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theme/themeOverride2.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theme/themeOverride3.xml" ContentType="application/vnd.openxmlformats-officedocument.themeOverride+xml"/>
  <Override PartName="/ppt/theme/theme6.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7.xml" ContentType="application/vnd.openxmlformats-officedocument.theme+xml"/>
  <Override PartName="/ppt/theme/themeOverride4.xml" ContentType="application/vnd.openxmlformats-officedocument.themeOverrid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74" r:id="rId4"/>
    <p:sldMasterId id="2147483686" r:id="rId5"/>
    <p:sldMasterId id="2147483926" r:id="rId6"/>
    <p:sldMasterId id="2147483928" r:id="rId7"/>
  </p:sldMasterIdLst>
  <p:notesMasterIdLst>
    <p:notesMasterId r:id="rId65"/>
  </p:notesMasterIdLst>
  <p:handoutMasterIdLst>
    <p:handoutMasterId r:id="rId66"/>
  </p:handoutMasterIdLst>
  <p:sldIdLst>
    <p:sldId id="1881" r:id="rId8"/>
    <p:sldId id="2456" r:id="rId9"/>
    <p:sldId id="2457" r:id="rId10"/>
    <p:sldId id="2458" r:id="rId11"/>
    <p:sldId id="2265" r:id="rId12"/>
    <p:sldId id="2236" r:id="rId13"/>
    <p:sldId id="2445" r:id="rId14"/>
    <p:sldId id="2323" r:id="rId15"/>
    <p:sldId id="2324" r:id="rId16"/>
    <p:sldId id="2446" r:id="rId17"/>
    <p:sldId id="2336" r:id="rId18"/>
    <p:sldId id="2334" r:id="rId19"/>
    <p:sldId id="2413" r:id="rId20"/>
    <p:sldId id="2427" r:id="rId21"/>
    <p:sldId id="2416" r:id="rId22"/>
    <p:sldId id="2417" r:id="rId23"/>
    <p:sldId id="2337" r:id="rId24"/>
    <p:sldId id="2267" r:id="rId25"/>
    <p:sldId id="2451" r:id="rId26"/>
    <p:sldId id="2452" r:id="rId27"/>
    <p:sldId id="2350" r:id="rId28"/>
    <p:sldId id="2361" r:id="rId29"/>
    <p:sldId id="2362" r:id="rId30"/>
    <p:sldId id="2363" r:id="rId31"/>
    <p:sldId id="2364" r:id="rId32"/>
    <p:sldId id="2365" r:id="rId33"/>
    <p:sldId id="2366" r:id="rId34"/>
    <p:sldId id="2367" r:id="rId35"/>
    <p:sldId id="2368" r:id="rId36"/>
    <p:sldId id="2371" r:id="rId37"/>
    <p:sldId id="2346" r:id="rId38"/>
    <p:sldId id="2347" r:id="rId39"/>
    <p:sldId id="2430" r:id="rId40"/>
    <p:sldId id="2374" r:id="rId41"/>
    <p:sldId id="2375" r:id="rId42"/>
    <p:sldId id="2376" r:id="rId43"/>
    <p:sldId id="2383" r:id="rId44"/>
    <p:sldId id="2384" r:id="rId45"/>
    <p:sldId id="2385" r:id="rId46"/>
    <p:sldId id="2386" r:id="rId47"/>
    <p:sldId id="2419" r:id="rId48"/>
    <p:sldId id="2436" r:id="rId49"/>
    <p:sldId id="2454" r:id="rId50"/>
    <p:sldId id="2296" r:id="rId51"/>
    <p:sldId id="2359" r:id="rId52"/>
    <p:sldId id="2400" r:id="rId53"/>
    <p:sldId id="2360" r:id="rId54"/>
    <p:sldId id="2358" r:id="rId55"/>
    <p:sldId id="2425" r:id="rId56"/>
    <p:sldId id="2426" r:id="rId57"/>
    <p:sldId id="2411" r:id="rId58"/>
    <p:sldId id="2412" r:id="rId59"/>
    <p:sldId id="2409" r:id="rId60"/>
    <p:sldId id="2396" r:id="rId61"/>
    <p:sldId id="2397" r:id="rId62"/>
    <p:sldId id="2398" r:id="rId63"/>
    <p:sldId id="2399" r:id="rId64"/>
  </p:sldIdLst>
  <p:sldSz cx="9144000" cy="6858000" type="screen4x3"/>
  <p:notesSz cx="6950075" cy="9236075"/>
  <p:custDataLst>
    <p:tags r:id="rId6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98" userDrawn="1">
          <p15:clr>
            <a:srgbClr val="A4A3A4"/>
          </p15:clr>
        </p15:guide>
        <p15:guide id="2" pos="2080" userDrawn="1">
          <p15:clr>
            <a:srgbClr val="A4A3A4"/>
          </p15:clr>
        </p15:guide>
        <p15:guide id="3" orient="horz" pos="2909" userDrawn="1">
          <p15:clr>
            <a:srgbClr val="A4A3A4"/>
          </p15:clr>
        </p15:guide>
        <p15:guide id="4"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pard, Mark" initials="SM"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A000"/>
    <a:srgbClr val="A80000"/>
    <a:srgbClr val="90353B"/>
    <a:srgbClr val="008000"/>
    <a:srgbClr val="003366"/>
    <a:srgbClr val="5FA3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64" autoAdjust="0"/>
    <p:restoredTop sz="87128" autoAdjust="0"/>
  </p:normalViewPr>
  <p:slideViewPr>
    <p:cSldViewPr>
      <p:cViewPr varScale="1">
        <p:scale>
          <a:sx n="102" d="100"/>
          <a:sy n="102" d="100"/>
        </p:scale>
        <p:origin x="1808" y="64"/>
      </p:cViewPr>
      <p:guideLst>
        <p:guide orient="horz" pos="2160"/>
        <p:guide pos="2880"/>
      </p:guideLst>
    </p:cSldViewPr>
  </p:slideViewPr>
  <p:outlineViewPr>
    <p:cViewPr>
      <p:scale>
        <a:sx n="33" d="100"/>
        <a:sy n="33" d="100"/>
      </p:scale>
      <p:origin x="0" y="50208"/>
    </p:cViewPr>
  </p:outlineViewPr>
  <p:notesTextViewPr>
    <p:cViewPr>
      <p:scale>
        <a:sx n="100" d="100"/>
        <a:sy n="100" d="100"/>
      </p:scale>
      <p:origin x="0" y="0"/>
    </p:cViewPr>
  </p:notesTextViewPr>
  <p:sorterViewPr>
    <p:cViewPr>
      <p:scale>
        <a:sx n="100" d="100"/>
        <a:sy n="100" d="100"/>
      </p:scale>
      <p:origin x="0" y="1152"/>
    </p:cViewPr>
  </p:sorterViewPr>
  <p:notesViewPr>
    <p:cSldViewPr>
      <p:cViewPr varScale="1">
        <p:scale>
          <a:sx n="70" d="100"/>
          <a:sy n="70" d="100"/>
        </p:scale>
        <p:origin x="-3234" y="-90"/>
      </p:cViewPr>
      <p:guideLst>
        <p:guide orient="horz" pos="2798"/>
        <p:guide pos="2080"/>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commentAuthors" Target="commentAuthors.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slide" Target="slides/slide54.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presProps" Target="presProps.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tags" Target="tags/tag1.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36" tIns="45718" rIns="91436" bIns="45718"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3550"/>
          </a:xfrm>
          <a:prstGeom prst="rect">
            <a:avLst/>
          </a:prstGeom>
        </p:spPr>
        <p:txBody>
          <a:bodyPr vert="horz" lIns="91436" tIns="45718" rIns="91436" bIns="45718" rtlCol="0"/>
          <a:lstStyle>
            <a:lvl1pPr algn="r">
              <a:defRPr sz="1200"/>
            </a:lvl1pPr>
          </a:lstStyle>
          <a:p>
            <a:fld id="{82E9C598-3BF1-4694-A618-906526EBDB04}" type="datetimeFigureOut">
              <a:rPr lang="en-US" smtClean="0"/>
              <a:t>3/12/2018</a:t>
            </a:fld>
            <a:endParaRPr lang="en-US"/>
          </a:p>
        </p:txBody>
      </p:sp>
      <p:sp>
        <p:nvSpPr>
          <p:cNvPr id="4" name="Footer Placeholder 3"/>
          <p:cNvSpPr>
            <a:spLocks noGrp="1"/>
          </p:cNvSpPr>
          <p:nvPr>
            <p:ph type="ftr" sz="quarter" idx="2"/>
          </p:nvPr>
        </p:nvSpPr>
        <p:spPr>
          <a:xfrm>
            <a:off x="0" y="8772526"/>
            <a:ext cx="3011488" cy="463550"/>
          </a:xfrm>
          <a:prstGeom prst="rect">
            <a:avLst/>
          </a:prstGeom>
        </p:spPr>
        <p:txBody>
          <a:bodyPr vert="horz" lIns="91436" tIns="45718" rIns="91436" bIns="45718"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6"/>
            <a:ext cx="3011488" cy="463550"/>
          </a:xfrm>
          <a:prstGeom prst="rect">
            <a:avLst/>
          </a:prstGeom>
        </p:spPr>
        <p:txBody>
          <a:bodyPr vert="horz" lIns="91436" tIns="45718" rIns="91436" bIns="45718" rtlCol="0" anchor="b"/>
          <a:lstStyle>
            <a:lvl1pPr algn="r">
              <a:defRPr sz="1200"/>
            </a:lvl1pPr>
          </a:lstStyle>
          <a:p>
            <a:fld id="{AE281EA1-3E15-4CE9-A336-3B9FA06DAFFD}" type="slidenum">
              <a:rPr lang="en-US" smtClean="0"/>
              <a:t>‹#›</a:t>
            </a:fld>
            <a:endParaRPr lang="en-US"/>
          </a:p>
        </p:txBody>
      </p:sp>
    </p:spTree>
    <p:extLst>
      <p:ext uri="{BB962C8B-B14F-4D97-AF65-F5344CB8AC3E}">
        <p14:creationId xmlns:p14="http://schemas.microsoft.com/office/powerpoint/2010/main" val="2321470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0766526C-24B6-4CAB-8E8E-85A13ADA1832}" type="datetimeFigureOut">
              <a:rPr lang="en-US" smtClean="0"/>
              <a:pPr/>
              <a:t>3/12/2018</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87" tIns="46244" rIns="92487" bIns="46244" rtlCol="0" anchor="b"/>
          <a:lstStyle>
            <a:lvl1pPr algn="r">
              <a:defRPr sz="1200"/>
            </a:lvl1pPr>
          </a:lstStyle>
          <a:p>
            <a:fld id="{963F5536-7C40-4D79-8D59-3C9CBA8A0204}" type="slidenum">
              <a:rPr lang="en-US" smtClean="0"/>
              <a:pPr/>
              <a:t>‹#›</a:t>
            </a:fld>
            <a:endParaRPr lang="en-US"/>
          </a:p>
        </p:txBody>
      </p:sp>
    </p:spTree>
    <p:extLst>
      <p:ext uri="{BB962C8B-B14F-4D97-AF65-F5344CB8AC3E}">
        <p14:creationId xmlns:p14="http://schemas.microsoft.com/office/powerpoint/2010/main" val="3917961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09" name="Rectangle 2"/>
          <p:cNvSpPr>
            <a:spLocks noGrp="1" noRot="1" noChangeAspect="1" noChangeArrowheads="1" noTextEdit="1"/>
          </p:cNvSpPr>
          <p:nvPr>
            <p:ph type="sldImg"/>
          </p:nvPr>
        </p:nvSpPr>
        <p:spPr>
          <a:ln/>
        </p:spPr>
      </p:sp>
      <p:sp>
        <p:nvSpPr>
          <p:cNvPr id="40141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strike="noStrike" baseline="0" dirty="0">
              <a:latin typeface="Arial" pitchFamily="34" charset="0"/>
              <a:cs typeface="ＭＳ Ｐゴシック" pitchFamily="34" charset="-128"/>
            </a:endParaRPr>
          </a:p>
        </p:txBody>
      </p:sp>
    </p:spTree>
    <p:extLst>
      <p:ext uri="{BB962C8B-B14F-4D97-AF65-F5344CB8AC3E}">
        <p14:creationId xmlns:p14="http://schemas.microsoft.com/office/powerpoint/2010/main" val="39814214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baseline="0" dirty="0"/>
              <a:t>Make sure to note here that we looked hard but didn’t see any evidence of strategic manipulation – thus, we are </a:t>
            </a:r>
            <a:r>
              <a:rPr lang="en-US" u="sng" baseline="0" dirty="0"/>
              <a:t>assuming</a:t>
            </a:r>
            <a:r>
              <a:rPr lang="en-US" baseline="0" dirty="0"/>
              <a:t> a smooth eligible population through cutoffs. </a:t>
            </a:r>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13</a:t>
            </a:fld>
            <a:endParaRPr lang="en-US"/>
          </a:p>
        </p:txBody>
      </p:sp>
    </p:spTree>
    <p:extLst>
      <p:ext uri="{BB962C8B-B14F-4D97-AF65-F5344CB8AC3E}">
        <p14:creationId xmlns:p14="http://schemas.microsoft.com/office/powerpoint/2010/main" val="3258481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4898">
              <a:defRPr/>
            </a:pPr>
            <a:r>
              <a:rPr lang="en-US" dirty="0"/>
              <a:t>Do this very quickly – just note that 2011 is noisier than pooled</a:t>
            </a:r>
            <a:r>
              <a:rPr lang="en-US" baseline="0" dirty="0"/>
              <a:t> graph, but the point estimates are about the same size. </a:t>
            </a:r>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16</a:t>
            </a:fld>
            <a:endParaRPr lang="en-US"/>
          </a:p>
        </p:txBody>
      </p:sp>
    </p:spTree>
    <p:extLst>
      <p:ext uri="{BB962C8B-B14F-4D97-AF65-F5344CB8AC3E}">
        <p14:creationId xmlns:p14="http://schemas.microsoft.com/office/powerpoint/2010/main" val="4045695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just skip this slide (but keep in deck in case seems helpful)</a:t>
            </a:r>
          </a:p>
          <a:p>
            <a:r>
              <a:rPr lang="en-US" dirty="0"/>
              <a:t>But skip if low on time.</a:t>
            </a:r>
          </a:p>
        </p:txBody>
      </p:sp>
      <p:sp>
        <p:nvSpPr>
          <p:cNvPr id="4" name="Slide Number Placeholder 3"/>
          <p:cNvSpPr>
            <a:spLocks noGrp="1"/>
          </p:cNvSpPr>
          <p:nvPr>
            <p:ph type="sldNum" sz="quarter" idx="10"/>
          </p:nvPr>
        </p:nvSpPr>
        <p:spPr/>
        <p:txBody>
          <a:bodyPr/>
          <a:lstStyle/>
          <a:p>
            <a:fld id="{963F5536-7C40-4D79-8D59-3C9CBA8A0204}" type="slidenum">
              <a:rPr lang="en-US" smtClean="0"/>
              <a:pPr/>
              <a:t>17</a:t>
            </a:fld>
            <a:endParaRPr lang="en-US"/>
          </a:p>
        </p:txBody>
      </p:sp>
    </p:spTree>
    <p:extLst>
      <p:ext uri="{BB962C8B-B14F-4D97-AF65-F5344CB8AC3E}">
        <p14:creationId xmlns:p14="http://schemas.microsoft.com/office/powerpoint/2010/main" val="2641313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3" name="Rectangle 2"/>
          <p:cNvSpPr>
            <a:spLocks noGrp="1" noRot="1" noChangeAspect="1" noChangeArrowheads="1" noTextEdit="1"/>
          </p:cNvSpPr>
          <p:nvPr>
            <p:ph type="sldImg"/>
          </p:nvPr>
        </p:nvSpPr>
        <p:spPr>
          <a:ln/>
        </p:spPr>
      </p:sp>
      <p:sp>
        <p:nvSpPr>
          <p:cNvPr id="566274" name="Rectangle 3"/>
          <p:cNvSpPr>
            <a:spLocks noGrp="1" noChangeArrowheads="1"/>
          </p:cNvSpPr>
          <p:nvPr>
            <p:ph type="body" idx="1"/>
          </p:nvPr>
        </p:nvSpPr>
        <p:spPr>
          <a:noFill/>
          <a:ln/>
        </p:spPr>
        <p:txBody>
          <a:bodyPr/>
          <a:lstStyle/>
          <a:p>
            <a:pPr defTabSz="924872">
              <a:defRPr/>
            </a:pPr>
            <a:endParaRPr lang="en-CA" strike="noStrike" dirty="0">
              <a:cs typeface="ＭＳ Ｐゴシック" pitchFamily="34" charset="-128"/>
            </a:endParaRPr>
          </a:p>
        </p:txBody>
      </p:sp>
    </p:spTree>
    <p:extLst>
      <p:ext uri="{BB962C8B-B14F-4D97-AF65-F5344CB8AC3E}">
        <p14:creationId xmlns:p14="http://schemas.microsoft.com/office/powerpoint/2010/main" val="27592363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19</a:t>
            </a:fld>
            <a:endParaRPr lang="en-US"/>
          </a:p>
        </p:txBody>
      </p:sp>
    </p:spTree>
    <p:extLst>
      <p:ext uri="{BB962C8B-B14F-4D97-AF65-F5344CB8AC3E}">
        <p14:creationId xmlns:p14="http://schemas.microsoft.com/office/powerpoint/2010/main" val="9077640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through the next 7 slides pretty quickly but just here to show how can construct</a:t>
            </a:r>
            <a:r>
              <a:rPr lang="en-US" baseline="0" dirty="0"/>
              <a:t> WTP curves from the data…</a:t>
            </a:r>
          </a:p>
        </p:txBody>
      </p:sp>
      <p:sp>
        <p:nvSpPr>
          <p:cNvPr id="4" name="Slide Number Placeholder 3"/>
          <p:cNvSpPr>
            <a:spLocks noGrp="1"/>
          </p:cNvSpPr>
          <p:nvPr>
            <p:ph type="sldNum" sz="quarter" idx="10"/>
          </p:nvPr>
        </p:nvSpPr>
        <p:spPr/>
        <p:txBody>
          <a:bodyPr/>
          <a:lstStyle/>
          <a:p>
            <a:fld id="{963F5536-7C40-4D79-8D59-3C9CBA8A0204}" type="slidenum">
              <a:rPr lang="en-US" smtClean="0"/>
              <a:pPr/>
              <a:t>21</a:t>
            </a:fld>
            <a:endParaRPr lang="en-US"/>
          </a:p>
        </p:txBody>
      </p:sp>
    </p:spTree>
    <p:extLst>
      <p:ext uri="{BB962C8B-B14F-4D97-AF65-F5344CB8AC3E}">
        <p14:creationId xmlns:p14="http://schemas.microsoft.com/office/powerpoint/2010/main" val="2388086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r>
              <a:rPr lang="en-US" dirty="0"/>
              <a:t>AC</a:t>
            </a:r>
            <a:r>
              <a:rPr lang="en-US" baseline="0" dirty="0"/>
              <a:t> with MC points</a:t>
            </a:r>
            <a:endParaRPr lang="en-US" dirty="0"/>
          </a:p>
        </p:txBody>
      </p:sp>
      <p:sp>
        <p:nvSpPr>
          <p:cNvPr id="4" name="Slide Number Placeholder 3"/>
          <p:cNvSpPr>
            <a:spLocks noGrp="1"/>
          </p:cNvSpPr>
          <p:nvPr>
            <p:ph type="sldNum" sz="quarter" idx="10"/>
          </p:nvPr>
        </p:nvSpPr>
        <p:spPr/>
        <p:txBody>
          <a:bodyPr/>
          <a:lstStyle/>
          <a:p>
            <a:fld id="{7464AB31-2DF2-45C2-941B-FB012E566545}" type="slidenum">
              <a:rPr lang="en-US" smtClean="0"/>
              <a:t>31</a:t>
            </a:fld>
            <a:endParaRPr lang="en-US"/>
          </a:p>
        </p:txBody>
      </p:sp>
    </p:spTree>
    <p:extLst>
      <p:ext uri="{BB962C8B-B14F-4D97-AF65-F5344CB8AC3E}">
        <p14:creationId xmlns:p14="http://schemas.microsoft.com/office/powerpoint/2010/main" val="4138494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r>
              <a:rPr lang="en-US" dirty="0"/>
              <a:t>AC</a:t>
            </a:r>
            <a:r>
              <a:rPr lang="en-US" baseline="0" dirty="0"/>
              <a:t> with MC points</a:t>
            </a:r>
            <a:endParaRPr lang="en-US" dirty="0"/>
          </a:p>
        </p:txBody>
      </p:sp>
      <p:sp>
        <p:nvSpPr>
          <p:cNvPr id="4" name="Slide Number Placeholder 3"/>
          <p:cNvSpPr>
            <a:spLocks noGrp="1"/>
          </p:cNvSpPr>
          <p:nvPr>
            <p:ph type="sldNum" sz="quarter" idx="10"/>
          </p:nvPr>
        </p:nvSpPr>
        <p:spPr/>
        <p:txBody>
          <a:bodyPr/>
          <a:lstStyle/>
          <a:p>
            <a:fld id="{7464AB31-2DF2-45C2-941B-FB012E566545}" type="slidenum">
              <a:rPr lang="en-US" smtClean="0"/>
              <a:t>32</a:t>
            </a:fld>
            <a:endParaRPr lang="en-US"/>
          </a:p>
        </p:txBody>
      </p:sp>
    </p:spTree>
    <p:extLst>
      <p:ext uri="{BB962C8B-B14F-4D97-AF65-F5344CB8AC3E}">
        <p14:creationId xmlns:p14="http://schemas.microsoft.com/office/powerpoint/2010/main" val="41384947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64AB31-2DF2-45C2-941B-FB012E566545}" type="slidenum">
              <a:rPr lang="en-US" smtClean="0"/>
              <a:t>33</a:t>
            </a:fld>
            <a:endParaRPr lang="en-US"/>
          </a:p>
        </p:txBody>
      </p:sp>
    </p:spTree>
    <p:extLst>
      <p:ext uri="{BB962C8B-B14F-4D97-AF65-F5344CB8AC3E}">
        <p14:creationId xmlns:p14="http://schemas.microsoft.com/office/powerpoint/2010/main" val="2267788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r>
              <a:rPr lang="en-US" dirty="0"/>
              <a:t>Adjusted MC and AC with WTP_H</a:t>
            </a:r>
          </a:p>
        </p:txBody>
      </p:sp>
      <p:sp>
        <p:nvSpPr>
          <p:cNvPr id="4" name="Slide Number Placeholder 3"/>
          <p:cNvSpPr>
            <a:spLocks noGrp="1"/>
          </p:cNvSpPr>
          <p:nvPr>
            <p:ph type="sldNum" sz="quarter" idx="10"/>
          </p:nvPr>
        </p:nvSpPr>
        <p:spPr/>
        <p:txBody>
          <a:bodyPr/>
          <a:lstStyle/>
          <a:p>
            <a:fld id="{7464AB31-2DF2-45C2-941B-FB012E566545}" type="slidenum">
              <a:rPr lang="en-US" smtClean="0"/>
              <a:t>34</a:t>
            </a:fld>
            <a:endParaRPr lang="en-US"/>
          </a:p>
        </p:txBody>
      </p:sp>
    </p:spTree>
    <p:extLst>
      <p:ext uri="{BB962C8B-B14F-4D97-AF65-F5344CB8AC3E}">
        <p14:creationId xmlns:p14="http://schemas.microsoft.com/office/powerpoint/2010/main" val="3279796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outline:</a:t>
            </a:r>
          </a:p>
          <a:p>
            <a:pPr marL="164043" indent="-164043">
              <a:buFont typeface="Arial" pitchFamily="34" charset="0"/>
              <a:buChar char="•"/>
            </a:pPr>
            <a:r>
              <a:rPr lang="en-US" dirty="0"/>
              <a:t>Simple question</a:t>
            </a:r>
          </a:p>
          <a:p>
            <a:pPr marL="164043" indent="-164043">
              <a:buFont typeface="Arial" pitchFamily="34" charset="0"/>
              <a:buChar char="•"/>
            </a:pPr>
            <a:r>
              <a:rPr lang="en-US" dirty="0"/>
              <a:t>Two reasons that this q</a:t>
            </a:r>
            <a:r>
              <a:rPr lang="en-US" baseline="0" dirty="0"/>
              <a:t> </a:t>
            </a:r>
            <a:r>
              <a:rPr lang="en-US" dirty="0"/>
              <a:t>matters: (1)</a:t>
            </a:r>
            <a:r>
              <a:rPr lang="en-US" baseline="0" dirty="0"/>
              <a:t> Understanding value of largest means-tested transfer, </a:t>
            </a:r>
            <a:br>
              <a:rPr lang="en-US" baseline="0" dirty="0"/>
            </a:br>
            <a:r>
              <a:rPr lang="en-US" baseline="0" dirty="0"/>
              <a:t>(2) Testing assumption of health reform (ACA) – will partial subsidies get to universal covg?</a:t>
            </a:r>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2</a:t>
            </a:fld>
            <a:endParaRPr lang="en-US"/>
          </a:p>
        </p:txBody>
      </p:sp>
    </p:spTree>
    <p:extLst>
      <p:ext uri="{BB962C8B-B14F-4D97-AF65-F5344CB8AC3E}">
        <p14:creationId xmlns:p14="http://schemas.microsoft.com/office/powerpoint/2010/main" val="542322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64AB31-2DF2-45C2-941B-FB012E566545}" type="slidenum">
              <a:rPr lang="en-US" smtClean="0"/>
              <a:t>35</a:t>
            </a:fld>
            <a:endParaRPr lang="en-US"/>
          </a:p>
        </p:txBody>
      </p:sp>
    </p:spTree>
    <p:extLst>
      <p:ext uri="{BB962C8B-B14F-4D97-AF65-F5344CB8AC3E}">
        <p14:creationId xmlns:p14="http://schemas.microsoft.com/office/powerpoint/2010/main" val="1447785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3738"/>
            <a:ext cx="4616450" cy="3462337"/>
          </a:xfrm>
        </p:spPr>
      </p:sp>
      <p:sp>
        <p:nvSpPr>
          <p:cNvPr id="3" name="Notes Placeholder 2"/>
          <p:cNvSpPr>
            <a:spLocks noGrp="1"/>
          </p:cNvSpPr>
          <p:nvPr>
            <p:ph type="body" idx="1"/>
          </p:nvPr>
        </p:nvSpPr>
        <p:spPr/>
        <p:txBody>
          <a:bodyPr/>
          <a:lstStyle/>
          <a:p>
            <a:r>
              <a:rPr lang="en-US" dirty="0"/>
              <a:t>Adjusted MC and AC with WTP_H</a:t>
            </a:r>
          </a:p>
        </p:txBody>
      </p:sp>
      <p:sp>
        <p:nvSpPr>
          <p:cNvPr id="4" name="Slide Number Placeholder 3"/>
          <p:cNvSpPr>
            <a:spLocks noGrp="1"/>
          </p:cNvSpPr>
          <p:nvPr>
            <p:ph type="sldNum" sz="quarter" idx="10"/>
          </p:nvPr>
        </p:nvSpPr>
        <p:spPr/>
        <p:txBody>
          <a:bodyPr/>
          <a:lstStyle/>
          <a:p>
            <a:fld id="{7464AB31-2DF2-45C2-941B-FB012E566545}" type="slidenum">
              <a:rPr lang="en-US" smtClean="0"/>
              <a:t>36</a:t>
            </a:fld>
            <a:endParaRPr lang="en-US"/>
          </a:p>
        </p:txBody>
      </p:sp>
    </p:spTree>
    <p:extLst>
      <p:ext uri="{BB962C8B-B14F-4D97-AF65-F5344CB8AC3E}">
        <p14:creationId xmlns:p14="http://schemas.microsoft.com/office/powerpoint/2010/main" val="2772916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3" name="Rectangle 2"/>
          <p:cNvSpPr>
            <a:spLocks noGrp="1" noRot="1" noChangeAspect="1" noChangeArrowheads="1" noTextEdit="1"/>
          </p:cNvSpPr>
          <p:nvPr>
            <p:ph type="sldImg"/>
          </p:nvPr>
        </p:nvSpPr>
        <p:spPr>
          <a:ln/>
        </p:spPr>
      </p:sp>
      <p:sp>
        <p:nvSpPr>
          <p:cNvPr id="566274" name="Rectangle 3"/>
          <p:cNvSpPr>
            <a:spLocks noGrp="1" noChangeArrowheads="1"/>
          </p:cNvSpPr>
          <p:nvPr>
            <p:ph type="body" idx="1"/>
          </p:nvPr>
        </p:nvSpPr>
        <p:spPr>
          <a:noFill/>
          <a:ln/>
        </p:spPr>
        <p:txBody>
          <a:bodyPr/>
          <a:lstStyle/>
          <a:p>
            <a:pPr defTabSz="924872">
              <a:defRPr/>
            </a:pPr>
            <a:endParaRPr lang="en-CA" strike="noStrike" dirty="0">
              <a:cs typeface="ＭＳ Ｐゴシック" pitchFamily="34" charset="-128"/>
            </a:endParaRPr>
          </a:p>
        </p:txBody>
      </p:sp>
    </p:spTree>
    <p:extLst>
      <p:ext uri="{BB962C8B-B14F-4D97-AF65-F5344CB8AC3E}">
        <p14:creationId xmlns:p14="http://schemas.microsoft.com/office/powerpoint/2010/main" val="2388697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40</a:t>
            </a:fld>
            <a:endParaRPr lang="en-US"/>
          </a:p>
        </p:txBody>
      </p:sp>
    </p:spTree>
    <p:extLst>
      <p:ext uri="{BB962C8B-B14F-4D97-AF65-F5344CB8AC3E}">
        <p14:creationId xmlns:p14="http://schemas.microsoft.com/office/powerpoint/2010/main" val="17168807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43</a:t>
            </a:fld>
            <a:endParaRPr lang="en-US"/>
          </a:p>
        </p:txBody>
      </p:sp>
    </p:spTree>
    <p:extLst>
      <p:ext uri="{BB962C8B-B14F-4D97-AF65-F5344CB8AC3E}">
        <p14:creationId xmlns:p14="http://schemas.microsoft.com/office/powerpoint/2010/main" val="15843358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3" name="Rectangle 2"/>
          <p:cNvSpPr>
            <a:spLocks noGrp="1" noRot="1" noChangeAspect="1" noChangeArrowheads="1" noTextEdit="1"/>
          </p:cNvSpPr>
          <p:nvPr>
            <p:ph type="sldImg"/>
          </p:nvPr>
        </p:nvSpPr>
        <p:spPr>
          <a:ln/>
        </p:spPr>
      </p:sp>
      <p:sp>
        <p:nvSpPr>
          <p:cNvPr id="566274" name="Rectangle 3"/>
          <p:cNvSpPr>
            <a:spLocks noGrp="1" noChangeArrowheads="1"/>
          </p:cNvSpPr>
          <p:nvPr>
            <p:ph type="body" idx="1"/>
          </p:nvPr>
        </p:nvSpPr>
        <p:spPr>
          <a:noFill/>
          <a:ln/>
        </p:spPr>
        <p:txBody>
          <a:bodyPr/>
          <a:lstStyle/>
          <a:p>
            <a:pPr defTabSz="924872">
              <a:defRPr/>
            </a:pPr>
            <a:endParaRPr lang="en-CA" strike="noStrike" dirty="0">
              <a:cs typeface="ＭＳ Ｐゴシック" pitchFamily="34" charset="-128"/>
            </a:endParaRPr>
          </a:p>
        </p:txBody>
      </p:sp>
    </p:spTree>
    <p:extLst>
      <p:ext uri="{BB962C8B-B14F-4D97-AF65-F5344CB8AC3E}">
        <p14:creationId xmlns:p14="http://schemas.microsoft.com/office/powerpoint/2010/main" val="1296450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3</a:t>
            </a:fld>
            <a:endParaRPr lang="en-US"/>
          </a:p>
        </p:txBody>
      </p:sp>
    </p:spTree>
    <p:extLst>
      <p:ext uri="{BB962C8B-B14F-4D97-AF65-F5344CB8AC3E}">
        <p14:creationId xmlns:p14="http://schemas.microsoft.com/office/powerpoint/2010/main" val="286404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3" name="Rectangle 2"/>
          <p:cNvSpPr>
            <a:spLocks noGrp="1" noRot="1" noChangeAspect="1" noChangeArrowheads="1" noTextEdit="1"/>
          </p:cNvSpPr>
          <p:nvPr>
            <p:ph type="sldImg"/>
          </p:nvPr>
        </p:nvSpPr>
        <p:spPr>
          <a:ln/>
        </p:spPr>
      </p:sp>
      <p:sp>
        <p:nvSpPr>
          <p:cNvPr id="566274" name="Rectangle 3"/>
          <p:cNvSpPr>
            <a:spLocks noGrp="1" noChangeArrowheads="1"/>
          </p:cNvSpPr>
          <p:nvPr>
            <p:ph type="body" idx="1"/>
          </p:nvPr>
        </p:nvSpPr>
        <p:spPr>
          <a:noFill/>
          <a:ln/>
        </p:spPr>
        <p:txBody>
          <a:bodyPr/>
          <a:lstStyle/>
          <a:p>
            <a:pPr defTabSz="924872">
              <a:defRPr/>
            </a:pPr>
            <a:endParaRPr lang="en-CA" strike="noStrike" dirty="0">
              <a:cs typeface="ＭＳ Ｐゴシック" pitchFamily="34" charset="-128"/>
            </a:endParaRPr>
          </a:p>
        </p:txBody>
      </p:sp>
    </p:spTree>
    <p:extLst>
      <p:ext uri="{BB962C8B-B14F-4D97-AF65-F5344CB8AC3E}">
        <p14:creationId xmlns:p14="http://schemas.microsoft.com/office/powerpoint/2010/main" val="3058515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 at 135% poverty </a:t>
            </a:r>
            <a:r>
              <a:rPr lang="en-US" i="0" dirty="0"/>
              <a:t>b/c eligibility change at 133% poverty</a:t>
            </a:r>
          </a:p>
        </p:txBody>
      </p:sp>
      <p:sp>
        <p:nvSpPr>
          <p:cNvPr id="4" name="Slide Number Placeholder 3"/>
          <p:cNvSpPr>
            <a:spLocks noGrp="1"/>
          </p:cNvSpPr>
          <p:nvPr>
            <p:ph type="sldNum" sz="quarter" idx="10"/>
          </p:nvPr>
        </p:nvSpPr>
        <p:spPr/>
        <p:txBody>
          <a:bodyPr/>
          <a:lstStyle/>
          <a:p>
            <a:fld id="{963F5536-7C40-4D79-8D59-3C9CBA8A0204}" type="slidenum">
              <a:rPr lang="en-US" smtClean="0"/>
              <a:pPr/>
              <a:t>7</a:t>
            </a:fld>
            <a:endParaRPr lang="en-US"/>
          </a:p>
        </p:txBody>
      </p:sp>
    </p:spTree>
    <p:extLst>
      <p:ext uri="{BB962C8B-B14F-4D97-AF65-F5344CB8AC3E}">
        <p14:creationId xmlns:p14="http://schemas.microsoft.com/office/powerpoint/2010/main" val="3609376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a:t>
            </a:r>
            <a:r>
              <a:rPr lang="en-US" baseline="0" dirty="0"/>
              <a:t> this slide to explain the institutions of applying for </a:t>
            </a:r>
            <a:r>
              <a:rPr lang="en-US" baseline="0" dirty="0" err="1"/>
              <a:t>CommCare</a:t>
            </a:r>
            <a:r>
              <a:rPr lang="en-US" baseline="0" dirty="0"/>
              <a:t> and what the premiums are, specifically:</a:t>
            </a:r>
          </a:p>
          <a:p>
            <a:pPr marL="164043" indent="-164043">
              <a:buFont typeface="Arial" panose="020B0604020202020204" pitchFamily="34" charset="0"/>
              <a:buChar char="•"/>
            </a:pPr>
            <a:r>
              <a:rPr lang="en-US" baseline="0" dirty="0"/>
              <a:t>Insurers participate in </a:t>
            </a:r>
            <a:r>
              <a:rPr lang="en-US" baseline="0" dirty="0" err="1"/>
              <a:t>CommCare</a:t>
            </a:r>
            <a:r>
              <a:rPr lang="en-US" baseline="0" dirty="0"/>
              <a:t> and bid a price (dashed line). This graph shows 2011 – price is same across incomes </a:t>
            </a:r>
            <a:r>
              <a:rPr lang="en-US" baseline="0" dirty="0">
                <a:sym typeface="Wingdings" panose="05000000000000000000" pitchFamily="2" charset="2"/>
              </a:rPr>
              <a:t>– and the cheapest plan</a:t>
            </a:r>
          </a:p>
          <a:p>
            <a:pPr marL="164043" indent="-164043">
              <a:buFont typeface="Arial" panose="020B0604020202020204" pitchFamily="34" charset="0"/>
              <a:buChar char="•"/>
            </a:pPr>
            <a:r>
              <a:rPr lang="en-US" baseline="0" dirty="0">
                <a:sym typeface="Wingdings" panose="05000000000000000000" pitchFamily="2" charset="2"/>
              </a:rPr>
              <a:t>Beneficiaries apply for program and if eligible, based on their income, end up owing the enrollee premiums shown in solid green for the cheapest plan. These are set by the state to be “affordable amounts” (0-5% of income)</a:t>
            </a:r>
          </a:p>
          <a:p>
            <a:pPr marL="601492" lvl="1" indent="-164043">
              <a:buFont typeface="Arial" panose="020B0604020202020204" pitchFamily="34" charset="0"/>
              <a:buChar char="•"/>
            </a:pPr>
            <a:r>
              <a:rPr lang="en-US" baseline="0" dirty="0">
                <a:sym typeface="Wingdings" panose="05000000000000000000" pitchFamily="2" charset="2"/>
              </a:rPr>
              <a:t>Don’t go into details about application process but be ready to answer questions.</a:t>
            </a:r>
          </a:p>
          <a:p>
            <a:pPr marL="164043" indent="-164043">
              <a:buFont typeface="Arial" panose="020B0604020202020204" pitchFamily="34" charset="0"/>
              <a:buChar char="•"/>
            </a:pPr>
            <a:r>
              <a:rPr lang="en-US" baseline="0" dirty="0">
                <a:sym typeface="Wingdings" panose="05000000000000000000" pitchFamily="2" charset="2"/>
              </a:rPr>
              <a:t>State covers the rest of the price via a public subsidy  Click and roll this out</a:t>
            </a:r>
          </a:p>
          <a:p>
            <a:pPr marL="164043" indent="-164043">
              <a:buFont typeface="Arial" panose="020B0604020202020204" pitchFamily="34" charset="0"/>
              <a:buChar char="•"/>
            </a:pPr>
            <a:r>
              <a:rPr lang="en-US" dirty="0"/>
              <a:t>Notice that the</a:t>
            </a:r>
            <a:r>
              <a:rPr lang="en-US" baseline="0" dirty="0"/>
              <a:t> enrollee premium (as set by the state) jumps discontinuously at 150%, 200%, 250% FPL </a:t>
            </a:r>
            <a:r>
              <a:rPr lang="en-US" baseline="0" dirty="0">
                <a:sym typeface="Wingdings" panose="05000000000000000000" pitchFamily="2" charset="2"/>
              </a:rPr>
              <a:t> This motivates our RD strategy, as we’ll formalize in a few slides.</a:t>
            </a:r>
            <a:endParaRPr lang="en-US" dirty="0"/>
          </a:p>
          <a:p>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8</a:t>
            </a:fld>
            <a:endParaRPr lang="en-US"/>
          </a:p>
        </p:txBody>
      </p:sp>
    </p:spTree>
    <p:extLst>
      <p:ext uri="{BB962C8B-B14F-4D97-AF65-F5344CB8AC3E}">
        <p14:creationId xmlns:p14="http://schemas.microsoft.com/office/powerpoint/2010/main" val="2134313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t>
            </a:r>
            <a:r>
              <a:rPr lang="en-US" baseline="0" dirty="0"/>
              <a:t> QUICKLY HERE]</a:t>
            </a:r>
            <a:endParaRPr lang="en-US" dirty="0"/>
          </a:p>
          <a:p>
            <a:pPr marL="164043" indent="-164043">
              <a:buFont typeface="Arial" panose="020B0604020202020204" pitchFamily="34" charset="0"/>
              <a:buChar char="•"/>
            </a:pPr>
            <a:r>
              <a:rPr lang="en-US" dirty="0"/>
              <a:t>Now we add on the remaining insurers’ prices</a:t>
            </a:r>
            <a:r>
              <a:rPr lang="en-US" baseline="0" dirty="0"/>
              <a:t> and premiums for higher-price insurers. These charge a higher price and thus, enrollees pay higher enrollee premiums. </a:t>
            </a:r>
          </a:p>
          <a:p>
            <a:pPr marL="164043" indent="-164043">
              <a:buFont typeface="Arial" panose="020B0604020202020204" pitchFamily="34" charset="0"/>
              <a:buChar char="•"/>
            </a:pPr>
            <a:r>
              <a:rPr lang="en-US" baseline="0" dirty="0"/>
              <a:t>Note that premiums for all plans jump at the same income discontinuities.</a:t>
            </a:r>
          </a:p>
          <a:p>
            <a:pPr marL="164043" indent="-164043">
              <a:buFont typeface="Arial" panose="020B0604020202020204" pitchFamily="34" charset="0"/>
              <a:buChar char="•"/>
            </a:pPr>
            <a:r>
              <a:rPr lang="en-US" baseline="0" dirty="0"/>
              <a:t>Foreshadowing H/L: Notice that four other plans have very similar prices and premiums – all priced w/in $3 of a binding price cap. </a:t>
            </a:r>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9</a:t>
            </a:fld>
            <a:endParaRPr lang="en-US"/>
          </a:p>
        </p:txBody>
      </p:sp>
    </p:spTree>
    <p:extLst>
      <p:ext uri="{BB962C8B-B14F-4D97-AF65-F5344CB8AC3E}">
        <p14:creationId xmlns:p14="http://schemas.microsoft.com/office/powerpoint/2010/main" val="907646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use </a:t>
            </a:r>
            <a:r>
              <a:rPr lang="en-US" dirty="0" err="1"/>
              <a:t>comm</a:t>
            </a:r>
            <a:r>
              <a:rPr lang="en-US" dirty="0"/>
              <a:t> care counts / ACS denominator get 37% take up which we think is too low given estimates from MA hi survey and tax filing data.</a:t>
            </a:r>
          </a:p>
        </p:txBody>
      </p:sp>
      <p:sp>
        <p:nvSpPr>
          <p:cNvPr id="4" name="Slide Number Placeholder 3"/>
          <p:cNvSpPr>
            <a:spLocks noGrp="1"/>
          </p:cNvSpPr>
          <p:nvPr>
            <p:ph type="sldNum" sz="quarter" idx="10"/>
          </p:nvPr>
        </p:nvSpPr>
        <p:spPr/>
        <p:txBody>
          <a:bodyPr/>
          <a:lstStyle/>
          <a:p>
            <a:fld id="{963F5536-7C40-4D79-8D59-3C9CBA8A0204}" type="slidenum">
              <a:rPr lang="en-US" smtClean="0"/>
              <a:pPr/>
              <a:t>10</a:t>
            </a:fld>
            <a:endParaRPr lang="en-US"/>
          </a:p>
        </p:txBody>
      </p:sp>
    </p:spTree>
    <p:extLst>
      <p:ext uri="{BB962C8B-B14F-4D97-AF65-F5344CB8AC3E}">
        <p14:creationId xmlns:p14="http://schemas.microsoft.com/office/powerpoint/2010/main" val="28638342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XX </a:t>
            </a:r>
            <a:r>
              <a:rPr lang="en-US" dirty="0" err="1"/>
              <a:t>nathan</a:t>
            </a:r>
            <a:r>
              <a:rPr lang="en-US" dirty="0"/>
              <a:t>:</a:t>
            </a:r>
            <a:r>
              <a:rPr lang="en-US" baseline="0" dirty="0"/>
              <a:t> I edited point #1 on strategic manipulation. The key is that individuals are not told/shown. Mention when discussing point #1: Individuals only learn of their premiums </a:t>
            </a:r>
            <a:r>
              <a:rPr lang="en-US" i="1" baseline="0" dirty="0"/>
              <a:t>after </a:t>
            </a:r>
            <a:r>
              <a:rPr lang="en-US" i="0" baseline="0" dirty="0"/>
              <a:t>submitting their income </a:t>
            </a:r>
            <a:r>
              <a:rPr lang="mr-IN" i="0" baseline="0" dirty="0"/>
              <a:t>–</a:t>
            </a:r>
            <a:r>
              <a:rPr lang="en-US" i="0" baseline="0" dirty="0"/>
              <a:t> it’s not like it’s a real-time updating thing that they can just see how their incomes affects their premiums. </a:t>
            </a:r>
            <a:endParaRPr lang="en-US" dirty="0"/>
          </a:p>
        </p:txBody>
      </p:sp>
      <p:sp>
        <p:nvSpPr>
          <p:cNvPr id="4" name="Slide Number Placeholder 3"/>
          <p:cNvSpPr>
            <a:spLocks noGrp="1"/>
          </p:cNvSpPr>
          <p:nvPr>
            <p:ph type="sldNum" sz="quarter" idx="10"/>
          </p:nvPr>
        </p:nvSpPr>
        <p:spPr/>
        <p:txBody>
          <a:bodyPr/>
          <a:lstStyle/>
          <a:p>
            <a:fld id="{963F5536-7C40-4D79-8D59-3C9CBA8A0204}" type="slidenum">
              <a:rPr lang="en-US" smtClean="0"/>
              <a:pPr/>
              <a:t>11</a:t>
            </a:fld>
            <a:endParaRPr lang="en-US"/>
          </a:p>
        </p:txBody>
      </p:sp>
    </p:spTree>
    <p:extLst>
      <p:ext uri="{BB962C8B-B14F-4D97-AF65-F5344CB8AC3E}">
        <p14:creationId xmlns:p14="http://schemas.microsoft.com/office/powerpoint/2010/main" val="1184911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7.xml"/><Relationship Id="rId1" Type="http://schemas.openxmlformats.org/officeDocument/2006/relationships/themeOverride" Target="../theme/themeOverride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7513F0F-F506-4C53-BF39-ED7D02AD2E57}"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4142186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513F0F-F506-4C53-BF39-ED7D02AD2E57}"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1640471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513F0F-F506-4C53-BF39-ED7D02AD2E57}"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2068445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143000"/>
            <a:ext cx="83216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1362" name="Rectangle 2"/>
          <p:cNvSpPr>
            <a:spLocks noGrp="1" noChangeArrowheads="1"/>
          </p:cNvSpPr>
          <p:nvPr>
            <p:ph type="subTitle" idx="1"/>
          </p:nvPr>
        </p:nvSpPr>
        <p:spPr>
          <a:xfrm>
            <a:off x="1371600" y="2514600"/>
            <a:ext cx="6400800" cy="3124200"/>
          </a:xfrm>
        </p:spPr>
        <p:txBody>
          <a:bodyPr/>
          <a:lstStyle>
            <a:lvl1pPr marL="0" indent="0" algn="ctr">
              <a:buFontTx/>
              <a:buNone/>
              <a:defRPr/>
            </a:lvl1pPr>
          </a:lstStyle>
          <a:p>
            <a:r>
              <a:rPr lang="en-US"/>
              <a:t>Click to edit Master subtitle style</a:t>
            </a:r>
          </a:p>
        </p:txBody>
      </p:sp>
      <p:sp>
        <p:nvSpPr>
          <p:cNvPr id="271364" name="Rectangle 4"/>
          <p:cNvSpPr>
            <a:spLocks noGrp="1" noChangeArrowheads="1"/>
          </p:cNvSpPr>
          <p:nvPr>
            <p:ph type="ctrTitle"/>
          </p:nvPr>
        </p:nvSpPr>
        <p:spPr>
          <a:xfrm>
            <a:off x="381000" y="1219200"/>
            <a:ext cx="8305800" cy="685800"/>
          </a:xfrm>
        </p:spPr>
        <p:txBody>
          <a:bodyPr/>
          <a:lstStyle>
            <a:lvl1pPr algn="ctr">
              <a:defRPr sz="2400"/>
            </a:lvl1pPr>
          </a:lstStyle>
          <a:p>
            <a:r>
              <a:rPr lang="en-US"/>
              <a:t>Click to edit Master title style</a:t>
            </a:r>
          </a:p>
        </p:txBody>
      </p:sp>
    </p:spTree>
    <p:extLst>
      <p:ext uri="{BB962C8B-B14F-4D97-AF65-F5344CB8AC3E}">
        <p14:creationId xmlns:p14="http://schemas.microsoft.com/office/powerpoint/2010/main" val="82630834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Aft>
                <a:spcPts val="1200"/>
              </a:spcAft>
              <a:defRPr/>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667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6774" indent="0">
              <a:buNone/>
              <a:defRPr sz="1800"/>
            </a:lvl2pPr>
            <a:lvl3pPr marL="913544" indent="0">
              <a:buNone/>
              <a:defRPr sz="1600"/>
            </a:lvl3pPr>
            <a:lvl4pPr marL="1370319" indent="0">
              <a:buNone/>
              <a:defRPr sz="1400"/>
            </a:lvl4pPr>
            <a:lvl5pPr marL="1827089" indent="0">
              <a:buNone/>
              <a:defRPr sz="1400"/>
            </a:lvl5pPr>
            <a:lvl6pPr marL="2283864" indent="0">
              <a:buNone/>
              <a:defRPr sz="1400"/>
            </a:lvl6pPr>
            <a:lvl7pPr marL="2740634" indent="0">
              <a:buNone/>
              <a:defRPr sz="1400"/>
            </a:lvl7pPr>
            <a:lvl8pPr marL="3197408" indent="0">
              <a:buNone/>
              <a:defRPr sz="1400"/>
            </a:lvl8pPr>
            <a:lvl9pPr marL="3654179" indent="0">
              <a:buNone/>
              <a:defRPr sz="1400"/>
            </a:lvl9pPr>
          </a:lstStyle>
          <a:p>
            <a:pPr lvl="0"/>
            <a:r>
              <a:rPr lang="en-US"/>
              <a:t>Click to edit Master text styles</a:t>
            </a:r>
          </a:p>
        </p:txBody>
      </p:sp>
    </p:spTree>
    <p:extLst>
      <p:ext uri="{BB962C8B-B14F-4D97-AF65-F5344CB8AC3E}">
        <p14:creationId xmlns:p14="http://schemas.microsoft.com/office/powerpoint/2010/main" val="1908119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747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3282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6823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94941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647893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513F0F-F506-4C53-BF39-ED7D02AD2E57}"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4734894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774" indent="0">
              <a:buNone/>
              <a:defRPr sz="2800"/>
            </a:lvl2pPr>
            <a:lvl3pPr marL="913544" indent="0">
              <a:buNone/>
              <a:defRPr sz="2400"/>
            </a:lvl3pPr>
            <a:lvl4pPr marL="1370319" indent="0">
              <a:buNone/>
              <a:defRPr sz="2000"/>
            </a:lvl4pPr>
            <a:lvl5pPr marL="1827089" indent="0">
              <a:buNone/>
              <a:defRPr sz="2000"/>
            </a:lvl5pPr>
            <a:lvl6pPr marL="2283864" indent="0">
              <a:buNone/>
              <a:defRPr sz="2000"/>
            </a:lvl6pPr>
            <a:lvl7pPr marL="2740634" indent="0">
              <a:buNone/>
              <a:defRPr sz="2000"/>
            </a:lvl7pPr>
            <a:lvl8pPr marL="3197408" indent="0">
              <a:buNone/>
              <a:defRPr sz="2000"/>
            </a:lvl8pPr>
            <a:lvl9pPr marL="3654179"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34709876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31642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52400"/>
            <a:ext cx="21907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41985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79932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143000"/>
            <a:ext cx="83216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1362" name="Rectangle 2"/>
          <p:cNvSpPr>
            <a:spLocks noGrp="1" noChangeArrowheads="1"/>
          </p:cNvSpPr>
          <p:nvPr>
            <p:ph type="subTitle" idx="1"/>
          </p:nvPr>
        </p:nvSpPr>
        <p:spPr>
          <a:xfrm>
            <a:off x="1371600" y="2514600"/>
            <a:ext cx="6400800" cy="3124200"/>
          </a:xfrm>
        </p:spPr>
        <p:txBody>
          <a:bodyPr/>
          <a:lstStyle>
            <a:lvl1pPr marL="0" indent="0" algn="ctr">
              <a:buFontTx/>
              <a:buNone/>
              <a:defRPr/>
            </a:lvl1pPr>
          </a:lstStyle>
          <a:p>
            <a:r>
              <a:rPr lang="en-US"/>
              <a:t>Click to edit Master subtitle style</a:t>
            </a:r>
          </a:p>
        </p:txBody>
      </p:sp>
      <p:sp>
        <p:nvSpPr>
          <p:cNvPr id="271364" name="Rectangle 4"/>
          <p:cNvSpPr>
            <a:spLocks noGrp="1" noChangeArrowheads="1"/>
          </p:cNvSpPr>
          <p:nvPr>
            <p:ph type="ctrTitle"/>
          </p:nvPr>
        </p:nvSpPr>
        <p:spPr>
          <a:xfrm>
            <a:off x="381000" y="1219200"/>
            <a:ext cx="8305800" cy="685800"/>
          </a:xfrm>
        </p:spPr>
        <p:txBody>
          <a:bodyPr/>
          <a:lstStyle>
            <a:lvl1pPr algn="ctr">
              <a:defRPr sz="2400"/>
            </a:lvl1pPr>
          </a:lstStyle>
          <a:p>
            <a:r>
              <a:rPr lang="en-US"/>
              <a:t>Click to edit Master title style</a:t>
            </a:r>
          </a:p>
        </p:txBody>
      </p:sp>
    </p:spTree>
    <p:extLst>
      <p:ext uri="{BB962C8B-B14F-4D97-AF65-F5344CB8AC3E}">
        <p14:creationId xmlns:p14="http://schemas.microsoft.com/office/powerpoint/2010/main" val="168035261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695604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798909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1302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2323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76723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329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513F0F-F506-4C53-BF39-ED7D02AD2E57}"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35056477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0904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602064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9018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52400"/>
            <a:ext cx="21907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419850" cy="64770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455423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3"/>
          <a:srcRect/>
          <a:stretch>
            <a:fillRect/>
          </a:stretch>
        </p:blipFill>
        <p:spPr bwMode="auto">
          <a:xfrm>
            <a:off x="381000" y="1143000"/>
            <a:ext cx="8321675" cy="847725"/>
          </a:xfrm>
          <a:prstGeom prst="rect">
            <a:avLst/>
          </a:prstGeom>
          <a:noFill/>
          <a:ln w="9525">
            <a:noFill/>
            <a:miter lim="800000"/>
            <a:headEnd/>
            <a:tailEnd/>
          </a:ln>
        </p:spPr>
      </p:pic>
      <p:sp>
        <p:nvSpPr>
          <p:cNvPr id="271362" name="Rectangle 2"/>
          <p:cNvSpPr>
            <a:spLocks noGrp="1" noChangeArrowheads="1"/>
          </p:cNvSpPr>
          <p:nvPr>
            <p:ph type="subTitle" idx="1"/>
          </p:nvPr>
        </p:nvSpPr>
        <p:spPr>
          <a:xfrm>
            <a:off x="1371600" y="2514600"/>
            <a:ext cx="6400800" cy="3124200"/>
          </a:xfrm>
        </p:spPr>
        <p:txBody>
          <a:bodyPr/>
          <a:lstStyle>
            <a:lvl1pPr marL="0" indent="0" algn="ctr">
              <a:buFontTx/>
              <a:buNone/>
              <a:defRPr/>
            </a:lvl1pPr>
          </a:lstStyle>
          <a:p>
            <a:r>
              <a:rPr lang="en-US"/>
              <a:t>Click to edit Master subtitle style</a:t>
            </a:r>
          </a:p>
        </p:txBody>
      </p:sp>
      <p:sp>
        <p:nvSpPr>
          <p:cNvPr id="271364" name="Rectangle 4"/>
          <p:cNvSpPr>
            <a:spLocks noGrp="1" noChangeArrowheads="1"/>
          </p:cNvSpPr>
          <p:nvPr>
            <p:ph type="ctrTitle"/>
          </p:nvPr>
        </p:nvSpPr>
        <p:spPr>
          <a:xfrm>
            <a:off x="381000" y="1219200"/>
            <a:ext cx="8305800" cy="685800"/>
          </a:xfrm>
        </p:spPr>
        <p:txBody>
          <a:bodyPr/>
          <a:lstStyle>
            <a:lvl1pPr algn="ctr">
              <a:defRPr sz="2400"/>
            </a:lvl1pPr>
          </a:lstStyle>
          <a:p>
            <a:r>
              <a:rPr lang="en-US"/>
              <a:t>Click to edit Master title style</a:t>
            </a:r>
          </a:p>
        </p:txBody>
      </p:sp>
    </p:spTree>
    <p:extLst>
      <p:ext uri="{BB962C8B-B14F-4D97-AF65-F5344CB8AC3E}">
        <p14:creationId xmlns:p14="http://schemas.microsoft.com/office/powerpoint/2010/main" val="2714983973"/>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17124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6774" indent="0">
              <a:buNone/>
              <a:defRPr sz="1800"/>
            </a:lvl2pPr>
            <a:lvl3pPr marL="913544" indent="0">
              <a:buNone/>
              <a:defRPr sz="1600"/>
            </a:lvl3pPr>
            <a:lvl4pPr marL="1370319" indent="0">
              <a:buNone/>
              <a:defRPr sz="1400"/>
            </a:lvl4pPr>
            <a:lvl5pPr marL="1827089" indent="0">
              <a:buNone/>
              <a:defRPr sz="1400"/>
            </a:lvl5pPr>
            <a:lvl6pPr marL="2283864" indent="0">
              <a:buNone/>
              <a:defRPr sz="1400"/>
            </a:lvl6pPr>
            <a:lvl7pPr marL="2740634" indent="0">
              <a:buNone/>
              <a:defRPr sz="1400"/>
            </a:lvl7pPr>
            <a:lvl8pPr marL="3197408" indent="0">
              <a:buNone/>
              <a:defRPr sz="1400"/>
            </a:lvl8pPr>
            <a:lvl9pPr marL="3654179" indent="0">
              <a:buNone/>
              <a:defRPr sz="1400"/>
            </a:lvl9pPr>
          </a:lstStyle>
          <a:p>
            <a:pPr lvl="0"/>
            <a:r>
              <a:rPr lang="en-US"/>
              <a:t>Click to edit Master text styles</a:t>
            </a:r>
          </a:p>
        </p:txBody>
      </p:sp>
    </p:spTree>
    <p:extLst>
      <p:ext uri="{BB962C8B-B14F-4D97-AF65-F5344CB8AC3E}">
        <p14:creationId xmlns:p14="http://schemas.microsoft.com/office/powerpoint/2010/main" val="25839049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103739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78321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07512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513F0F-F506-4C53-BF39-ED7D02AD2E57}"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288700599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56272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10868558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774" indent="0">
              <a:buNone/>
              <a:defRPr sz="2800"/>
            </a:lvl2pPr>
            <a:lvl3pPr marL="913544" indent="0">
              <a:buNone/>
              <a:defRPr sz="2400"/>
            </a:lvl3pPr>
            <a:lvl4pPr marL="1370319" indent="0">
              <a:buNone/>
              <a:defRPr sz="2000"/>
            </a:lvl4pPr>
            <a:lvl5pPr marL="1827089" indent="0">
              <a:buNone/>
              <a:defRPr sz="2000"/>
            </a:lvl5pPr>
            <a:lvl6pPr marL="2283864" indent="0">
              <a:buNone/>
              <a:defRPr sz="2000"/>
            </a:lvl6pPr>
            <a:lvl7pPr marL="2740634" indent="0">
              <a:buNone/>
              <a:defRPr sz="2000"/>
            </a:lvl7pPr>
            <a:lvl8pPr marL="3197408" indent="0">
              <a:buNone/>
              <a:defRPr sz="2000"/>
            </a:lvl8pPr>
            <a:lvl9pPr marL="3654179"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9953941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918742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52400"/>
            <a:ext cx="21907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41985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7835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3"/>
          <a:srcRect/>
          <a:stretch>
            <a:fillRect/>
          </a:stretch>
        </p:blipFill>
        <p:spPr bwMode="auto">
          <a:xfrm>
            <a:off x="381000" y="1143000"/>
            <a:ext cx="8321675" cy="847725"/>
          </a:xfrm>
          <a:prstGeom prst="rect">
            <a:avLst/>
          </a:prstGeom>
          <a:noFill/>
          <a:ln w="9525">
            <a:noFill/>
            <a:miter lim="800000"/>
            <a:headEnd/>
            <a:tailEnd/>
          </a:ln>
        </p:spPr>
      </p:pic>
      <p:sp>
        <p:nvSpPr>
          <p:cNvPr id="271362" name="Rectangle 2"/>
          <p:cNvSpPr>
            <a:spLocks noGrp="1" noChangeArrowheads="1"/>
          </p:cNvSpPr>
          <p:nvPr>
            <p:ph type="subTitle" idx="1"/>
          </p:nvPr>
        </p:nvSpPr>
        <p:spPr>
          <a:xfrm>
            <a:off x="1371600" y="2514600"/>
            <a:ext cx="6400800" cy="3124200"/>
          </a:xfrm>
        </p:spPr>
        <p:txBody>
          <a:bodyPr/>
          <a:lstStyle>
            <a:lvl1pPr marL="0" indent="0" algn="ctr">
              <a:buFontTx/>
              <a:buNone/>
              <a:defRPr/>
            </a:lvl1pPr>
          </a:lstStyle>
          <a:p>
            <a:r>
              <a:rPr lang="en-US"/>
              <a:t>Click to edit Master subtitle style</a:t>
            </a:r>
          </a:p>
        </p:txBody>
      </p:sp>
      <p:sp>
        <p:nvSpPr>
          <p:cNvPr id="271364" name="Rectangle 4"/>
          <p:cNvSpPr>
            <a:spLocks noGrp="1" noChangeArrowheads="1"/>
          </p:cNvSpPr>
          <p:nvPr>
            <p:ph type="ctrTitle"/>
          </p:nvPr>
        </p:nvSpPr>
        <p:spPr>
          <a:xfrm>
            <a:off x="381000" y="1219200"/>
            <a:ext cx="8305800" cy="685800"/>
          </a:xfrm>
        </p:spPr>
        <p:txBody>
          <a:bodyPr/>
          <a:lstStyle>
            <a:lvl1pPr algn="ctr">
              <a:defRPr sz="2400"/>
            </a:lvl1pPr>
          </a:lstStyle>
          <a:p>
            <a:r>
              <a:rPr lang="en-US"/>
              <a:t>Click to edit Master title style</a:t>
            </a:r>
          </a:p>
        </p:txBody>
      </p:sp>
    </p:spTree>
    <p:extLst>
      <p:ext uri="{BB962C8B-B14F-4D97-AF65-F5344CB8AC3E}">
        <p14:creationId xmlns:p14="http://schemas.microsoft.com/office/powerpoint/2010/main" val="369930815"/>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0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26083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6774" indent="0">
              <a:buNone/>
              <a:defRPr sz="1800"/>
            </a:lvl2pPr>
            <a:lvl3pPr marL="913544" indent="0">
              <a:buNone/>
              <a:defRPr sz="1600"/>
            </a:lvl3pPr>
            <a:lvl4pPr marL="1370319" indent="0">
              <a:buNone/>
              <a:defRPr sz="1400"/>
            </a:lvl4pPr>
            <a:lvl5pPr marL="1827089" indent="0">
              <a:buNone/>
              <a:defRPr sz="1400"/>
            </a:lvl5pPr>
            <a:lvl6pPr marL="2283864" indent="0">
              <a:buNone/>
              <a:defRPr sz="1400"/>
            </a:lvl6pPr>
            <a:lvl7pPr marL="2740634" indent="0">
              <a:buNone/>
              <a:defRPr sz="1400"/>
            </a:lvl7pPr>
            <a:lvl8pPr marL="3197408" indent="0">
              <a:buNone/>
              <a:defRPr sz="1400"/>
            </a:lvl8pPr>
            <a:lvl9pPr marL="3654179" indent="0">
              <a:buNone/>
              <a:defRPr sz="1400"/>
            </a:lvl9pPr>
          </a:lstStyle>
          <a:p>
            <a:pPr lvl="0"/>
            <a:r>
              <a:rPr lang="en-US"/>
              <a:t>Click to edit Master text styles</a:t>
            </a:r>
          </a:p>
        </p:txBody>
      </p:sp>
    </p:spTree>
    <p:extLst>
      <p:ext uri="{BB962C8B-B14F-4D97-AF65-F5344CB8AC3E}">
        <p14:creationId xmlns:p14="http://schemas.microsoft.com/office/powerpoint/2010/main" val="354403779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838200"/>
            <a:ext cx="4076700" cy="579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3434913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6774" indent="0">
              <a:buNone/>
              <a:defRPr sz="2000" b="1"/>
            </a:lvl2pPr>
            <a:lvl3pPr marL="913544" indent="0">
              <a:buNone/>
              <a:defRPr sz="1800" b="1"/>
            </a:lvl3pPr>
            <a:lvl4pPr marL="1370319" indent="0">
              <a:buNone/>
              <a:defRPr sz="1600" b="1"/>
            </a:lvl4pPr>
            <a:lvl5pPr marL="1827089" indent="0">
              <a:buNone/>
              <a:defRPr sz="1600" b="1"/>
            </a:lvl5pPr>
            <a:lvl6pPr marL="2283864" indent="0">
              <a:buNone/>
              <a:defRPr sz="1600" b="1"/>
            </a:lvl6pPr>
            <a:lvl7pPr marL="2740634" indent="0">
              <a:buNone/>
              <a:defRPr sz="1600" b="1"/>
            </a:lvl7pPr>
            <a:lvl8pPr marL="3197408" indent="0">
              <a:buNone/>
              <a:defRPr sz="1600" b="1"/>
            </a:lvl8pPr>
            <a:lvl9pPr marL="365417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781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513F0F-F506-4C53-BF39-ED7D02AD2E57}" type="datetimeFigureOut">
              <a:rPr lang="en-US" smtClean="0"/>
              <a:pPr/>
              <a:t>3/12/2018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35880761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1609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453698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1029626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774" indent="0">
              <a:buNone/>
              <a:defRPr sz="2800"/>
            </a:lvl2pPr>
            <a:lvl3pPr marL="913544" indent="0">
              <a:buNone/>
              <a:defRPr sz="2400"/>
            </a:lvl3pPr>
            <a:lvl4pPr marL="1370319" indent="0">
              <a:buNone/>
              <a:defRPr sz="2000"/>
            </a:lvl4pPr>
            <a:lvl5pPr marL="1827089" indent="0">
              <a:buNone/>
              <a:defRPr sz="2000"/>
            </a:lvl5pPr>
            <a:lvl6pPr marL="2283864" indent="0">
              <a:buNone/>
              <a:defRPr sz="2000"/>
            </a:lvl6pPr>
            <a:lvl7pPr marL="2740634" indent="0">
              <a:buNone/>
              <a:defRPr sz="2000"/>
            </a:lvl7pPr>
            <a:lvl8pPr marL="3197408" indent="0">
              <a:buNone/>
              <a:defRPr sz="2000"/>
            </a:lvl8pPr>
            <a:lvl9pPr marL="3654179"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6774" indent="0">
              <a:buNone/>
              <a:defRPr sz="1200"/>
            </a:lvl2pPr>
            <a:lvl3pPr marL="913544" indent="0">
              <a:buNone/>
              <a:defRPr sz="1000"/>
            </a:lvl3pPr>
            <a:lvl4pPr marL="1370319" indent="0">
              <a:buNone/>
              <a:defRPr sz="900"/>
            </a:lvl4pPr>
            <a:lvl5pPr marL="1827089" indent="0">
              <a:buNone/>
              <a:defRPr sz="900"/>
            </a:lvl5pPr>
            <a:lvl6pPr marL="2283864" indent="0">
              <a:buNone/>
              <a:defRPr sz="900"/>
            </a:lvl6pPr>
            <a:lvl7pPr marL="2740634" indent="0">
              <a:buNone/>
              <a:defRPr sz="900"/>
            </a:lvl7pPr>
            <a:lvl8pPr marL="3197408" indent="0">
              <a:buNone/>
              <a:defRPr sz="900"/>
            </a:lvl8pPr>
            <a:lvl9pPr marL="3654179" indent="0">
              <a:buNone/>
              <a:defRPr sz="900"/>
            </a:lvl9pPr>
          </a:lstStyle>
          <a:p>
            <a:pPr lvl="0"/>
            <a:r>
              <a:rPr lang="en-US"/>
              <a:t>Click to edit Master text styles</a:t>
            </a:r>
          </a:p>
        </p:txBody>
      </p:sp>
    </p:spTree>
    <p:extLst>
      <p:ext uri="{BB962C8B-B14F-4D97-AF65-F5344CB8AC3E}">
        <p14:creationId xmlns:p14="http://schemas.microsoft.com/office/powerpoint/2010/main" val="91127974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09891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52400"/>
            <a:ext cx="219075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41985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8540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513F0F-F506-4C53-BF39-ED7D02AD2E57}" type="datetimeFigureOut">
              <a:rPr lang="en-US" smtClean="0"/>
              <a:pPr/>
              <a:t>3/12/2018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4116685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13F0F-F506-4C53-BF39-ED7D02AD2E57}" type="datetimeFigureOut">
              <a:rPr lang="en-US" smtClean="0"/>
              <a:pPr/>
              <a:t>3/12/2018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353931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513F0F-F506-4C53-BF39-ED7D02AD2E57}"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130458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513F0F-F506-4C53-BF39-ED7D02AD2E57}"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399DA-F1CE-4B5E-A1EA-178920051883}" type="slidenum">
              <a:rPr lang="en-US" smtClean="0"/>
              <a:pPr/>
              <a:t>‹#›</a:t>
            </a:fld>
            <a:endParaRPr lang="en-US"/>
          </a:p>
        </p:txBody>
      </p:sp>
    </p:spTree>
    <p:extLst>
      <p:ext uri="{BB962C8B-B14F-4D97-AF65-F5344CB8AC3E}">
        <p14:creationId xmlns:p14="http://schemas.microsoft.com/office/powerpoint/2010/main" val="2139478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513F0F-F506-4C53-BF39-ED7D02AD2E57}" type="datetimeFigureOut">
              <a:rPr lang="en-US" smtClean="0"/>
              <a:pPr/>
              <a:t>3/12/2018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7399DA-F1CE-4B5E-A1EA-178920051883}" type="slidenum">
              <a:rPr lang="en-US" smtClean="0"/>
              <a:pPr/>
              <a:t>‹#›</a:t>
            </a:fld>
            <a:endParaRPr lang="en-US"/>
          </a:p>
        </p:txBody>
      </p:sp>
    </p:spTree>
    <p:extLst>
      <p:ext uri="{BB962C8B-B14F-4D97-AF65-F5344CB8AC3E}">
        <p14:creationId xmlns:p14="http://schemas.microsoft.com/office/powerpoint/2010/main" val="2294063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838200"/>
            <a:ext cx="83058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4" tIns="45678" rIns="91354" bIns="4567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5"/>
          <p:cNvSpPr>
            <a:spLocks noChangeArrowheads="1"/>
          </p:cNvSpPr>
          <p:nvPr/>
        </p:nvSpPr>
        <p:spPr bwMode="auto">
          <a:xfrm>
            <a:off x="0" y="0"/>
            <a:ext cx="9144000" cy="762000"/>
          </a:xfrm>
          <a:prstGeom prst="rect">
            <a:avLst/>
          </a:prstGeom>
          <a:solidFill>
            <a:srgbClr val="2E249E"/>
          </a:solidFill>
          <a:ln>
            <a:noFill/>
          </a:ln>
          <a:extLst/>
        </p:spPr>
        <p:txBody>
          <a:bodyPr wrap="none" lIns="91354" tIns="45678" rIns="91354" bIns="45678" anchor="ctr"/>
          <a:lstStyle/>
          <a:p>
            <a:pPr algn="ctr" fontAlgn="base">
              <a:spcBef>
                <a:spcPct val="0"/>
              </a:spcBef>
              <a:spcAft>
                <a:spcPct val="0"/>
              </a:spcAft>
              <a:defRPr/>
            </a:pPr>
            <a:endParaRPr lang="en-US">
              <a:solidFill>
                <a:srgbClr val="000000"/>
              </a:solidFill>
              <a:latin typeface="Symbol" charset="2"/>
              <a:ea typeface="ＭＳ Ｐゴシック" charset="-128"/>
            </a:endParaRPr>
          </a:p>
        </p:txBody>
      </p:sp>
      <p:sp>
        <p:nvSpPr>
          <p:cNvPr id="1028" name="Rectangle 2"/>
          <p:cNvSpPr>
            <a:spLocks noGrp="1" noChangeArrowheads="1"/>
          </p:cNvSpPr>
          <p:nvPr>
            <p:ph type="title"/>
          </p:nvPr>
        </p:nvSpPr>
        <p:spPr bwMode="auto">
          <a:xfrm>
            <a:off x="228600" y="152400"/>
            <a:ext cx="8763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4" tIns="45678" rIns="91354" bIns="45678" numCol="1" anchor="ctr"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17797571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000">
          <a:solidFill>
            <a:schemeClr val="bg1"/>
          </a:solidFill>
          <a:latin typeface="Arial" panose="020B0604020202020204" pitchFamily="34" charset="0"/>
          <a:ea typeface="ＭＳ Ｐゴシック" charset="0"/>
          <a:cs typeface="ＭＳ Ｐゴシック" charset="-128"/>
        </a:defRPr>
      </a:lvl1pPr>
      <a:lvl2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2pPr>
      <a:lvl3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3pPr>
      <a:lvl4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4pPr>
      <a:lvl5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5pPr>
      <a:lvl6pPr marL="456774" algn="l" rtl="0" eaLnBrk="1" fontAlgn="base" hangingPunct="1">
        <a:spcBef>
          <a:spcPct val="0"/>
        </a:spcBef>
        <a:spcAft>
          <a:spcPct val="0"/>
        </a:spcAft>
        <a:defRPr sz="3200">
          <a:solidFill>
            <a:schemeClr val="bg1"/>
          </a:solidFill>
          <a:latin typeface="cmss10" pitchFamily="34" charset="0"/>
          <a:cs typeface="Arial" charset="0"/>
        </a:defRPr>
      </a:lvl6pPr>
      <a:lvl7pPr marL="913544" algn="l" rtl="0" eaLnBrk="1" fontAlgn="base" hangingPunct="1">
        <a:spcBef>
          <a:spcPct val="0"/>
        </a:spcBef>
        <a:spcAft>
          <a:spcPct val="0"/>
        </a:spcAft>
        <a:defRPr sz="3200">
          <a:solidFill>
            <a:schemeClr val="bg1"/>
          </a:solidFill>
          <a:latin typeface="cmss10" pitchFamily="34" charset="0"/>
          <a:cs typeface="Arial" charset="0"/>
        </a:defRPr>
      </a:lvl7pPr>
      <a:lvl8pPr marL="1370319" algn="l" rtl="0" eaLnBrk="1" fontAlgn="base" hangingPunct="1">
        <a:spcBef>
          <a:spcPct val="0"/>
        </a:spcBef>
        <a:spcAft>
          <a:spcPct val="0"/>
        </a:spcAft>
        <a:defRPr sz="3200">
          <a:solidFill>
            <a:schemeClr val="bg1"/>
          </a:solidFill>
          <a:latin typeface="cmss10" pitchFamily="34" charset="0"/>
          <a:cs typeface="Arial" charset="0"/>
        </a:defRPr>
      </a:lvl8pPr>
      <a:lvl9pPr marL="1827089"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1313" indent="-3413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0"/>
          <a:cs typeface="ＭＳ Ｐゴシック" charset="-128"/>
        </a:defRPr>
      </a:lvl1pPr>
      <a:lvl2pPr marL="741363" indent="-28416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2pPr>
      <a:lvl3pPr marL="1141413"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3pPr>
      <a:lvl4pPr marL="1598613"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4pPr>
      <a:lvl5pPr marL="2054225"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5pPr>
      <a:lvl6pPr marL="2512248" indent="-228387" algn="l" rtl="0" eaLnBrk="1" fontAlgn="base" hangingPunct="1">
        <a:spcBef>
          <a:spcPct val="20000"/>
        </a:spcBef>
        <a:spcAft>
          <a:spcPct val="0"/>
        </a:spcAft>
        <a:buSzPct val="80000"/>
        <a:buBlip>
          <a:blip r:embed="rId13"/>
        </a:buBlip>
        <a:defRPr sz="2000">
          <a:solidFill>
            <a:schemeClr val="tx1"/>
          </a:solidFill>
          <a:latin typeface="+mn-lt"/>
          <a:cs typeface="+mn-cs"/>
        </a:defRPr>
      </a:lvl6pPr>
      <a:lvl7pPr marL="2969022" indent="-228387" algn="l" rtl="0" eaLnBrk="1" fontAlgn="base" hangingPunct="1">
        <a:spcBef>
          <a:spcPct val="20000"/>
        </a:spcBef>
        <a:spcAft>
          <a:spcPct val="0"/>
        </a:spcAft>
        <a:buSzPct val="80000"/>
        <a:buBlip>
          <a:blip r:embed="rId13"/>
        </a:buBlip>
        <a:defRPr sz="2000">
          <a:solidFill>
            <a:schemeClr val="tx1"/>
          </a:solidFill>
          <a:latin typeface="+mn-lt"/>
          <a:cs typeface="+mn-cs"/>
        </a:defRPr>
      </a:lvl7pPr>
      <a:lvl8pPr marL="3425793" indent="-228387" algn="l" rtl="0" eaLnBrk="1" fontAlgn="base" hangingPunct="1">
        <a:spcBef>
          <a:spcPct val="20000"/>
        </a:spcBef>
        <a:spcAft>
          <a:spcPct val="0"/>
        </a:spcAft>
        <a:buSzPct val="80000"/>
        <a:buBlip>
          <a:blip r:embed="rId13"/>
        </a:buBlip>
        <a:defRPr sz="2000">
          <a:solidFill>
            <a:schemeClr val="tx1"/>
          </a:solidFill>
          <a:latin typeface="+mn-lt"/>
          <a:cs typeface="+mn-cs"/>
        </a:defRPr>
      </a:lvl8pPr>
      <a:lvl9pPr marL="3882564" indent="-228387" algn="l" rtl="0" eaLnBrk="1" fontAlgn="base" hangingPunct="1">
        <a:spcBef>
          <a:spcPct val="20000"/>
        </a:spcBef>
        <a:spcAft>
          <a:spcPct val="0"/>
        </a:spcAft>
        <a:buSzPct val="80000"/>
        <a:buBlip>
          <a:blip r:embed="rId13"/>
        </a:buBlip>
        <a:defRPr sz="2000">
          <a:solidFill>
            <a:schemeClr val="tx1"/>
          </a:solidFill>
          <a:latin typeface="+mn-lt"/>
          <a:cs typeface="+mn-cs"/>
        </a:defRPr>
      </a:lvl9pPr>
    </p:bodyStyle>
    <p:otherStyle>
      <a:defPPr>
        <a:defRPr lang="en-US"/>
      </a:defPPr>
      <a:lvl1pPr marL="0" algn="l" defTabSz="913544" rtl="0" eaLnBrk="1" latinLnBrk="0" hangingPunct="1">
        <a:defRPr sz="1800" kern="1200">
          <a:solidFill>
            <a:schemeClr val="tx1"/>
          </a:solidFill>
          <a:latin typeface="+mn-lt"/>
          <a:ea typeface="+mn-ea"/>
          <a:cs typeface="+mn-cs"/>
        </a:defRPr>
      </a:lvl1pPr>
      <a:lvl2pPr marL="456774" algn="l" defTabSz="913544" rtl="0" eaLnBrk="1" latinLnBrk="0" hangingPunct="1">
        <a:defRPr sz="1800" kern="1200">
          <a:solidFill>
            <a:schemeClr val="tx1"/>
          </a:solidFill>
          <a:latin typeface="+mn-lt"/>
          <a:ea typeface="+mn-ea"/>
          <a:cs typeface="+mn-cs"/>
        </a:defRPr>
      </a:lvl2pPr>
      <a:lvl3pPr marL="913544" algn="l" defTabSz="913544" rtl="0" eaLnBrk="1" latinLnBrk="0" hangingPunct="1">
        <a:defRPr sz="1800" kern="1200">
          <a:solidFill>
            <a:schemeClr val="tx1"/>
          </a:solidFill>
          <a:latin typeface="+mn-lt"/>
          <a:ea typeface="+mn-ea"/>
          <a:cs typeface="+mn-cs"/>
        </a:defRPr>
      </a:lvl3pPr>
      <a:lvl4pPr marL="1370319" algn="l" defTabSz="913544" rtl="0" eaLnBrk="1" latinLnBrk="0" hangingPunct="1">
        <a:defRPr sz="1800" kern="1200">
          <a:solidFill>
            <a:schemeClr val="tx1"/>
          </a:solidFill>
          <a:latin typeface="+mn-lt"/>
          <a:ea typeface="+mn-ea"/>
          <a:cs typeface="+mn-cs"/>
        </a:defRPr>
      </a:lvl4pPr>
      <a:lvl5pPr marL="1827089" algn="l" defTabSz="913544" rtl="0" eaLnBrk="1" latinLnBrk="0" hangingPunct="1">
        <a:defRPr sz="1800" kern="1200">
          <a:solidFill>
            <a:schemeClr val="tx1"/>
          </a:solidFill>
          <a:latin typeface="+mn-lt"/>
          <a:ea typeface="+mn-ea"/>
          <a:cs typeface="+mn-cs"/>
        </a:defRPr>
      </a:lvl5pPr>
      <a:lvl6pPr marL="2283864" algn="l" defTabSz="913544" rtl="0" eaLnBrk="1" latinLnBrk="0" hangingPunct="1">
        <a:defRPr sz="1800" kern="1200">
          <a:solidFill>
            <a:schemeClr val="tx1"/>
          </a:solidFill>
          <a:latin typeface="+mn-lt"/>
          <a:ea typeface="+mn-ea"/>
          <a:cs typeface="+mn-cs"/>
        </a:defRPr>
      </a:lvl6pPr>
      <a:lvl7pPr marL="2740634" algn="l" defTabSz="913544" rtl="0" eaLnBrk="1" latinLnBrk="0" hangingPunct="1">
        <a:defRPr sz="1800" kern="1200">
          <a:solidFill>
            <a:schemeClr val="tx1"/>
          </a:solidFill>
          <a:latin typeface="+mn-lt"/>
          <a:ea typeface="+mn-ea"/>
          <a:cs typeface="+mn-cs"/>
        </a:defRPr>
      </a:lvl7pPr>
      <a:lvl8pPr marL="3197408" algn="l" defTabSz="913544" rtl="0" eaLnBrk="1" latinLnBrk="0" hangingPunct="1">
        <a:defRPr sz="1800" kern="1200">
          <a:solidFill>
            <a:schemeClr val="tx1"/>
          </a:solidFill>
          <a:latin typeface="+mn-lt"/>
          <a:ea typeface="+mn-ea"/>
          <a:cs typeface="+mn-cs"/>
        </a:defRPr>
      </a:lvl8pPr>
      <a:lvl9pPr marL="3654179" algn="l" defTabSz="91354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838200"/>
            <a:ext cx="8305800" cy="5791200"/>
          </a:xfrm>
          <a:prstGeom prst="rect">
            <a:avLst/>
          </a:prstGeom>
          <a:noFill/>
          <a:ln w="9525">
            <a:noFill/>
            <a:miter lim="800000"/>
            <a:headEnd/>
            <a:tailEnd/>
          </a:ln>
        </p:spPr>
        <p:txBody>
          <a:bodyPr vert="horz" wrap="square" lIns="91354" tIns="45678" rIns="91354" bIns="4567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5"/>
          <p:cNvSpPr>
            <a:spLocks noChangeArrowheads="1"/>
          </p:cNvSpPr>
          <p:nvPr/>
        </p:nvSpPr>
        <p:spPr bwMode="auto">
          <a:xfrm>
            <a:off x="0" y="0"/>
            <a:ext cx="9144000" cy="762000"/>
          </a:xfrm>
          <a:prstGeom prst="rect">
            <a:avLst/>
          </a:prstGeom>
          <a:solidFill>
            <a:srgbClr val="2E249E"/>
          </a:solidFill>
          <a:ln>
            <a:noFill/>
          </a:ln>
          <a:extLst/>
        </p:spPr>
        <p:txBody>
          <a:bodyPr wrap="none" lIns="91354" tIns="45678" rIns="91354" bIns="45678" anchor="ctr"/>
          <a:lstStyle/>
          <a:p>
            <a:pPr algn="ctr" fontAlgn="base">
              <a:spcBef>
                <a:spcPct val="0"/>
              </a:spcBef>
              <a:spcAft>
                <a:spcPct val="0"/>
              </a:spcAft>
              <a:defRPr/>
            </a:pPr>
            <a:endParaRPr lang="en-US">
              <a:solidFill>
                <a:srgbClr val="000000"/>
              </a:solidFill>
              <a:latin typeface="Symbol" charset="2"/>
              <a:ea typeface="ＭＳ Ｐゴシック" charset="-128"/>
            </a:endParaRPr>
          </a:p>
        </p:txBody>
      </p:sp>
      <p:sp>
        <p:nvSpPr>
          <p:cNvPr id="1028" name="Rectangle 2"/>
          <p:cNvSpPr>
            <a:spLocks noGrp="1" noChangeArrowheads="1"/>
          </p:cNvSpPr>
          <p:nvPr>
            <p:ph type="title"/>
          </p:nvPr>
        </p:nvSpPr>
        <p:spPr bwMode="auto">
          <a:xfrm>
            <a:off x="228600" y="152400"/>
            <a:ext cx="8763000" cy="533400"/>
          </a:xfrm>
          <a:prstGeom prst="rect">
            <a:avLst/>
          </a:prstGeom>
          <a:noFill/>
          <a:ln w="9525">
            <a:noFill/>
            <a:miter lim="800000"/>
            <a:headEnd/>
            <a:tailEnd/>
          </a:ln>
        </p:spPr>
        <p:txBody>
          <a:bodyPr vert="horz" wrap="square" lIns="91354" tIns="45678" rIns="91354" bIns="45678" numCol="1" anchor="ctr"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2128779193"/>
      </p:ext>
    </p:extLst>
  </p:cSld>
  <p:clrMap bg1="lt1" tx1="dk1" bg2="lt2" tx2="dk2" accent1="accent1" accent2="accent2" accent3="accent3" accent4="accent4" accent5="accent5" accent6="accent6" hlink="hlink" folHlink="folHlink"/>
  <p:txStyles>
    <p:titleStyle>
      <a:lvl1pPr algn="l" rtl="0" eaLnBrk="0" fontAlgn="base" hangingPunct="0">
        <a:spcBef>
          <a:spcPct val="0"/>
        </a:spcBef>
        <a:spcAft>
          <a:spcPct val="0"/>
        </a:spcAft>
        <a:defRPr sz="3200">
          <a:solidFill>
            <a:schemeClr val="bg1"/>
          </a:solidFill>
          <a:latin typeface="Arial" panose="020B0604020202020204" pitchFamily="34" charset="0"/>
          <a:ea typeface="ＭＳ Ｐゴシック" charset="0"/>
          <a:cs typeface="ＭＳ Ｐゴシック" charset="-128"/>
        </a:defRPr>
      </a:lvl1pPr>
      <a:lvl2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2pPr>
      <a:lvl3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3pPr>
      <a:lvl4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4pPr>
      <a:lvl5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5pPr>
      <a:lvl6pPr marL="456774" algn="l" rtl="0" eaLnBrk="1" fontAlgn="base" hangingPunct="1">
        <a:spcBef>
          <a:spcPct val="0"/>
        </a:spcBef>
        <a:spcAft>
          <a:spcPct val="0"/>
        </a:spcAft>
        <a:defRPr sz="3200">
          <a:solidFill>
            <a:schemeClr val="bg1"/>
          </a:solidFill>
          <a:latin typeface="cmss10" pitchFamily="34" charset="0"/>
          <a:cs typeface="Arial" charset="0"/>
        </a:defRPr>
      </a:lvl6pPr>
      <a:lvl7pPr marL="913544" algn="l" rtl="0" eaLnBrk="1" fontAlgn="base" hangingPunct="1">
        <a:spcBef>
          <a:spcPct val="0"/>
        </a:spcBef>
        <a:spcAft>
          <a:spcPct val="0"/>
        </a:spcAft>
        <a:defRPr sz="3200">
          <a:solidFill>
            <a:schemeClr val="bg1"/>
          </a:solidFill>
          <a:latin typeface="cmss10" pitchFamily="34" charset="0"/>
          <a:cs typeface="Arial" charset="0"/>
        </a:defRPr>
      </a:lvl7pPr>
      <a:lvl8pPr marL="1370319" algn="l" rtl="0" eaLnBrk="1" fontAlgn="base" hangingPunct="1">
        <a:spcBef>
          <a:spcPct val="0"/>
        </a:spcBef>
        <a:spcAft>
          <a:spcPct val="0"/>
        </a:spcAft>
        <a:defRPr sz="3200">
          <a:solidFill>
            <a:schemeClr val="bg1"/>
          </a:solidFill>
          <a:latin typeface="cmss10" pitchFamily="34" charset="0"/>
          <a:cs typeface="Arial" charset="0"/>
        </a:defRPr>
      </a:lvl8pPr>
      <a:lvl9pPr marL="1827089"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1313" indent="-341313" algn="l" rtl="0" eaLnBrk="0" fontAlgn="base" hangingPunct="0">
        <a:spcBef>
          <a:spcPct val="20000"/>
        </a:spcBef>
        <a:spcAft>
          <a:spcPct val="0"/>
        </a:spcAft>
        <a:buSzPct val="80000"/>
        <a:buBlip>
          <a:blip r:embed="rId2"/>
        </a:buBlip>
        <a:defRPr sz="2000">
          <a:solidFill>
            <a:schemeClr val="tx1"/>
          </a:solidFill>
          <a:latin typeface="Arial" panose="020B0604020202020204" pitchFamily="34" charset="0"/>
          <a:ea typeface="ＭＳ Ｐゴシック" charset="0"/>
          <a:cs typeface="ＭＳ Ｐゴシック" charset="-128"/>
        </a:defRPr>
      </a:lvl1pPr>
      <a:lvl2pPr marL="741363" indent="-284163" algn="l" rtl="0" eaLnBrk="0" fontAlgn="base" hangingPunct="0">
        <a:spcBef>
          <a:spcPct val="20000"/>
        </a:spcBef>
        <a:spcAft>
          <a:spcPct val="0"/>
        </a:spcAft>
        <a:buSzPct val="80000"/>
        <a:buBlip>
          <a:blip r:embed="rId2"/>
        </a:buBlip>
        <a:defRPr sz="2000">
          <a:solidFill>
            <a:schemeClr val="tx1"/>
          </a:solidFill>
          <a:latin typeface="Arial" panose="020B0604020202020204" pitchFamily="34" charset="0"/>
          <a:ea typeface="Arial" charset="0"/>
          <a:cs typeface="+mn-cs"/>
        </a:defRPr>
      </a:lvl2pPr>
      <a:lvl3pPr marL="1141413" indent="-227013" algn="l" rtl="0" eaLnBrk="0" fontAlgn="base" hangingPunct="0">
        <a:spcBef>
          <a:spcPct val="20000"/>
        </a:spcBef>
        <a:spcAft>
          <a:spcPct val="0"/>
        </a:spcAft>
        <a:buSzPct val="80000"/>
        <a:buBlip>
          <a:blip r:embed="rId2"/>
        </a:buBlip>
        <a:defRPr sz="2000">
          <a:solidFill>
            <a:schemeClr val="tx1"/>
          </a:solidFill>
          <a:latin typeface="Arial" panose="020B0604020202020204" pitchFamily="34" charset="0"/>
          <a:ea typeface="ＭＳ Ｐゴシック" charset="-128"/>
          <a:cs typeface="+mn-cs"/>
        </a:defRPr>
      </a:lvl3pPr>
      <a:lvl4pPr marL="1598613" indent="-227013" algn="l" rtl="0" eaLnBrk="0" fontAlgn="base" hangingPunct="0">
        <a:spcBef>
          <a:spcPct val="20000"/>
        </a:spcBef>
        <a:spcAft>
          <a:spcPct val="0"/>
        </a:spcAft>
        <a:buSzPct val="80000"/>
        <a:buBlip>
          <a:blip r:embed="rId2"/>
        </a:buBlip>
        <a:defRPr sz="2000">
          <a:solidFill>
            <a:schemeClr val="tx1"/>
          </a:solidFill>
          <a:latin typeface="Arial" panose="020B0604020202020204" pitchFamily="34" charset="0"/>
          <a:ea typeface="ＭＳ Ｐゴシック" charset="-128"/>
          <a:cs typeface="+mn-cs"/>
        </a:defRPr>
      </a:lvl4pPr>
      <a:lvl5pPr marL="2054225" indent="-227013" algn="l" rtl="0" eaLnBrk="0" fontAlgn="base" hangingPunct="0">
        <a:spcBef>
          <a:spcPct val="20000"/>
        </a:spcBef>
        <a:spcAft>
          <a:spcPct val="0"/>
        </a:spcAft>
        <a:buSzPct val="80000"/>
        <a:buBlip>
          <a:blip r:embed="rId2"/>
        </a:buBlip>
        <a:defRPr sz="2000">
          <a:solidFill>
            <a:schemeClr val="tx1"/>
          </a:solidFill>
          <a:latin typeface="Arial" panose="020B0604020202020204" pitchFamily="34" charset="0"/>
          <a:ea typeface="ＭＳ Ｐゴシック" charset="-128"/>
          <a:cs typeface="+mn-cs"/>
        </a:defRPr>
      </a:lvl5pPr>
      <a:lvl6pPr marL="2512248" indent="-228387" algn="l" rtl="0" eaLnBrk="1" fontAlgn="base" hangingPunct="1">
        <a:spcBef>
          <a:spcPct val="20000"/>
        </a:spcBef>
        <a:spcAft>
          <a:spcPct val="0"/>
        </a:spcAft>
        <a:buSzPct val="80000"/>
        <a:buBlip>
          <a:blip r:embed="rId2"/>
        </a:buBlip>
        <a:defRPr sz="2000">
          <a:solidFill>
            <a:schemeClr val="tx1"/>
          </a:solidFill>
          <a:latin typeface="+mn-lt"/>
          <a:cs typeface="+mn-cs"/>
        </a:defRPr>
      </a:lvl6pPr>
      <a:lvl7pPr marL="2969022" indent="-228387" algn="l" rtl="0" eaLnBrk="1" fontAlgn="base" hangingPunct="1">
        <a:spcBef>
          <a:spcPct val="20000"/>
        </a:spcBef>
        <a:spcAft>
          <a:spcPct val="0"/>
        </a:spcAft>
        <a:buSzPct val="80000"/>
        <a:buBlip>
          <a:blip r:embed="rId2"/>
        </a:buBlip>
        <a:defRPr sz="2000">
          <a:solidFill>
            <a:schemeClr val="tx1"/>
          </a:solidFill>
          <a:latin typeface="+mn-lt"/>
          <a:cs typeface="+mn-cs"/>
        </a:defRPr>
      </a:lvl7pPr>
      <a:lvl8pPr marL="3425793" indent="-228387" algn="l" rtl="0" eaLnBrk="1" fontAlgn="base" hangingPunct="1">
        <a:spcBef>
          <a:spcPct val="20000"/>
        </a:spcBef>
        <a:spcAft>
          <a:spcPct val="0"/>
        </a:spcAft>
        <a:buSzPct val="80000"/>
        <a:buBlip>
          <a:blip r:embed="rId2"/>
        </a:buBlip>
        <a:defRPr sz="2000">
          <a:solidFill>
            <a:schemeClr val="tx1"/>
          </a:solidFill>
          <a:latin typeface="+mn-lt"/>
          <a:cs typeface="+mn-cs"/>
        </a:defRPr>
      </a:lvl8pPr>
      <a:lvl9pPr marL="3882564" indent="-228387" algn="l" rtl="0" eaLnBrk="1" fontAlgn="base" hangingPunct="1">
        <a:spcBef>
          <a:spcPct val="20000"/>
        </a:spcBef>
        <a:spcAft>
          <a:spcPct val="0"/>
        </a:spcAft>
        <a:buSzPct val="80000"/>
        <a:buBlip>
          <a:blip r:embed="rId2"/>
        </a:buBlip>
        <a:defRPr sz="2000">
          <a:solidFill>
            <a:schemeClr val="tx1"/>
          </a:solidFill>
          <a:latin typeface="+mn-lt"/>
          <a:cs typeface="+mn-cs"/>
        </a:defRPr>
      </a:lvl9pPr>
    </p:bodyStyle>
    <p:otherStyle>
      <a:defPPr>
        <a:defRPr lang="en-US"/>
      </a:defPPr>
      <a:lvl1pPr marL="0" algn="l" defTabSz="913544" rtl="0" eaLnBrk="1" latinLnBrk="0" hangingPunct="1">
        <a:defRPr sz="1800" kern="1200">
          <a:solidFill>
            <a:schemeClr val="tx1"/>
          </a:solidFill>
          <a:latin typeface="+mn-lt"/>
          <a:ea typeface="+mn-ea"/>
          <a:cs typeface="+mn-cs"/>
        </a:defRPr>
      </a:lvl1pPr>
      <a:lvl2pPr marL="456774" algn="l" defTabSz="913544" rtl="0" eaLnBrk="1" latinLnBrk="0" hangingPunct="1">
        <a:defRPr sz="1800" kern="1200">
          <a:solidFill>
            <a:schemeClr val="tx1"/>
          </a:solidFill>
          <a:latin typeface="+mn-lt"/>
          <a:ea typeface="+mn-ea"/>
          <a:cs typeface="+mn-cs"/>
        </a:defRPr>
      </a:lvl2pPr>
      <a:lvl3pPr marL="913544" algn="l" defTabSz="913544" rtl="0" eaLnBrk="1" latinLnBrk="0" hangingPunct="1">
        <a:defRPr sz="1800" kern="1200">
          <a:solidFill>
            <a:schemeClr val="tx1"/>
          </a:solidFill>
          <a:latin typeface="+mn-lt"/>
          <a:ea typeface="+mn-ea"/>
          <a:cs typeface="+mn-cs"/>
        </a:defRPr>
      </a:lvl3pPr>
      <a:lvl4pPr marL="1370319" algn="l" defTabSz="913544" rtl="0" eaLnBrk="1" latinLnBrk="0" hangingPunct="1">
        <a:defRPr sz="1800" kern="1200">
          <a:solidFill>
            <a:schemeClr val="tx1"/>
          </a:solidFill>
          <a:latin typeface="+mn-lt"/>
          <a:ea typeface="+mn-ea"/>
          <a:cs typeface="+mn-cs"/>
        </a:defRPr>
      </a:lvl4pPr>
      <a:lvl5pPr marL="1827089" algn="l" defTabSz="913544" rtl="0" eaLnBrk="1" latinLnBrk="0" hangingPunct="1">
        <a:defRPr sz="1800" kern="1200">
          <a:solidFill>
            <a:schemeClr val="tx1"/>
          </a:solidFill>
          <a:latin typeface="+mn-lt"/>
          <a:ea typeface="+mn-ea"/>
          <a:cs typeface="+mn-cs"/>
        </a:defRPr>
      </a:lvl5pPr>
      <a:lvl6pPr marL="2283864" algn="l" defTabSz="913544" rtl="0" eaLnBrk="1" latinLnBrk="0" hangingPunct="1">
        <a:defRPr sz="1800" kern="1200">
          <a:solidFill>
            <a:schemeClr val="tx1"/>
          </a:solidFill>
          <a:latin typeface="+mn-lt"/>
          <a:ea typeface="+mn-ea"/>
          <a:cs typeface="+mn-cs"/>
        </a:defRPr>
      </a:lvl6pPr>
      <a:lvl7pPr marL="2740634" algn="l" defTabSz="913544" rtl="0" eaLnBrk="1" latinLnBrk="0" hangingPunct="1">
        <a:defRPr sz="1800" kern="1200">
          <a:solidFill>
            <a:schemeClr val="tx1"/>
          </a:solidFill>
          <a:latin typeface="+mn-lt"/>
          <a:ea typeface="+mn-ea"/>
          <a:cs typeface="+mn-cs"/>
        </a:defRPr>
      </a:lvl7pPr>
      <a:lvl8pPr marL="3197408" algn="l" defTabSz="913544" rtl="0" eaLnBrk="1" latinLnBrk="0" hangingPunct="1">
        <a:defRPr sz="1800" kern="1200">
          <a:solidFill>
            <a:schemeClr val="tx1"/>
          </a:solidFill>
          <a:latin typeface="+mn-lt"/>
          <a:ea typeface="+mn-ea"/>
          <a:cs typeface="+mn-cs"/>
        </a:defRPr>
      </a:lvl8pPr>
      <a:lvl9pPr marL="3654179" algn="l" defTabSz="91354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bwMode="auto">
          <a:xfrm>
            <a:off x="381000" y="838200"/>
            <a:ext cx="83058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459" name="Rectangle 5"/>
          <p:cNvSpPr>
            <a:spLocks noChangeArrowheads="1"/>
          </p:cNvSpPr>
          <p:nvPr/>
        </p:nvSpPr>
        <p:spPr bwMode="auto">
          <a:xfrm>
            <a:off x="0" y="0"/>
            <a:ext cx="9144000" cy="762000"/>
          </a:xfrm>
          <a:prstGeom prst="rect">
            <a:avLst/>
          </a:prstGeom>
          <a:solidFill>
            <a:srgbClr val="2E249E"/>
          </a:solidFill>
          <a:ln>
            <a:noFill/>
          </a:ln>
          <a:extLst/>
        </p:spPr>
        <p:txBody>
          <a:bodyPr wrap="none" anchor="ctr"/>
          <a:lstStyle/>
          <a:p>
            <a:pPr algn="ctr" fontAlgn="base">
              <a:spcBef>
                <a:spcPct val="0"/>
              </a:spcBef>
              <a:spcAft>
                <a:spcPct val="0"/>
              </a:spcAft>
              <a:defRPr/>
            </a:pPr>
            <a:endParaRPr lang="en-US">
              <a:solidFill>
                <a:srgbClr val="000000"/>
              </a:solidFill>
              <a:latin typeface="Symbol" pitchFamily="18" charset="2"/>
              <a:ea typeface="ＭＳ Ｐゴシック" pitchFamily="34" charset="-128"/>
            </a:endParaRPr>
          </a:p>
        </p:txBody>
      </p:sp>
      <p:sp>
        <p:nvSpPr>
          <p:cNvPr id="27652" name="Rectangle 2"/>
          <p:cNvSpPr>
            <a:spLocks noGrp="1" noChangeArrowheads="1"/>
          </p:cNvSpPr>
          <p:nvPr>
            <p:ph type="title"/>
          </p:nvPr>
        </p:nvSpPr>
        <p:spPr bwMode="auto">
          <a:xfrm>
            <a:off x="228600" y="152400"/>
            <a:ext cx="8763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405294199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sz="3200">
          <a:solidFill>
            <a:schemeClr val="bg1"/>
          </a:solidFill>
          <a:latin typeface="Arial" panose="020B0604020202020204" pitchFamily="34" charset="0"/>
          <a:ea typeface="Arial" charset="0"/>
          <a:cs typeface="+mj-cs"/>
        </a:defRPr>
      </a:lvl1pPr>
      <a:lvl2pPr algn="l" rtl="0" eaLnBrk="0" fontAlgn="base" hangingPunct="0">
        <a:spcBef>
          <a:spcPct val="0"/>
        </a:spcBef>
        <a:spcAft>
          <a:spcPct val="0"/>
        </a:spcAft>
        <a:defRPr sz="3200">
          <a:solidFill>
            <a:schemeClr val="bg1"/>
          </a:solidFill>
          <a:latin typeface="cmss10" pitchFamily="34" charset="0"/>
          <a:ea typeface="Arial" charset="0"/>
          <a:cs typeface="Arial" charset="0"/>
        </a:defRPr>
      </a:lvl2pPr>
      <a:lvl3pPr algn="l" rtl="0" eaLnBrk="0" fontAlgn="base" hangingPunct="0">
        <a:spcBef>
          <a:spcPct val="0"/>
        </a:spcBef>
        <a:spcAft>
          <a:spcPct val="0"/>
        </a:spcAft>
        <a:defRPr sz="3200">
          <a:solidFill>
            <a:schemeClr val="bg1"/>
          </a:solidFill>
          <a:latin typeface="cmss10" pitchFamily="34" charset="0"/>
          <a:ea typeface="Arial" charset="0"/>
          <a:cs typeface="Arial" charset="0"/>
        </a:defRPr>
      </a:lvl3pPr>
      <a:lvl4pPr algn="l" rtl="0" eaLnBrk="0" fontAlgn="base" hangingPunct="0">
        <a:spcBef>
          <a:spcPct val="0"/>
        </a:spcBef>
        <a:spcAft>
          <a:spcPct val="0"/>
        </a:spcAft>
        <a:defRPr sz="3200">
          <a:solidFill>
            <a:schemeClr val="bg1"/>
          </a:solidFill>
          <a:latin typeface="cmss10" pitchFamily="34" charset="0"/>
          <a:ea typeface="Arial" charset="0"/>
          <a:cs typeface="Arial" charset="0"/>
        </a:defRPr>
      </a:lvl4pPr>
      <a:lvl5pPr algn="l" rtl="0" eaLnBrk="0" fontAlgn="base" hangingPunct="0">
        <a:spcBef>
          <a:spcPct val="0"/>
        </a:spcBef>
        <a:spcAft>
          <a:spcPct val="0"/>
        </a:spcAft>
        <a:defRPr sz="3200">
          <a:solidFill>
            <a:schemeClr val="bg1"/>
          </a:solidFill>
          <a:latin typeface="cmss10" pitchFamily="34" charset="0"/>
          <a:ea typeface="Arial" charset="0"/>
          <a:cs typeface="Arial" charset="0"/>
        </a:defRPr>
      </a:lvl5pPr>
      <a:lvl6pPr marL="457200" algn="l" rtl="0" eaLnBrk="1" fontAlgn="base" hangingPunct="1">
        <a:spcBef>
          <a:spcPct val="0"/>
        </a:spcBef>
        <a:spcAft>
          <a:spcPct val="0"/>
        </a:spcAft>
        <a:defRPr sz="3200">
          <a:solidFill>
            <a:schemeClr val="bg1"/>
          </a:solidFill>
          <a:latin typeface="cmss10" pitchFamily="34" charset="0"/>
          <a:cs typeface="Arial" charset="0"/>
        </a:defRPr>
      </a:lvl6pPr>
      <a:lvl7pPr marL="914400" algn="l" rtl="0" eaLnBrk="1" fontAlgn="base" hangingPunct="1">
        <a:spcBef>
          <a:spcPct val="0"/>
        </a:spcBef>
        <a:spcAft>
          <a:spcPct val="0"/>
        </a:spcAft>
        <a:defRPr sz="3200">
          <a:solidFill>
            <a:schemeClr val="bg1"/>
          </a:solidFill>
          <a:latin typeface="cmss10" pitchFamily="34" charset="0"/>
          <a:cs typeface="Arial" charset="0"/>
        </a:defRPr>
      </a:lvl7pPr>
      <a:lvl8pPr marL="1371600" algn="l" rtl="0" eaLnBrk="1" fontAlgn="base" hangingPunct="1">
        <a:spcBef>
          <a:spcPct val="0"/>
        </a:spcBef>
        <a:spcAft>
          <a:spcPct val="0"/>
        </a:spcAft>
        <a:defRPr sz="3200">
          <a:solidFill>
            <a:schemeClr val="bg1"/>
          </a:solidFill>
          <a:latin typeface="cmss10" pitchFamily="34" charset="0"/>
          <a:cs typeface="Arial" charset="0"/>
        </a:defRPr>
      </a:lvl8pPr>
      <a:lvl9pPr marL="1828800"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2900" indent="-342900"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1pPr>
      <a:lvl2pPr marL="742950" indent="-285750"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2pPr>
      <a:lvl3pPr marL="1143000" indent="-228600"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3pPr>
      <a:lvl4pPr marL="1600200" indent="-228600"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4pPr>
      <a:lvl5pPr marL="2057400" indent="-228600"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5pPr>
      <a:lvl6pPr marL="2514600" indent="-228600" algn="l" rtl="0" eaLnBrk="1" fontAlgn="base" hangingPunct="1">
        <a:spcBef>
          <a:spcPct val="20000"/>
        </a:spcBef>
        <a:spcAft>
          <a:spcPct val="0"/>
        </a:spcAft>
        <a:buSzPct val="80000"/>
        <a:buBlip>
          <a:blip r:embed="rId13"/>
        </a:buBlip>
        <a:defRPr sz="2000">
          <a:solidFill>
            <a:schemeClr val="tx1"/>
          </a:solidFill>
          <a:latin typeface="+mn-lt"/>
          <a:cs typeface="+mn-cs"/>
        </a:defRPr>
      </a:lvl6pPr>
      <a:lvl7pPr marL="2971800" indent="-228600" algn="l" rtl="0" eaLnBrk="1" fontAlgn="base" hangingPunct="1">
        <a:spcBef>
          <a:spcPct val="20000"/>
        </a:spcBef>
        <a:spcAft>
          <a:spcPct val="0"/>
        </a:spcAft>
        <a:buSzPct val="80000"/>
        <a:buBlip>
          <a:blip r:embed="rId13"/>
        </a:buBlip>
        <a:defRPr sz="2000">
          <a:solidFill>
            <a:schemeClr val="tx1"/>
          </a:solidFill>
          <a:latin typeface="+mn-lt"/>
          <a:cs typeface="+mn-cs"/>
        </a:defRPr>
      </a:lvl7pPr>
      <a:lvl8pPr marL="3429000" indent="-228600" algn="l" rtl="0" eaLnBrk="1" fontAlgn="base" hangingPunct="1">
        <a:spcBef>
          <a:spcPct val="20000"/>
        </a:spcBef>
        <a:spcAft>
          <a:spcPct val="0"/>
        </a:spcAft>
        <a:buSzPct val="80000"/>
        <a:buBlip>
          <a:blip r:embed="rId13"/>
        </a:buBlip>
        <a:defRPr sz="2000">
          <a:solidFill>
            <a:schemeClr val="tx1"/>
          </a:solidFill>
          <a:latin typeface="+mn-lt"/>
          <a:cs typeface="+mn-cs"/>
        </a:defRPr>
      </a:lvl8pPr>
      <a:lvl9pPr marL="3886200" indent="-228600" algn="l" rtl="0" eaLnBrk="1" fontAlgn="base" hangingPunct="1">
        <a:spcBef>
          <a:spcPct val="20000"/>
        </a:spcBef>
        <a:spcAft>
          <a:spcPct val="0"/>
        </a:spcAft>
        <a:buSzPct val="80000"/>
        <a:buBlip>
          <a:blip r:embed="rId13"/>
        </a:buBlip>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838200"/>
            <a:ext cx="8305800" cy="5791200"/>
          </a:xfrm>
          <a:prstGeom prst="rect">
            <a:avLst/>
          </a:prstGeom>
          <a:noFill/>
          <a:ln w="9525">
            <a:noFill/>
            <a:miter lim="800000"/>
            <a:headEnd/>
            <a:tailEnd/>
          </a:ln>
        </p:spPr>
        <p:txBody>
          <a:bodyPr vert="horz" wrap="square" lIns="91354" tIns="45678" rIns="91354" bIns="4567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5"/>
          <p:cNvSpPr>
            <a:spLocks noChangeArrowheads="1"/>
          </p:cNvSpPr>
          <p:nvPr/>
        </p:nvSpPr>
        <p:spPr bwMode="auto">
          <a:xfrm>
            <a:off x="0" y="0"/>
            <a:ext cx="9144000" cy="762000"/>
          </a:xfrm>
          <a:prstGeom prst="rect">
            <a:avLst/>
          </a:prstGeom>
          <a:solidFill>
            <a:srgbClr val="2E249E"/>
          </a:solidFill>
          <a:ln>
            <a:noFill/>
          </a:ln>
          <a:extLst/>
        </p:spPr>
        <p:txBody>
          <a:bodyPr wrap="none" lIns="91354" tIns="45678" rIns="91354" bIns="45678" anchor="ctr"/>
          <a:lstStyle/>
          <a:p>
            <a:pPr algn="ctr" fontAlgn="base">
              <a:spcBef>
                <a:spcPct val="0"/>
              </a:spcBef>
              <a:spcAft>
                <a:spcPct val="0"/>
              </a:spcAft>
              <a:defRPr/>
            </a:pPr>
            <a:endParaRPr lang="en-US">
              <a:solidFill>
                <a:srgbClr val="000000"/>
              </a:solidFill>
              <a:latin typeface="Symbol" charset="2"/>
              <a:ea typeface="ＭＳ Ｐゴシック" charset="-128"/>
            </a:endParaRPr>
          </a:p>
        </p:txBody>
      </p:sp>
      <p:sp>
        <p:nvSpPr>
          <p:cNvPr id="1028" name="Rectangle 2"/>
          <p:cNvSpPr>
            <a:spLocks noGrp="1" noChangeArrowheads="1"/>
          </p:cNvSpPr>
          <p:nvPr>
            <p:ph type="title"/>
          </p:nvPr>
        </p:nvSpPr>
        <p:spPr bwMode="auto">
          <a:xfrm>
            <a:off x="228600" y="152400"/>
            <a:ext cx="8763000" cy="533400"/>
          </a:xfrm>
          <a:prstGeom prst="rect">
            <a:avLst/>
          </a:prstGeom>
          <a:noFill/>
          <a:ln w="9525">
            <a:noFill/>
            <a:miter lim="800000"/>
            <a:headEnd/>
            <a:tailEnd/>
          </a:ln>
        </p:spPr>
        <p:txBody>
          <a:bodyPr vert="horz" wrap="square" lIns="91354" tIns="45678" rIns="91354" bIns="45678" numCol="1" anchor="ctr"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284271005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eaLnBrk="0" fontAlgn="base" hangingPunct="0">
        <a:spcBef>
          <a:spcPct val="0"/>
        </a:spcBef>
        <a:spcAft>
          <a:spcPct val="0"/>
        </a:spcAft>
        <a:defRPr sz="3200">
          <a:solidFill>
            <a:schemeClr val="bg1"/>
          </a:solidFill>
          <a:latin typeface="Arial" panose="020B0604020202020204" pitchFamily="34" charset="0"/>
          <a:ea typeface="ＭＳ Ｐゴシック" charset="0"/>
          <a:cs typeface="ＭＳ Ｐゴシック" charset="-128"/>
        </a:defRPr>
      </a:lvl1pPr>
      <a:lvl2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2pPr>
      <a:lvl3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3pPr>
      <a:lvl4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4pPr>
      <a:lvl5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5pPr>
      <a:lvl6pPr marL="456774" algn="l" rtl="0" eaLnBrk="1" fontAlgn="base" hangingPunct="1">
        <a:spcBef>
          <a:spcPct val="0"/>
        </a:spcBef>
        <a:spcAft>
          <a:spcPct val="0"/>
        </a:spcAft>
        <a:defRPr sz="3200">
          <a:solidFill>
            <a:schemeClr val="bg1"/>
          </a:solidFill>
          <a:latin typeface="cmss10" pitchFamily="34" charset="0"/>
          <a:cs typeface="Arial" charset="0"/>
        </a:defRPr>
      </a:lvl6pPr>
      <a:lvl7pPr marL="913544" algn="l" rtl="0" eaLnBrk="1" fontAlgn="base" hangingPunct="1">
        <a:spcBef>
          <a:spcPct val="0"/>
        </a:spcBef>
        <a:spcAft>
          <a:spcPct val="0"/>
        </a:spcAft>
        <a:defRPr sz="3200">
          <a:solidFill>
            <a:schemeClr val="bg1"/>
          </a:solidFill>
          <a:latin typeface="cmss10" pitchFamily="34" charset="0"/>
          <a:cs typeface="Arial" charset="0"/>
        </a:defRPr>
      </a:lvl7pPr>
      <a:lvl8pPr marL="1370319" algn="l" rtl="0" eaLnBrk="1" fontAlgn="base" hangingPunct="1">
        <a:spcBef>
          <a:spcPct val="0"/>
        </a:spcBef>
        <a:spcAft>
          <a:spcPct val="0"/>
        </a:spcAft>
        <a:defRPr sz="3200">
          <a:solidFill>
            <a:schemeClr val="bg1"/>
          </a:solidFill>
          <a:latin typeface="cmss10" pitchFamily="34" charset="0"/>
          <a:cs typeface="Arial" charset="0"/>
        </a:defRPr>
      </a:lvl8pPr>
      <a:lvl9pPr marL="1827089"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1313" indent="-3413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0"/>
          <a:cs typeface="ＭＳ Ｐゴシック" charset="-128"/>
        </a:defRPr>
      </a:lvl1pPr>
      <a:lvl2pPr marL="741363" indent="-28416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Arial" charset="0"/>
          <a:cs typeface="+mn-cs"/>
        </a:defRPr>
      </a:lvl2pPr>
      <a:lvl3pPr marL="1141413"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3pPr>
      <a:lvl4pPr marL="1598613"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4pPr>
      <a:lvl5pPr marL="2054225" indent="-227013" algn="l" rtl="0" eaLnBrk="0" fontAlgn="base" hangingPunct="0">
        <a:spcBef>
          <a:spcPct val="20000"/>
        </a:spcBef>
        <a:spcAft>
          <a:spcPct val="0"/>
        </a:spcAft>
        <a:buSzPct val="80000"/>
        <a:buBlip>
          <a:blip r:embed="rId13"/>
        </a:buBlip>
        <a:defRPr sz="2000">
          <a:solidFill>
            <a:schemeClr val="tx1"/>
          </a:solidFill>
          <a:latin typeface="Arial" panose="020B0604020202020204" pitchFamily="34" charset="0"/>
          <a:ea typeface="ＭＳ Ｐゴシック" charset="-128"/>
          <a:cs typeface="+mn-cs"/>
        </a:defRPr>
      </a:lvl5pPr>
      <a:lvl6pPr marL="2512248" indent="-228387" algn="l" rtl="0" eaLnBrk="1" fontAlgn="base" hangingPunct="1">
        <a:spcBef>
          <a:spcPct val="20000"/>
        </a:spcBef>
        <a:spcAft>
          <a:spcPct val="0"/>
        </a:spcAft>
        <a:buSzPct val="80000"/>
        <a:buBlip>
          <a:blip r:embed="rId13"/>
        </a:buBlip>
        <a:defRPr sz="2000">
          <a:solidFill>
            <a:schemeClr val="tx1"/>
          </a:solidFill>
          <a:latin typeface="+mn-lt"/>
          <a:cs typeface="+mn-cs"/>
        </a:defRPr>
      </a:lvl6pPr>
      <a:lvl7pPr marL="2969022" indent="-228387" algn="l" rtl="0" eaLnBrk="1" fontAlgn="base" hangingPunct="1">
        <a:spcBef>
          <a:spcPct val="20000"/>
        </a:spcBef>
        <a:spcAft>
          <a:spcPct val="0"/>
        </a:spcAft>
        <a:buSzPct val="80000"/>
        <a:buBlip>
          <a:blip r:embed="rId13"/>
        </a:buBlip>
        <a:defRPr sz="2000">
          <a:solidFill>
            <a:schemeClr val="tx1"/>
          </a:solidFill>
          <a:latin typeface="+mn-lt"/>
          <a:cs typeface="+mn-cs"/>
        </a:defRPr>
      </a:lvl7pPr>
      <a:lvl8pPr marL="3425793" indent="-228387" algn="l" rtl="0" eaLnBrk="1" fontAlgn="base" hangingPunct="1">
        <a:spcBef>
          <a:spcPct val="20000"/>
        </a:spcBef>
        <a:spcAft>
          <a:spcPct val="0"/>
        </a:spcAft>
        <a:buSzPct val="80000"/>
        <a:buBlip>
          <a:blip r:embed="rId13"/>
        </a:buBlip>
        <a:defRPr sz="2000">
          <a:solidFill>
            <a:schemeClr val="tx1"/>
          </a:solidFill>
          <a:latin typeface="+mn-lt"/>
          <a:cs typeface="+mn-cs"/>
        </a:defRPr>
      </a:lvl8pPr>
      <a:lvl9pPr marL="3882564" indent="-228387" algn="l" rtl="0" eaLnBrk="1" fontAlgn="base" hangingPunct="1">
        <a:spcBef>
          <a:spcPct val="20000"/>
        </a:spcBef>
        <a:spcAft>
          <a:spcPct val="0"/>
        </a:spcAft>
        <a:buSzPct val="80000"/>
        <a:buBlip>
          <a:blip r:embed="rId13"/>
        </a:buBlip>
        <a:defRPr sz="2000">
          <a:solidFill>
            <a:schemeClr val="tx1"/>
          </a:solidFill>
          <a:latin typeface="+mn-lt"/>
          <a:cs typeface="+mn-cs"/>
        </a:defRPr>
      </a:lvl9pPr>
    </p:bodyStyle>
    <p:otherStyle>
      <a:defPPr>
        <a:defRPr lang="en-US"/>
      </a:defPPr>
      <a:lvl1pPr marL="0" algn="l" defTabSz="913544" rtl="0" eaLnBrk="1" latinLnBrk="0" hangingPunct="1">
        <a:defRPr sz="1800" kern="1200">
          <a:solidFill>
            <a:schemeClr val="tx1"/>
          </a:solidFill>
          <a:latin typeface="+mn-lt"/>
          <a:ea typeface="+mn-ea"/>
          <a:cs typeface="+mn-cs"/>
        </a:defRPr>
      </a:lvl1pPr>
      <a:lvl2pPr marL="456774" algn="l" defTabSz="913544" rtl="0" eaLnBrk="1" latinLnBrk="0" hangingPunct="1">
        <a:defRPr sz="1800" kern="1200">
          <a:solidFill>
            <a:schemeClr val="tx1"/>
          </a:solidFill>
          <a:latin typeface="+mn-lt"/>
          <a:ea typeface="+mn-ea"/>
          <a:cs typeface="+mn-cs"/>
        </a:defRPr>
      </a:lvl2pPr>
      <a:lvl3pPr marL="913544" algn="l" defTabSz="913544" rtl="0" eaLnBrk="1" latinLnBrk="0" hangingPunct="1">
        <a:defRPr sz="1800" kern="1200">
          <a:solidFill>
            <a:schemeClr val="tx1"/>
          </a:solidFill>
          <a:latin typeface="+mn-lt"/>
          <a:ea typeface="+mn-ea"/>
          <a:cs typeface="+mn-cs"/>
        </a:defRPr>
      </a:lvl3pPr>
      <a:lvl4pPr marL="1370319" algn="l" defTabSz="913544" rtl="0" eaLnBrk="1" latinLnBrk="0" hangingPunct="1">
        <a:defRPr sz="1800" kern="1200">
          <a:solidFill>
            <a:schemeClr val="tx1"/>
          </a:solidFill>
          <a:latin typeface="+mn-lt"/>
          <a:ea typeface="+mn-ea"/>
          <a:cs typeface="+mn-cs"/>
        </a:defRPr>
      </a:lvl4pPr>
      <a:lvl5pPr marL="1827089" algn="l" defTabSz="913544" rtl="0" eaLnBrk="1" latinLnBrk="0" hangingPunct="1">
        <a:defRPr sz="1800" kern="1200">
          <a:solidFill>
            <a:schemeClr val="tx1"/>
          </a:solidFill>
          <a:latin typeface="+mn-lt"/>
          <a:ea typeface="+mn-ea"/>
          <a:cs typeface="+mn-cs"/>
        </a:defRPr>
      </a:lvl5pPr>
      <a:lvl6pPr marL="2283864" algn="l" defTabSz="913544" rtl="0" eaLnBrk="1" latinLnBrk="0" hangingPunct="1">
        <a:defRPr sz="1800" kern="1200">
          <a:solidFill>
            <a:schemeClr val="tx1"/>
          </a:solidFill>
          <a:latin typeface="+mn-lt"/>
          <a:ea typeface="+mn-ea"/>
          <a:cs typeface="+mn-cs"/>
        </a:defRPr>
      </a:lvl6pPr>
      <a:lvl7pPr marL="2740634" algn="l" defTabSz="913544" rtl="0" eaLnBrk="1" latinLnBrk="0" hangingPunct="1">
        <a:defRPr sz="1800" kern="1200">
          <a:solidFill>
            <a:schemeClr val="tx1"/>
          </a:solidFill>
          <a:latin typeface="+mn-lt"/>
          <a:ea typeface="+mn-ea"/>
          <a:cs typeface="+mn-cs"/>
        </a:defRPr>
      </a:lvl7pPr>
      <a:lvl8pPr marL="3197408" algn="l" defTabSz="913544" rtl="0" eaLnBrk="1" latinLnBrk="0" hangingPunct="1">
        <a:defRPr sz="1800" kern="1200">
          <a:solidFill>
            <a:schemeClr val="tx1"/>
          </a:solidFill>
          <a:latin typeface="+mn-lt"/>
          <a:ea typeface="+mn-ea"/>
          <a:cs typeface="+mn-cs"/>
        </a:defRPr>
      </a:lvl8pPr>
      <a:lvl9pPr marL="3654179" algn="l" defTabSz="913544"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838200"/>
            <a:ext cx="8305800" cy="5791200"/>
          </a:xfrm>
          <a:prstGeom prst="rect">
            <a:avLst/>
          </a:prstGeom>
          <a:noFill/>
          <a:ln w="9525">
            <a:noFill/>
            <a:miter lim="800000"/>
            <a:headEnd/>
            <a:tailEnd/>
          </a:ln>
        </p:spPr>
        <p:txBody>
          <a:bodyPr vert="horz" wrap="square" lIns="91354" tIns="45678" rIns="91354" bIns="4567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5"/>
          <p:cNvSpPr>
            <a:spLocks noChangeArrowheads="1"/>
          </p:cNvSpPr>
          <p:nvPr/>
        </p:nvSpPr>
        <p:spPr bwMode="auto">
          <a:xfrm>
            <a:off x="0" y="0"/>
            <a:ext cx="9144000" cy="762000"/>
          </a:xfrm>
          <a:prstGeom prst="rect">
            <a:avLst/>
          </a:prstGeom>
          <a:solidFill>
            <a:srgbClr val="2E249E"/>
          </a:solidFill>
          <a:ln>
            <a:noFill/>
          </a:ln>
          <a:extLst/>
        </p:spPr>
        <p:txBody>
          <a:bodyPr wrap="none" lIns="91354" tIns="45678" rIns="91354" bIns="45678" anchor="ctr"/>
          <a:lstStyle/>
          <a:p>
            <a:pPr algn="ctr" fontAlgn="base">
              <a:spcBef>
                <a:spcPct val="0"/>
              </a:spcBef>
              <a:spcAft>
                <a:spcPct val="0"/>
              </a:spcAft>
              <a:defRPr/>
            </a:pPr>
            <a:endParaRPr lang="en-US">
              <a:solidFill>
                <a:srgbClr val="000000"/>
              </a:solidFill>
              <a:latin typeface="Symbol" charset="2"/>
              <a:ea typeface="ＭＳ Ｐゴシック" charset="-128"/>
            </a:endParaRPr>
          </a:p>
        </p:txBody>
      </p:sp>
      <p:sp>
        <p:nvSpPr>
          <p:cNvPr id="1028" name="Rectangle 2"/>
          <p:cNvSpPr>
            <a:spLocks noGrp="1" noChangeArrowheads="1"/>
          </p:cNvSpPr>
          <p:nvPr>
            <p:ph type="title"/>
          </p:nvPr>
        </p:nvSpPr>
        <p:spPr bwMode="auto">
          <a:xfrm>
            <a:off x="228600" y="152400"/>
            <a:ext cx="8763000" cy="533400"/>
          </a:xfrm>
          <a:prstGeom prst="rect">
            <a:avLst/>
          </a:prstGeom>
          <a:noFill/>
          <a:ln w="9525">
            <a:noFill/>
            <a:miter lim="800000"/>
            <a:headEnd/>
            <a:tailEnd/>
          </a:ln>
        </p:spPr>
        <p:txBody>
          <a:bodyPr vert="horz" wrap="square" lIns="91354" tIns="45678" rIns="91354" bIns="45678"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2224624640"/>
      </p:ext>
    </p:extLst>
  </p:cSld>
  <p:clrMap bg1="lt1" tx1="dk1" bg2="lt2" tx2="dk2" accent1="accent1" accent2="accent2" accent3="accent3" accent4="accent4" accent5="accent5" accent6="accent6" hlink="hlink" folHlink="folHlink"/>
  <p:txStyles>
    <p:titleStyle>
      <a:lvl1pPr algn="l" rtl="0" eaLnBrk="0" fontAlgn="base" hangingPunct="0">
        <a:spcBef>
          <a:spcPct val="0"/>
        </a:spcBef>
        <a:spcAft>
          <a:spcPct val="0"/>
        </a:spcAft>
        <a:defRPr sz="3200">
          <a:solidFill>
            <a:schemeClr val="bg1"/>
          </a:solidFill>
          <a:latin typeface="+mj-lt"/>
          <a:ea typeface="ＭＳ Ｐゴシック" charset="0"/>
          <a:cs typeface="ＭＳ Ｐゴシック" charset="-128"/>
        </a:defRPr>
      </a:lvl1pPr>
      <a:lvl2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2pPr>
      <a:lvl3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3pPr>
      <a:lvl4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4pPr>
      <a:lvl5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5pPr>
      <a:lvl6pPr marL="456774" algn="l" rtl="0" eaLnBrk="1" fontAlgn="base" hangingPunct="1">
        <a:spcBef>
          <a:spcPct val="0"/>
        </a:spcBef>
        <a:spcAft>
          <a:spcPct val="0"/>
        </a:spcAft>
        <a:defRPr sz="3200">
          <a:solidFill>
            <a:schemeClr val="bg1"/>
          </a:solidFill>
          <a:latin typeface="cmss10" pitchFamily="34" charset="0"/>
          <a:cs typeface="Arial" charset="0"/>
        </a:defRPr>
      </a:lvl6pPr>
      <a:lvl7pPr marL="913544" algn="l" rtl="0" eaLnBrk="1" fontAlgn="base" hangingPunct="1">
        <a:spcBef>
          <a:spcPct val="0"/>
        </a:spcBef>
        <a:spcAft>
          <a:spcPct val="0"/>
        </a:spcAft>
        <a:defRPr sz="3200">
          <a:solidFill>
            <a:schemeClr val="bg1"/>
          </a:solidFill>
          <a:latin typeface="cmss10" pitchFamily="34" charset="0"/>
          <a:cs typeface="Arial" charset="0"/>
        </a:defRPr>
      </a:lvl7pPr>
      <a:lvl8pPr marL="1370319" algn="l" rtl="0" eaLnBrk="1" fontAlgn="base" hangingPunct="1">
        <a:spcBef>
          <a:spcPct val="0"/>
        </a:spcBef>
        <a:spcAft>
          <a:spcPct val="0"/>
        </a:spcAft>
        <a:defRPr sz="3200">
          <a:solidFill>
            <a:schemeClr val="bg1"/>
          </a:solidFill>
          <a:latin typeface="cmss10" pitchFamily="34" charset="0"/>
          <a:cs typeface="Arial" charset="0"/>
        </a:defRPr>
      </a:lvl8pPr>
      <a:lvl9pPr marL="1827089"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1313" indent="-341313" algn="l" rtl="0" eaLnBrk="0" fontAlgn="base" hangingPunct="0">
        <a:spcBef>
          <a:spcPct val="20000"/>
        </a:spcBef>
        <a:spcAft>
          <a:spcPct val="0"/>
        </a:spcAft>
        <a:buSzPct val="80000"/>
        <a:buBlip>
          <a:blip r:embed="rId2"/>
        </a:buBlip>
        <a:defRPr sz="2000">
          <a:solidFill>
            <a:schemeClr val="tx1"/>
          </a:solidFill>
          <a:latin typeface="+mn-lt"/>
          <a:ea typeface="ＭＳ Ｐゴシック" charset="0"/>
          <a:cs typeface="ＭＳ Ｐゴシック" charset="-128"/>
        </a:defRPr>
      </a:lvl1pPr>
      <a:lvl2pPr marL="741363" indent="-284163" algn="l" rtl="0" eaLnBrk="0" fontAlgn="base" hangingPunct="0">
        <a:spcBef>
          <a:spcPct val="20000"/>
        </a:spcBef>
        <a:spcAft>
          <a:spcPct val="0"/>
        </a:spcAft>
        <a:buSzPct val="80000"/>
        <a:buBlip>
          <a:blip r:embed="rId2"/>
        </a:buBlip>
        <a:defRPr sz="2000">
          <a:solidFill>
            <a:schemeClr val="tx1"/>
          </a:solidFill>
          <a:latin typeface="+mn-lt"/>
          <a:ea typeface="Arial" charset="0"/>
          <a:cs typeface="+mn-cs"/>
        </a:defRPr>
      </a:lvl2pPr>
      <a:lvl3pPr marL="1141413" indent="-227013" algn="l" rtl="0" eaLnBrk="0" fontAlgn="base" hangingPunct="0">
        <a:spcBef>
          <a:spcPct val="20000"/>
        </a:spcBef>
        <a:spcAft>
          <a:spcPct val="0"/>
        </a:spcAft>
        <a:buSzPct val="80000"/>
        <a:buBlip>
          <a:blip r:embed="rId2"/>
        </a:buBlip>
        <a:defRPr sz="2000">
          <a:solidFill>
            <a:schemeClr val="tx1"/>
          </a:solidFill>
          <a:latin typeface="+mn-lt"/>
          <a:ea typeface="ＭＳ Ｐゴシック" charset="-128"/>
          <a:cs typeface="+mn-cs"/>
        </a:defRPr>
      </a:lvl3pPr>
      <a:lvl4pPr marL="1598613" indent="-227013" algn="l" rtl="0" eaLnBrk="0" fontAlgn="base" hangingPunct="0">
        <a:spcBef>
          <a:spcPct val="20000"/>
        </a:spcBef>
        <a:spcAft>
          <a:spcPct val="0"/>
        </a:spcAft>
        <a:buSzPct val="80000"/>
        <a:buBlip>
          <a:blip r:embed="rId2"/>
        </a:buBlip>
        <a:defRPr sz="2000">
          <a:solidFill>
            <a:schemeClr val="tx1"/>
          </a:solidFill>
          <a:latin typeface="+mn-lt"/>
          <a:ea typeface="ＭＳ Ｐゴシック" charset="-128"/>
          <a:cs typeface="+mn-cs"/>
        </a:defRPr>
      </a:lvl4pPr>
      <a:lvl5pPr marL="2054225" indent="-227013" algn="l" rtl="0" eaLnBrk="0" fontAlgn="base" hangingPunct="0">
        <a:spcBef>
          <a:spcPct val="20000"/>
        </a:spcBef>
        <a:spcAft>
          <a:spcPct val="0"/>
        </a:spcAft>
        <a:buSzPct val="80000"/>
        <a:buBlip>
          <a:blip r:embed="rId2"/>
        </a:buBlip>
        <a:defRPr sz="2000">
          <a:solidFill>
            <a:schemeClr val="tx1"/>
          </a:solidFill>
          <a:latin typeface="+mn-lt"/>
          <a:ea typeface="ＭＳ Ｐゴシック" charset="-128"/>
          <a:cs typeface="+mn-cs"/>
        </a:defRPr>
      </a:lvl5pPr>
      <a:lvl6pPr marL="2512248" indent="-228387" algn="l" rtl="0" eaLnBrk="1" fontAlgn="base" hangingPunct="1">
        <a:spcBef>
          <a:spcPct val="20000"/>
        </a:spcBef>
        <a:spcAft>
          <a:spcPct val="0"/>
        </a:spcAft>
        <a:buSzPct val="80000"/>
        <a:buBlip>
          <a:blip r:embed="rId2"/>
        </a:buBlip>
        <a:defRPr sz="2000">
          <a:solidFill>
            <a:schemeClr val="tx1"/>
          </a:solidFill>
          <a:latin typeface="+mn-lt"/>
          <a:cs typeface="+mn-cs"/>
        </a:defRPr>
      </a:lvl6pPr>
      <a:lvl7pPr marL="2969022" indent="-228387" algn="l" rtl="0" eaLnBrk="1" fontAlgn="base" hangingPunct="1">
        <a:spcBef>
          <a:spcPct val="20000"/>
        </a:spcBef>
        <a:spcAft>
          <a:spcPct val="0"/>
        </a:spcAft>
        <a:buSzPct val="80000"/>
        <a:buBlip>
          <a:blip r:embed="rId2"/>
        </a:buBlip>
        <a:defRPr sz="2000">
          <a:solidFill>
            <a:schemeClr val="tx1"/>
          </a:solidFill>
          <a:latin typeface="+mn-lt"/>
          <a:cs typeface="+mn-cs"/>
        </a:defRPr>
      </a:lvl7pPr>
      <a:lvl8pPr marL="3425793" indent="-228387" algn="l" rtl="0" eaLnBrk="1" fontAlgn="base" hangingPunct="1">
        <a:spcBef>
          <a:spcPct val="20000"/>
        </a:spcBef>
        <a:spcAft>
          <a:spcPct val="0"/>
        </a:spcAft>
        <a:buSzPct val="80000"/>
        <a:buBlip>
          <a:blip r:embed="rId2"/>
        </a:buBlip>
        <a:defRPr sz="2000">
          <a:solidFill>
            <a:schemeClr val="tx1"/>
          </a:solidFill>
          <a:latin typeface="+mn-lt"/>
          <a:cs typeface="+mn-cs"/>
        </a:defRPr>
      </a:lvl8pPr>
      <a:lvl9pPr marL="3882564" indent="-228387" algn="l" rtl="0" eaLnBrk="1" fontAlgn="base" hangingPunct="1">
        <a:spcBef>
          <a:spcPct val="20000"/>
        </a:spcBef>
        <a:spcAft>
          <a:spcPct val="0"/>
        </a:spcAft>
        <a:buSzPct val="80000"/>
        <a:buBlip>
          <a:blip r:embed="rId2"/>
        </a:buBlip>
        <a:defRPr sz="2000">
          <a:solidFill>
            <a:schemeClr val="tx1"/>
          </a:solidFill>
          <a:latin typeface="+mn-lt"/>
          <a:cs typeface="+mn-cs"/>
        </a:defRPr>
      </a:lvl9pPr>
    </p:bodyStyle>
    <p:otherStyle>
      <a:defPPr>
        <a:defRPr lang="en-US"/>
      </a:defPPr>
      <a:lvl1pPr marL="0" algn="l" defTabSz="913544" rtl="0" eaLnBrk="1" latinLnBrk="0" hangingPunct="1">
        <a:defRPr sz="1800" kern="1200">
          <a:solidFill>
            <a:schemeClr val="tx1"/>
          </a:solidFill>
          <a:latin typeface="+mn-lt"/>
          <a:ea typeface="+mn-ea"/>
          <a:cs typeface="+mn-cs"/>
        </a:defRPr>
      </a:lvl1pPr>
      <a:lvl2pPr marL="456774" algn="l" defTabSz="913544" rtl="0" eaLnBrk="1" latinLnBrk="0" hangingPunct="1">
        <a:defRPr sz="1800" kern="1200">
          <a:solidFill>
            <a:schemeClr val="tx1"/>
          </a:solidFill>
          <a:latin typeface="+mn-lt"/>
          <a:ea typeface="+mn-ea"/>
          <a:cs typeface="+mn-cs"/>
        </a:defRPr>
      </a:lvl2pPr>
      <a:lvl3pPr marL="913544" algn="l" defTabSz="913544" rtl="0" eaLnBrk="1" latinLnBrk="0" hangingPunct="1">
        <a:defRPr sz="1800" kern="1200">
          <a:solidFill>
            <a:schemeClr val="tx1"/>
          </a:solidFill>
          <a:latin typeface="+mn-lt"/>
          <a:ea typeface="+mn-ea"/>
          <a:cs typeface="+mn-cs"/>
        </a:defRPr>
      </a:lvl3pPr>
      <a:lvl4pPr marL="1370319" algn="l" defTabSz="913544" rtl="0" eaLnBrk="1" latinLnBrk="0" hangingPunct="1">
        <a:defRPr sz="1800" kern="1200">
          <a:solidFill>
            <a:schemeClr val="tx1"/>
          </a:solidFill>
          <a:latin typeface="+mn-lt"/>
          <a:ea typeface="+mn-ea"/>
          <a:cs typeface="+mn-cs"/>
        </a:defRPr>
      </a:lvl4pPr>
      <a:lvl5pPr marL="1827089" algn="l" defTabSz="913544" rtl="0" eaLnBrk="1" latinLnBrk="0" hangingPunct="1">
        <a:defRPr sz="1800" kern="1200">
          <a:solidFill>
            <a:schemeClr val="tx1"/>
          </a:solidFill>
          <a:latin typeface="+mn-lt"/>
          <a:ea typeface="+mn-ea"/>
          <a:cs typeface="+mn-cs"/>
        </a:defRPr>
      </a:lvl5pPr>
      <a:lvl6pPr marL="2283864" algn="l" defTabSz="913544" rtl="0" eaLnBrk="1" latinLnBrk="0" hangingPunct="1">
        <a:defRPr sz="1800" kern="1200">
          <a:solidFill>
            <a:schemeClr val="tx1"/>
          </a:solidFill>
          <a:latin typeface="+mn-lt"/>
          <a:ea typeface="+mn-ea"/>
          <a:cs typeface="+mn-cs"/>
        </a:defRPr>
      </a:lvl6pPr>
      <a:lvl7pPr marL="2740634" algn="l" defTabSz="913544" rtl="0" eaLnBrk="1" latinLnBrk="0" hangingPunct="1">
        <a:defRPr sz="1800" kern="1200">
          <a:solidFill>
            <a:schemeClr val="tx1"/>
          </a:solidFill>
          <a:latin typeface="+mn-lt"/>
          <a:ea typeface="+mn-ea"/>
          <a:cs typeface="+mn-cs"/>
        </a:defRPr>
      </a:lvl7pPr>
      <a:lvl8pPr marL="3197408" algn="l" defTabSz="913544" rtl="0" eaLnBrk="1" latinLnBrk="0" hangingPunct="1">
        <a:defRPr sz="1800" kern="1200">
          <a:solidFill>
            <a:schemeClr val="tx1"/>
          </a:solidFill>
          <a:latin typeface="+mn-lt"/>
          <a:ea typeface="+mn-ea"/>
          <a:cs typeface="+mn-cs"/>
        </a:defRPr>
      </a:lvl8pPr>
      <a:lvl9pPr marL="3654179" algn="l" defTabSz="913544"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81000" y="838200"/>
            <a:ext cx="8305800" cy="5791200"/>
          </a:xfrm>
          <a:prstGeom prst="rect">
            <a:avLst/>
          </a:prstGeom>
          <a:noFill/>
          <a:ln w="9525">
            <a:noFill/>
            <a:miter lim="800000"/>
            <a:headEnd/>
            <a:tailEnd/>
          </a:ln>
        </p:spPr>
        <p:txBody>
          <a:bodyPr vert="horz" wrap="square" lIns="91354" tIns="45678" rIns="91354" bIns="4567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5"/>
          <p:cNvSpPr>
            <a:spLocks noChangeArrowheads="1"/>
          </p:cNvSpPr>
          <p:nvPr/>
        </p:nvSpPr>
        <p:spPr bwMode="auto">
          <a:xfrm>
            <a:off x="0" y="0"/>
            <a:ext cx="9144000" cy="762000"/>
          </a:xfrm>
          <a:prstGeom prst="rect">
            <a:avLst/>
          </a:prstGeom>
          <a:solidFill>
            <a:srgbClr val="2E249E"/>
          </a:solidFill>
          <a:ln>
            <a:noFill/>
          </a:ln>
          <a:extLst/>
        </p:spPr>
        <p:txBody>
          <a:bodyPr wrap="none" lIns="91354" tIns="45678" rIns="91354" bIns="45678" anchor="ctr"/>
          <a:lstStyle/>
          <a:p>
            <a:pPr algn="ctr" fontAlgn="base">
              <a:spcBef>
                <a:spcPct val="0"/>
              </a:spcBef>
              <a:spcAft>
                <a:spcPct val="0"/>
              </a:spcAft>
              <a:defRPr/>
            </a:pPr>
            <a:endParaRPr lang="en-US">
              <a:solidFill>
                <a:srgbClr val="000000"/>
              </a:solidFill>
              <a:latin typeface="Symbol" charset="2"/>
              <a:ea typeface="ＭＳ Ｐゴシック" charset="-128"/>
            </a:endParaRPr>
          </a:p>
        </p:txBody>
      </p:sp>
      <p:sp>
        <p:nvSpPr>
          <p:cNvPr id="1028" name="Rectangle 2"/>
          <p:cNvSpPr>
            <a:spLocks noGrp="1" noChangeArrowheads="1"/>
          </p:cNvSpPr>
          <p:nvPr>
            <p:ph type="title"/>
          </p:nvPr>
        </p:nvSpPr>
        <p:spPr bwMode="auto">
          <a:xfrm>
            <a:off x="228600" y="152400"/>
            <a:ext cx="8763000" cy="533400"/>
          </a:xfrm>
          <a:prstGeom prst="rect">
            <a:avLst/>
          </a:prstGeom>
          <a:noFill/>
          <a:ln w="9525">
            <a:noFill/>
            <a:miter lim="800000"/>
            <a:headEnd/>
            <a:tailEnd/>
          </a:ln>
        </p:spPr>
        <p:txBody>
          <a:bodyPr vert="horz" wrap="square" lIns="91354" tIns="45678" rIns="91354" bIns="45678"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3631558"/>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xStyles>
    <p:titleStyle>
      <a:lvl1pPr algn="l" rtl="0" eaLnBrk="0" fontAlgn="base" hangingPunct="0">
        <a:spcBef>
          <a:spcPct val="0"/>
        </a:spcBef>
        <a:spcAft>
          <a:spcPct val="0"/>
        </a:spcAft>
        <a:defRPr sz="3200">
          <a:solidFill>
            <a:schemeClr val="bg1"/>
          </a:solidFill>
          <a:latin typeface="+mj-lt"/>
          <a:ea typeface="ＭＳ Ｐゴシック" charset="0"/>
          <a:cs typeface="ＭＳ Ｐゴシック" charset="-128"/>
        </a:defRPr>
      </a:lvl1pPr>
      <a:lvl2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2pPr>
      <a:lvl3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3pPr>
      <a:lvl4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4pPr>
      <a:lvl5pPr algn="l" rtl="0" eaLnBrk="0" fontAlgn="base" hangingPunct="0">
        <a:spcBef>
          <a:spcPct val="0"/>
        </a:spcBef>
        <a:spcAft>
          <a:spcPct val="0"/>
        </a:spcAft>
        <a:defRPr sz="3200">
          <a:solidFill>
            <a:schemeClr val="bg1"/>
          </a:solidFill>
          <a:latin typeface="cmss10" pitchFamily="34" charset="0"/>
          <a:ea typeface="ＭＳ Ｐゴシック" charset="0"/>
          <a:cs typeface="ＭＳ Ｐゴシック" charset="-128"/>
        </a:defRPr>
      </a:lvl5pPr>
      <a:lvl6pPr marL="456774" algn="l" rtl="0" eaLnBrk="1" fontAlgn="base" hangingPunct="1">
        <a:spcBef>
          <a:spcPct val="0"/>
        </a:spcBef>
        <a:spcAft>
          <a:spcPct val="0"/>
        </a:spcAft>
        <a:defRPr sz="3200">
          <a:solidFill>
            <a:schemeClr val="bg1"/>
          </a:solidFill>
          <a:latin typeface="cmss10" pitchFamily="34" charset="0"/>
          <a:cs typeface="Arial" charset="0"/>
        </a:defRPr>
      </a:lvl6pPr>
      <a:lvl7pPr marL="913544" algn="l" rtl="0" eaLnBrk="1" fontAlgn="base" hangingPunct="1">
        <a:spcBef>
          <a:spcPct val="0"/>
        </a:spcBef>
        <a:spcAft>
          <a:spcPct val="0"/>
        </a:spcAft>
        <a:defRPr sz="3200">
          <a:solidFill>
            <a:schemeClr val="bg1"/>
          </a:solidFill>
          <a:latin typeface="cmss10" pitchFamily="34" charset="0"/>
          <a:cs typeface="Arial" charset="0"/>
        </a:defRPr>
      </a:lvl7pPr>
      <a:lvl8pPr marL="1370319" algn="l" rtl="0" eaLnBrk="1" fontAlgn="base" hangingPunct="1">
        <a:spcBef>
          <a:spcPct val="0"/>
        </a:spcBef>
        <a:spcAft>
          <a:spcPct val="0"/>
        </a:spcAft>
        <a:defRPr sz="3200">
          <a:solidFill>
            <a:schemeClr val="bg1"/>
          </a:solidFill>
          <a:latin typeface="cmss10" pitchFamily="34" charset="0"/>
          <a:cs typeface="Arial" charset="0"/>
        </a:defRPr>
      </a:lvl8pPr>
      <a:lvl9pPr marL="1827089" algn="l" rtl="0" eaLnBrk="1" fontAlgn="base" hangingPunct="1">
        <a:spcBef>
          <a:spcPct val="0"/>
        </a:spcBef>
        <a:spcAft>
          <a:spcPct val="0"/>
        </a:spcAft>
        <a:defRPr sz="3200">
          <a:solidFill>
            <a:schemeClr val="bg1"/>
          </a:solidFill>
          <a:latin typeface="cmss10" pitchFamily="34" charset="0"/>
          <a:cs typeface="Arial" charset="0"/>
        </a:defRPr>
      </a:lvl9pPr>
    </p:titleStyle>
    <p:bodyStyle>
      <a:lvl1pPr marL="341313" indent="-341313" algn="l" rtl="0" eaLnBrk="0" fontAlgn="base" hangingPunct="0">
        <a:spcBef>
          <a:spcPct val="20000"/>
        </a:spcBef>
        <a:spcAft>
          <a:spcPct val="0"/>
        </a:spcAft>
        <a:buSzPct val="80000"/>
        <a:buBlip>
          <a:blip r:embed="rId13"/>
        </a:buBlip>
        <a:defRPr sz="2000">
          <a:solidFill>
            <a:schemeClr val="tx1"/>
          </a:solidFill>
          <a:latin typeface="+mn-lt"/>
          <a:ea typeface="ＭＳ Ｐゴシック" charset="0"/>
          <a:cs typeface="ＭＳ Ｐゴシック" charset="-128"/>
        </a:defRPr>
      </a:lvl1pPr>
      <a:lvl2pPr marL="741363" indent="-284163" algn="l" rtl="0" eaLnBrk="0" fontAlgn="base" hangingPunct="0">
        <a:spcBef>
          <a:spcPct val="20000"/>
        </a:spcBef>
        <a:spcAft>
          <a:spcPct val="0"/>
        </a:spcAft>
        <a:buSzPct val="80000"/>
        <a:buBlip>
          <a:blip r:embed="rId13"/>
        </a:buBlip>
        <a:defRPr sz="2000">
          <a:solidFill>
            <a:schemeClr val="tx1"/>
          </a:solidFill>
          <a:latin typeface="+mn-lt"/>
          <a:ea typeface="Arial" charset="0"/>
          <a:cs typeface="+mn-cs"/>
        </a:defRPr>
      </a:lvl2pPr>
      <a:lvl3pPr marL="1141413" indent="-227013" algn="l" rtl="0" eaLnBrk="0" fontAlgn="base" hangingPunct="0">
        <a:spcBef>
          <a:spcPct val="20000"/>
        </a:spcBef>
        <a:spcAft>
          <a:spcPct val="0"/>
        </a:spcAft>
        <a:buSzPct val="80000"/>
        <a:buBlip>
          <a:blip r:embed="rId13"/>
        </a:buBlip>
        <a:defRPr sz="2000">
          <a:solidFill>
            <a:schemeClr val="tx1"/>
          </a:solidFill>
          <a:latin typeface="+mn-lt"/>
          <a:ea typeface="ＭＳ Ｐゴシック" charset="-128"/>
          <a:cs typeface="+mn-cs"/>
        </a:defRPr>
      </a:lvl3pPr>
      <a:lvl4pPr marL="1598613" indent="-227013" algn="l" rtl="0" eaLnBrk="0" fontAlgn="base" hangingPunct="0">
        <a:spcBef>
          <a:spcPct val="20000"/>
        </a:spcBef>
        <a:spcAft>
          <a:spcPct val="0"/>
        </a:spcAft>
        <a:buSzPct val="80000"/>
        <a:buBlip>
          <a:blip r:embed="rId13"/>
        </a:buBlip>
        <a:defRPr sz="2000">
          <a:solidFill>
            <a:schemeClr val="tx1"/>
          </a:solidFill>
          <a:latin typeface="+mn-lt"/>
          <a:ea typeface="ＭＳ Ｐゴシック" charset="-128"/>
          <a:cs typeface="+mn-cs"/>
        </a:defRPr>
      </a:lvl4pPr>
      <a:lvl5pPr marL="2054225" indent="-227013" algn="l" rtl="0" eaLnBrk="0" fontAlgn="base" hangingPunct="0">
        <a:spcBef>
          <a:spcPct val="20000"/>
        </a:spcBef>
        <a:spcAft>
          <a:spcPct val="0"/>
        </a:spcAft>
        <a:buSzPct val="80000"/>
        <a:buBlip>
          <a:blip r:embed="rId13"/>
        </a:buBlip>
        <a:defRPr sz="2000">
          <a:solidFill>
            <a:schemeClr val="tx1"/>
          </a:solidFill>
          <a:latin typeface="+mn-lt"/>
          <a:ea typeface="ＭＳ Ｐゴシック" charset="-128"/>
          <a:cs typeface="+mn-cs"/>
        </a:defRPr>
      </a:lvl5pPr>
      <a:lvl6pPr marL="2512248" indent="-228387" algn="l" rtl="0" eaLnBrk="1" fontAlgn="base" hangingPunct="1">
        <a:spcBef>
          <a:spcPct val="20000"/>
        </a:spcBef>
        <a:spcAft>
          <a:spcPct val="0"/>
        </a:spcAft>
        <a:buSzPct val="80000"/>
        <a:buBlip>
          <a:blip r:embed="rId13"/>
        </a:buBlip>
        <a:defRPr sz="2000">
          <a:solidFill>
            <a:schemeClr val="tx1"/>
          </a:solidFill>
          <a:latin typeface="+mn-lt"/>
          <a:cs typeface="+mn-cs"/>
        </a:defRPr>
      </a:lvl6pPr>
      <a:lvl7pPr marL="2969022" indent="-228387" algn="l" rtl="0" eaLnBrk="1" fontAlgn="base" hangingPunct="1">
        <a:spcBef>
          <a:spcPct val="20000"/>
        </a:spcBef>
        <a:spcAft>
          <a:spcPct val="0"/>
        </a:spcAft>
        <a:buSzPct val="80000"/>
        <a:buBlip>
          <a:blip r:embed="rId13"/>
        </a:buBlip>
        <a:defRPr sz="2000">
          <a:solidFill>
            <a:schemeClr val="tx1"/>
          </a:solidFill>
          <a:latin typeface="+mn-lt"/>
          <a:cs typeface="+mn-cs"/>
        </a:defRPr>
      </a:lvl7pPr>
      <a:lvl8pPr marL="3425793" indent="-228387" algn="l" rtl="0" eaLnBrk="1" fontAlgn="base" hangingPunct="1">
        <a:spcBef>
          <a:spcPct val="20000"/>
        </a:spcBef>
        <a:spcAft>
          <a:spcPct val="0"/>
        </a:spcAft>
        <a:buSzPct val="80000"/>
        <a:buBlip>
          <a:blip r:embed="rId13"/>
        </a:buBlip>
        <a:defRPr sz="2000">
          <a:solidFill>
            <a:schemeClr val="tx1"/>
          </a:solidFill>
          <a:latin typeface="+mn-lt"/>
          <a:cs typeface="+mn-cs"/>
        </a:defRPr>
      </a:lvl8pPr>
      <a:lvl9pPr marL="3882564" indent="-228387" algn="l" rtl="0" eaLnBrk="1" fontAlgn="base" hangingPunct="1">
        <a:spcBef>
          <a:spcPct val="20000"/>
        </a:spcBef>
        <a:spcAft>
          <a:spcPct val="0"/>
        </a:spcAft>
        <a:buSzPct val="80000"/>
        <a:buBlip>
          <a:blip r:embed="rId13"/>
        </a:buBlip>
        <a:defRPr sz="2000">
          <a:solidFill>
            <a:schemeClr val="tx1"/>
          </a:solidFill>
          <a:latin typeface="+mn-lt"/>
          <a:cs typeface="+mn-cs"/>
        </a:defRPr>
      </a:lvl9pPr>
    </p:bodyStyle>
    <p:otherStyle>
      <a:defPPr>
        <a:defRPr lang="en-US"/>
      </a:defPPr>
      <a:lvl1pPr marL="0" algn="l" defTabSz="913544" rtl="0" eaLnBrk="1" latinLnBrk="0" hangingPunct="1">
        <a:defRPr sz="1800" kern="1200">
          <a:solidFill>
            <a:schemeClr val="tx1"/>
          </a:solidFill>
          <a:latin typeface="+mn-lt"/>
          <a:ea typeface="+mn-ea"/>
          <a:cs typeface="+mn-cs"/>
        </a:defRPr>
      </a:lvl1pPr>
      <a:lvl2pPr marL="456774" algn="l" defTabSz="913544" rtl="0" eaLnBrk="1" latinLnBrk="0" hangingPunct="1">
        <a:defRPr sz="1800" kern="1200">
          <a:solidFill>
            <a:schemeClr val="tx1"/>
          </a:solidFill>
          <a:latin typeface="+mn-lt"/>
          <a:ea typeface="+mn-ea"/>
          <a:cs typeface="+mn-cs"/>
        </a:defRPr>
      </a:lvl2pPr>
      <a:lvl3pPr marL="913544" algn="l" defTabSz="913544" rtl="0" eaLnBrk="1" latinLnBrk="0" hangingPunct="1">
        <a:defRPr sz="1800" kern="1200">
          <a:solidFill>
            <a:schemeClr val="tx1"/>
          </a:solidFill>
          <a:latin typeface="+mn-lt"/>
          <a:ea typeface="+mn-ea"/>
          <a:cs typeface="+mn-cs"/>
        </a:defRPr>
      </a:lvl3pPr>
      <a:lvl4pPr marL="1370319" algn="l" defTabSz="913544" rtl="0" eaLnBrk="1" latinLnBrk="0" hangingPunct="1">
        <a:defRPr sz="1800" kern="1200">
          <a:solidFill>
            <a:schemeClr val="tx1"/>
          </a:solidFill>
          <a:latin typeface="+mn-lt"/>
          <a:ea typeface="+mn-ea"/>
          <a:cs typeface="+mn-cs"/>
        </a:defRPr>
      </a:lvl4pPr>
      <a:lvl5pPr marL="1827089" algn="l" defTabSz="913544" rtl="0" eaLnBrk="1" latinLnBrk="0" hangingPunct="1">
        <a:defRPr sz="1800" kern="1200">
          <a:solidFill>
            <a:schemeClr val="tx1"/>
          </a:solidFill>
          <a:latin typeface="+mn-lt"/>
          <a:ea typeface="+mn-ea"/>
          <a:cs typeface="+mn-cs"/>
        </a:defRPr>
      </a:lvl5pPr>
      <a:lvl6pPr marL="2283864" algn="l" defTabSz="913544" rtl="0" eaLnBrk="1" latinLnBrk="0" hangingPunct="1">
        <a:defRPr sz="1800" kern="1200">
          <a:solidFill>
            <a:schemeClr val="tx1"/>
          </a:solidFill>
          <a:latin typeface="+mn-lt"/>
          <a:ea typeface="+mn-ea"/>
          <a:cs typeface="+mn-cs"/>
        </a:defRPr>
      </a:lvl6pPr>
      <a:lvl7pPr marL="2740634" algn="l" defTabSz="913544" rtl="0" eaLnBrk="1" latinLnBrk="0" hangingPunct="1">
        <a:defRPr sz="1800" kern="1200">
          <a:solidFill>
            <a:schemeClr val="tx1"/>
          </a:solidFill>
          <a:latin typeface="+mn-lt"/>
          <a:ea typeface="+mn-ea"/>
          <a:cs typeface="+mn-cs"/>
        </a:defRPr>
      </a:lvl7pPr>
      <a:lvl8pPr marL="3197408" algn="l" defTabSz="913544" rtl="0" eaLnBrk="1" latinLnBrk="0" hangingPunct="1">
        <a:defRPr sz="1800" kern="1200">
          <a:solidFill>
            <a:schemeClr val="tx1"/>
          </a:solidFill>
          <a:latin typeface="+mn-lt"/>
          <a:ea typeface="+mn-ea"/>
          <a:cs typeface="+mn-cs"/>
        </a:defRPr>
      </a:lvl8pPr>
      <a:lvl9pPr marL="3654179" algn="l" defTabSz="9135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4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 Target="slide5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slide" Target="slide54.xml"/><Relationship Id="rId1" Type="http://schemas.openxmlformats.org/officeDocument/2006/relationships/slideLayout" Target="../slideLayouts/slideLayout13.xml"/><Relationship Id="rId4" Type="http://schemas.openxmlformats.org/officeDocument/2006/relationships/slide" Target="slide5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2"/>
          <p:cNvSpPr txBox="1">
            <a:spLocks noChangeArrowheads="1"/>
          </p:cNvSpPr>
          <p:nvPr/>
        </p:nvSpPr>
        <p:spPr>
          <a:xfrm>
            <a:off x="457200" y="2133600"/>
            <a:ext cx="8305800" cy="6858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000" dirty="0">
              <a:solidFill>
                <a:prstClr val="white"/>
              </a:solidFill>
              <a:ea typeface="ＭＳ Ｐゴシック" pitchFamily="34" charset="-128"/>
            </a:endParaRPr>
          </a:p>
        </p:txBody>
      </p:sp>
      <p:sp>
        <p:nvSpPr>
          <p:cNvPr id="12" name="Rectangle 3"/>
          <p:cNvSpPr txBox="1">
            <a:spLocks noChangeArrowheads="1"/>
          </p:cNvSpPr>
          <p:nvPr/>
        </p:nvSpPr>
        <p:spPr>
          <a:xfrm>
            <a:off x="990600" y="2438400"/>
            <a:ext cx="7162800" cy="1447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spcBef>
                <a:spcPts val="0"/>
              </a:spcBef>
              <a:buFont typeface="Arial" pitchFamily="34" charset="0"/>
              <a:buNone/>
            </a:pPr>
            <a:r>
              <a:rPr lang="en-US" sz="2000" b="1" dirty="0">
                <a:solidFill>
                  <a:prstClr val="black"/>
                </a:solidFill>
                <a:latin typeface="Calibri" panose="020F0502020204030204" pitchFamily="34" charset="0"/>
                <a:ea typeface="ＭＳ Ｐゴシック" pitchFamily="34" charset="-128"/>
                <a:cs typeface="ＭＳ Ｐゴシック" pitchFamily="34" charset="-128"/>
              </a:rPr>
              <a:t>Amy Finkelstein</a:t>
            </a:r>
            <a:br>
              <a:rPr lang="en-US" sz="2000" b="1" dirty="0">
                <a:solidFill>
                  <a:prstClr val="black"/>
                </a:solidFill>
                <a:latin typeface="Calibri" panose="020F0502020204030204" pitchFamily="34" charset="0"/>
                <a:ea typeface="ＭＳ Ｐゴシック" pitchFamily="34" charset="-128"/>
                <a:cs typeface="ＭＳ Ｐゴシック" pitchFamily="34" charset="-128"/>
              </a:rPr>
            </a:br>
            <a:r>
              <a:rPr lang="en-US" sz="2000" dirty="0">
                <a:solidFill>
                  <a:prstClr val="black"/>
                </a:solidFill>
                <a:latin typeface="Calibri" panose="020F0502020204030204" pitchFamily="34" charset="0"/>
                <a:ea typeface="ＭＳ Ｐゴシック" pitchFamily="34" charset="-128"/>
                <a:cs typeface="ＭＳ Ｐゴシック" pitchFamily="34" charset="-128"/>
              </a:rPr>
              <a:t>MIT and NBER</a:t>
            </a:r>
            <a:br>
              <a:rPr lang="en-US" sz="2000" dirty="0">
                <a:solidFill>
                  <a:prstClr val="black"/>
                </a:solidFill>
                <a:latin typeface="Calibri" panose="020F0502020204030204" pitchFamily="34" charset="0"/>
                <a:ea typeface="ＭＳ Ｐゴシック" pitchFamily="34" charset="-128"/>
                <a:cs typeface="ＭＳ Ｐゴシック" pitchFamily="34" charset="-128"/>
              </a:rPr>
            </a:br>
            <a:endParaRPr lang="en-US" sz="2000" dirty="0">
              <a:solidFill>
                <a:prstClr val="black"/>
              </a:solidFill>
              <a:latin typeface="Calibri" panose="020F0502020204030204" pitchFamily="34" charset="0"/>
              <a:ea typeface="ＭＳ Ｐゴシック" pitchFamily="34" charset="-128"/>
              <a:cs typeface="ＭＳ Ｐゴシック" pitchFamily="34" charset="-128"/>
            </a:endParaRPr>
          </a:p>
          <a:p>
            <a:pPr marL="0" indent="0" algn="ctr">
              <a:lnSpc>
                <a:spcPct val="90000"/>
              </a:lnSpc>
              <a:spcBef>
                <a:spcPts val="0"/>
              </a:spcBef>
              <a:buFont typeface="Arial" pitchFamily="34" charset="0"/>
              <a:buNone/>
            </a:pPr>
            <a:r>
              <a:rPr lang="en-US" sz="2000" b="1" dirty="0">
                <a:solidFill>
                  <a:prstClr val="black"/>
                </a:solidFill>
                <a:latin typeface="Calibri" panose="020F0502020204030204" pitchFamily="34" charset="0"/>
                <a:ea typeface="ＭＳ Ｐゴシック" pitchFamily="34" charset="-128"/>
                <a:cs typeface="ＭＳ Ｐゴシック" pitchFamily="34" charset="-128"/>
              </a:rPr>
              <a:t>Nathaniel </a:t>
            </a:r>
            <a:r>
              <a:rPr lang="en-US" sz="2000" b="1" dirty="0" err="1">
                <a:solidFill>
                  <a:prstClr val="black"/>
                </a:solidFill>
                <a:latin typeface="Calibri" panose="020F0502020204030204" pitchFamily="34" charset="0"/>
                <a:ea typeface="ＭＳ Ｐゴシック" pitchFamily="34" charset="-128"/>
                <a:cs typeface="ＭＳ Ｐゴシック" pitchFamily="34" charset="-128"/>
              </a:rPr>
              <a:t>Hendren</a:t>
            </a:r>
            <a:br>
              <a:rPr lang="en-US" sz="2000" b="1" dirty="0">
                <a:solidFill>
                  <a:prstClr val="black"/>
                </a:solidFill>
                <a:latin typeface="Calibri" panose="020F0502020204030204" pitchFamily="34" charset="0"/>
                <a:ea typeface="ＭＳ Ｐゴシック" pitchFamily="34" charset="-128"/>
                <a:cs typeface="ＭＳ Ｐゴシック" pitchFamily="34" charset="-128"/>
              </a:rPr>
            </a:br>
            <a:r>
              <a:rPr lang="en-US" sz="2000" dirty="0">
                <a:solidFill>
                  <a:prstClr val="black"/>
                </a:solidFill>
                <a:latin typeface="Calibri" panose="020F0502020204030204" pitchFamily="34" charset="0"/>
                <a:ea typeface="ＭＳ Ｐゴシック" pitchFamily="34" charset="-128"/>
                <a:cs typeface="ＭＳ Ｐゴシック" pitchFamily="34" charset="-128"/>
              </a:rPr>
              <a:t>Harvard University and NBER</a:t>
            </a:r>
          </a:p>
          <a:p>
            <a:pPr marL="0" indent="0" algn="ctr">
              <a:lnSpc>
                <a:spcPct val="90000"/>
              </a:lnSpc>
              <a:spcBef>
                <a:spcPts val="0"/>
              </a:spcBef>
              <a:buFont typeface="Arial" pitchFamily="34" charset="0"/>
              <a:buNone/>
            </a:pPr>
            <a:endParaRPr lang="en-US" sz="2000" dirty="0">
              <a:solidFill>
                <a:prstClr val="black"/>
              </a:solidFill>
              <a:latin typeface="Calibri" panose="020F0502020204030204" pitchFamily="34" charset="0"/>
              <a:ea typeface="ＭＳ Ｐゴシック" pitchFamily="34" charset="-128"/>
              <a:cs typeface="ＭＳ Ｐゴシック" pitchFamily="34" charset="-128"/>
            </a:endParaRPr>
          </a:p>
          <a:p>
            <a:pPr marL="0" indent="0" algn="ctr">
              <a:lnSpc>
                <a:spcPct val="90000"/>
              </a:lnSpc>
              <a:spcBef>
                <a:spcPts val="0"/>
              </a:spcBef>
              <a:buFont typeface="Arial" pitchFamily="34" charset="0"/>
              <a:buNone/>
            </a:pPr>
            <a:r>
              <a:rPr lang="en-US" sz="2000" b="1" dirty="0">
                <a:solidFill>
                  <a:prstClr val="black"/>
                </a:solidFill>
                <a:latin typeface="Calibri" panose="020F0502020204030204" pitchFamily="34" charset="0"/>
                <a:ea typeface="ＭＳ Ｐゴシック" pitchFamily="34" charset="-128"/>
                <a:cs typeface="ＭＳ Ｐゴシック" pitchFamily="34" charset="-128"/>
              </a:rPr>
              <a:t>Mark Shepard</a:t>
            </a:r>
            <a:br>
              <a:rPr lang="en-US" sz="2000" b="1" dirty="0">
                <a:solidFill>
                  <a:prstClr val="black"/>
                </a:solidFill>
                <a:latin typeface="Calibri" panose="020F0502020204030204" pitchFamily="34" charset="0"/>
                <a:ea typeface="ＭＳ Ｐゴシック" pitchFamily="34" charset="-128"/>
                <a:cs typeface="ＭＳ Ｐゴシック" pitchFamily="34" charset="-128"/>
              </a:rPr>
            </a:br>
            <a:r>
              <a:rPr lang="en-US" sz="2000" dirty="0">
                <a:solidFill>
                  <a:prstClr val="black"/>
                </a:solidFill>
                <a:latin typeface="Calibri" panose="020F0502020204030204" pitchFamily="34" charset="0"/>
                <a:ea typeface="ＭＳ Ｐゴシック" pitchFamily="34" charset="-128"/>
                <a:cs typeface="ＭＳ Ｐゴシック" pitchFamily="34" charset="-128"/>
              </a:rPr>
              <a:t>Harvard Kennedy School and NBER</a:t>
            </a:r>
          </a:p>
          <a:p>
            <a:pPr marL="0" indent="0" algn="ctr">
              <a:lnSpc>
                <a:spcPct val="90000"/>
              </a:lnSpc>
              <a:buFont typeface="Arial" pitchFamily="34" charset="0"/>
              <a:buNone/>
            </a:pPr>
            <a:endParaRPr lang="en-US" sz="1200" dirty="0">
              <a:solidFill>
                <a:prstClr val="black"/>
              </a:solidFill>
              <a:latin typeface="Calibri" panose="020F0502020204030204" pitchFamily="34" charset="0"/>
              <a:ea typeface="ＭＳ Ｐゴシック" pitchFamily="34" charset="-128"/>
              <a:cs typeface="ＭＳ Ｐゴシック" pitchFamily="34" charset="-128"/>
            </a:endParaRPr>
          </a:p>
          <a:p>
            <a:pPr marL="0" indent="0" algn="ctr">
              <a:lnSpc>
                <a:spcPct val="90000"/>
              </a:lnSpc>
              <a:buFont typeface="Arial" pitchFamily="34" charset="0"/>
              <a:buNone/>
            </a:pPr>
            <a:endParaRPr lang="en-US" sz="2000" dirty="0">
              <a:solidFill>
                <a:prstClr val="black"/>
              </a:solidFill>
              <a:latin typeface="Calibri" panose="020F0502020204030204" pitchFamily="34" charset="0"/>
              <a:ea typeface="ＭＳ Ｐゴシック" pitchFamily="34" charset="-128"/>
              <a:cs typeface="ＭＳ Ｐゴシック" pitchFamily="34" charset="-128"/>
            </a:endParaRPr>
          </a:p>
          <a:p>
            <a:pPr marL="0" indent="0" algn="ctr">
              <a:lnSpc>
                <a:spcPct val="90000"/>
              </a:lnSpc>
              <a:buFont typeface="Arial" pitchFamily="34" charset="0"/>
              <a:buNone/>
            </a:pPr>
            <a:r>
              <a:rPr lang="en-US" sz="2000">
                <a:solidFill>
                  <a:prstClr val="black"/>
                </a:solidFill>
                <a:latin typeface="Calibri" panose="020F0502020204030204" pitchFamily="34" charset="0"/>
                <a:ea typeface="ＭＳ Ｐゴシック" pitchFamily="34" charset="-128"/>
                <a:cs typeface="ＭＳ Ｐゴシック" pitchFamily="34" charset="-128"/>
              </a:rPr>
              <a:t>November </a:t>
            </a:r>
            <a:r>
              <a:rPr lang="en-US" sz="2000" dirty="0">
                <a:solidFill>
                  <a:prstClr val="black"/>
                </a:solidFill>
                <a:latin typeface="Calibri" panose="020F0502020204030204" pitchFamily="34" charset="0"/>
                <a:ea typeface="ＭＳ Ｐゴシック" pitchFamily="34" charset="-128"/>
                <a:cs typeface="ＭＳ Ｐゴシック" pitchFamily="34" charset="-128"/>
              </a:rPr>
              <a:t>2017</a:t>
            </a:r>
          </a:p>
        </p:txBody>
      </p:sp>
      <p:sp>
        <p:nvSpPr>
          <p:cNvPr id="2" name="Rectangle 1"/>
          <p:cNvSpPr/>
          <p:nvPr/>
        </p:nvSpPr>
        <p:spPr>
          <a:xfrm>
            <a:off x="152400" y="914400"/>
            <a:ext cx="8763000" cy="1015663"/>
          </a:xfrm>
          <a:prstGeom prst="rect">
            <a:avLst/>
          </a:prstGeom>
          <a:effectLst/>
        </p:spPr>
        <p:txBody>
          <a:bodyPr wrap="square">
            <a:spAutoFit/>
          </a:bodyPr>
          <a:lstStyle/>
          <a:p>
            <a:pPr algn="ctr"/>
            <a:r>
              <a:rPr lang="en-US" sz="3000" b="1" dirty="0">
                <a:solidFill>
                  <a:srgbClr val="002060"/>
                </a:solidFill>
                <a:latin typeface="Calibri" panose="020F0502020204030204" pitchFamily="34" charset="0"/>
                <a:ea typeface="ＭＳ Ｐゴシック" pitchFamily="34" charset="-128"/>
              </a:rPr>
              <a:t>Subsidizing Health Insurance for Low-Income Adults:</a:t>
            </a:r>
            <a:br>
              <a:rPr lang="en-US" sz="3000" b="1" dirty="0">
                <a:solidFill>
                  <a:srgbClr val="002060"/>
                </a:solidFill>
                <a:latin typeface="Calibri" panose="020F0502020204030204" pitchFamily="34" charset="0"/>
                <a:ea typeface="ＭＳ Ｐゴシック" pitchFamily="34" charset="-128"/>
              </a:rPr>
            </a:br>
            <a:r>
              <a:rPr lang="en-US" sz="3000" b="1" dirty="0">
                <a:solidFill>
                  <a:srgbClr val="002060"/>
                </a:solidFill>
                <a:latin typeface="Calibri" panose="020F0502020204030204" pitchFamily="34" charset="0"/>
                <a:ea typeface="ＭＳ Ｐゴシック" pitchFamily="34" charset="-128"/>
              </a:rPr>
              <a:t>Evidence from Massachusetts</a:t>
            </a:r>
          </a:p>
        </p:txBody>
      </p:sp>
    </p:spTree>
    <p:extLst>
      <p:ext uri="{BB962C8B-B14F-4D97-AF65-F5344CB8AC3E}">
        <p14:creationId xmlns:p14="http://schemas.microsoft.com/office/powerpoint/2010/main" val="3793149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and Sample Construction</a:t>
            </a:r>
          </a:p>
        </p:txBody>
      </p:sp>
      <p:sp>
        <p:nvSpPr>
          <p:cNvPr id="3" name="Content Placeholder 2"/>
          <p:cNvSpPr>
            <a:spLocks noGrp="1"/>
          </p:cNvSpPr>
          <p:nvPr>
            <p:ph idx="1"/>
          </p:nvPr>
        </p:nvSpPr>
        <p:spPr/>
        <p:txBody>
          <a:bodyPr/>
          <a:lstStyle/>
          <a:p>
            <a:pPr marL="457200" indent="-457200">
              <a:buSzPct val="100000"/>
              <a:buFont typeface="+mj-lt"/>
              <a:buAutoNum type="arabicPeriod"/>
            </a:pPr>
            <a:r>
              <a:rPr lang="en-US" b="1" dirty="0"/>
              <a:t>Plan enrollment  </a:t>
            </a:r>
            <a:r>
              <a:rPr lang="en-US" dirty="0">
                <a:solidFill>
                  <a:srgbClr val="90353B"/>
                </a:solidFill>
              </a:rPr>
              <a:t>(CommCare admin data)</a:t>
            </a:r>
          </a:p>
          <a:p>
            <a:pPr lvl="1"/>
            <a:r>
              <a:rPr lang="en-US" dirty="0"/>
              <a:t>Start with individual-level data</a:t>
            </a:r>
          </a:p>
          <a:p>
            <a:pPr lvl="1"/>
            <a:r>
              <a:rPr lang="en-US" dirty="0"/>
              <a:t>Collapse to plan enrollment by income (% of FPL)</a:t>
            </a:r>
          </a:p>
          <a:p>
            <a:pPr lvl="1"/>
            <a:endParaRPr lang="en-US" dirty="0"/>
          </a:p>
          <a:p>
            <a:pPr lvl="1"/>
            <a:endParaRPr lang="en-US" dirty="0"/>
          </a:p>
          <a:p>
            <a:pPr marL="457200" indent="-457200">
              <a:buSzPct val="100000"/>
              <a:buFont typeface="+mj-lt"/>
              <a:buAutoNum type="arabicPeriod" startAt="2"/>
            </a:pPr>
            <a:r>
              <a:rPr lang="en-US" b="1" dirty="0"/>
              <a:t>Insurer medical costs</a:t>
            </a:r>
            <a:r>
              <a:rPr lang="en-US" dirty="0"/>
              <a:t> </a:t>
            </a:r>
            <a:r>
              <a:rPr lang="en-US" dirty="0">
                <a:solidFill>
                  <a:srgbClr val="90353B"/>
                </a:solidFill>
              </a:rPr>
              <a:t>(</a:t>
            </a:r>
            <a:r>
              <a:rPr lang="en-US" dirty="0" err="1">
                <a:solidFill>
                  <a:srgbClr val="90353B"/>
                </a:solidFill>
              </a:rPr>
              <a:t>CommCare</a:t>
            </a:r>
            <a:r>
              <a:rPr lang="en-US" dirty="0">
                <a:solidFill>
                  <a:srgbClr val="90353B"/>
                </a:solidFill>
              </a:rPr>
              <a:t> claims data)</a:t>
            </a:r>
          </a:p>
          <a:p>
            <a:pPr lvl="1"/>
            <a:r>
              <a:rPr lang="en-US" dirty="0"/>
              <a:t>Linked to enrollment; Collapse to average cost by income (% of FPL)</a:t>
            </a:r>
          </a:p>
          <a:p>
            <a:pPr lvl="1"/>
            <a:endParaRPr lang="en-US" dirty="0"/>
          </a:p>
          <a:p>
            <a:pPr lvl="1"/>
            <a:endParaRPr lang="en-US" dirty="0"/>
          </a:p>
          <a:p>
            <a:pPr marL="457200" indent="-457200">
              <a:buSzPct val="100000"/>
              <a:buFont typeface="+mj-lt"/>
              <a:buAutoNum type="arabicPeriod" startAt="3"/>
            </a:pPr>
            <a:r>
              <a:rPr lang="en-US" b="1" dirty="0"/>
              <a:t>Eligible population size </a:t>
            </a:r>
            <a:r>
              <a:rPr lang="en-US" dirty="0">
                <a:solidFill>
                  <a:srgbClr val="90353B"/>
                </a:solidFill>
              </a:rPr>
              <a:t>(American Community Survey)</a:t>
            </a:r>
          </a:p>
          <a:p>
            <a:pPr lvl="1"/>
            <a:r>
              <a:rPr lang="en-US" dirty="0"/>
              <a:t>Restrict to </a:t>
            </a:r>
            <a:r>
              <a:rPr lang="en-US" dirty="0" err="1"/>
              <a:t>CommCare</a:t>
            </a:r>
            <a:r>
              <a:rPr lang="en-US" dirty="0"/>
              <a:t>-eligible people based on observables </a:t>
            </a:r>
            <a:br>
              <a:rPr lang="en-US" dirty="0"/>
            </a:br>
            <a:r>
              <a:rPr lang="en-US" dirty="0"/>
              <a:t>(</a:t>
            </a:r>
            <a:r>
              <a:rPr lang="en-US" i="1" dirty="0"/>
              <a:t>age, income, insurance status, citizenship</a:t>
            </a:r>
            <a:r>
              <a:rPr lang="en-US" dirty="0"/>
              <a:t>)</a:t>
            </a:r>
          </a:p>
          <a:p>
            <a:pPr lvl="1"/>
            <a:r>
              <a:rPr lang="en-US" dirty="0"/>
              <a:t>Estimate smoothed eligible population size using this sample’s </a:t>
            </a:r>
            <a:br>
              <a:rPr lang="en-US" dirty="0"/>
            </a:br>
            <a:r>
              <a:rPr lang="en-US" dirty="0"/>
              <a:t>avg. insurance take-up rate (63%) and income distribution</a:t>
            </a:r>
          </a:p>
          <a:p>
            <a:pPr lvl="2"/>
            <a:r>
              <a:rPr lang="en-US" dirty="0"/>
              <a:t>Do robustness checks on these assumptions</a:t>
            </a:r>
          </a:p>
        </p:txBody>
      </p:sp>
      <p:sp>
        <p:nvSpPr>
          <p:cNvPr id="4" name="TextBox 3"/>
          <p:cNvSpPr txBox="1"/>
          <p:nvPr/>
        </p:nvSpPr>
        <p:spPr>
          <a:xfrm>
            <a:off x="7162800" y="5638800"/>
            <a:ext cx="1371600" cy="369332"/>
          </a:xfrm>
          <a:prstGeom prst="rect">
            <a:avLst/>
          </a:prstGeom>
          <a:noFill/>
        </p:spPr>
        <p:txBody>
          <a:bodyPr wrap="square" rtlCol="0">
            <a:spAutoFit/>
          </a:bodyPr>
          <a:lstStyle/>
          <a:p>
            <a:r>
              <a:rPr lang="en-US" i="1" dirty="0">
                <a:latin typeface="Arial" panose="020B0604020202020204" pitchFamily="34" charset="0"/>
                <a:cs typeface="Arial" panose="020B0604020202020204" pitchFamily="34" charset="0"/>
                <a:sym typeface="Wingdings" panose="05000000000000000000" pitchFamily="2" charset="2"/>
                <a:hlinkClick r:id="rId3" action="ppaction://hlinksldjump"/>
              </a:rPr>
              <a:t> Graph</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439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RD Analysis and Assumption</a:t>
            </a:r>
          </a:p>
        </p:txBody>
      </p:sp>
      <p:sp>
        <p:nvSpPr>
          <p:cNvPr id="3" name="Content Placeholder 2"/>
          <p:cNvSpPr>
            <a:spLocks noGrp="1"/>
          </p:cNvSpPr>
          <p:nvPr>
            <p:ph idx="1"/>
          </p:nvPr>
        </p:nvSpPr>
        <p:spPr/>
        <p:txBody>
          <a:bodyPr/>
          <a:lstStyle/>
          <a:p>
            <a:r>
              <a:rPr lang="en-US" b="1" dirty="0"/>
              <a:t>RD Analysis: </a:t>
            </a:r>
            <a:r>
              <a:rPr lang="en-US" dirty="0"/>
              <a:t>Use premium change at income thresholds to test for:</a:t>
            </a:r>
          </a:p>
          <a:p>
            <a:pPr lvl="1"/>
            <a:r>
              <a:rPr lang="en-US" u="sng" dirty="0"/>
              <a:t>Demand response</a:t>
            </a:r>
            <a:r>
              <a:rPr lang="en-US" dirty="0"/>
              <a:t>: Does enrollment fall?</a:t>
            </a:r>
          </a:p>
          <a:p>
            <a:pPr lvl="1"/>
            <a:r>
              <a:rPr lang="en-US" u="sng" dirty="0"/>
              <a:t>Adverse Selection</a:t>
            </a:r>
            <a:r>
              <a:rPr lang="en-US" dirty="0"/>
              <a:t>: Do average costs of enrolled population increase</a:t>
            </a:r>
            <a:br>
              <a:rPr lang="en-US" dirty="0"/>
            </a:br>
            <a:r>
              <a:rPr lang="en-US" dirty="0"/>
              <a:t>			(</a:t>
            </a:r>
            <a:r>
              <a:rPr lang="en-US" i="1" dirty="0"/>
              <a:t>suggesting healthy differentially leave</a:t>
            </a:r>
            <a:r>
              <a:rPr lang="en-US" dirty="0"/>
              <a:t>)?</a:t>
            </a:r>
          </a:p>
          <a:p>
            <a:endParaRPr lang="en-US" dirty="0"/>
          </a:p>
          <a:p>
            <a:r>
              <a:rPr lang="en-US" b="1" dirty="0"/>
              <a:t>Key assumption:</a:t>
            </a:r>
            <a:r>
              <a:rPr lang="en-US" dirty="0"/>
              <a:t>  No strategic income manipulation around cutoffs</a:t>
            </a:r>
          </a:p>
          <a:p>
            <a:pPr lvl="1"/>
            <a:r>
              <a:rPr lang="en-US" dirty="0"/>
              <a:t>I.e., Eligible population is </a:t>
            </a:r>
            <a:r>
              <a:rPr lang="en-US" u="sng" dirty="0"/>
              <a:t>smooth</a:t>
            </a:r>
            <a:r>
              <a:rPr lang="en-US" dirty="0"/>
              <a:t> through cutoffs </a:t>
            </a:r>
            <a:r>
              <a:rPr lang="en-US" dirty="0">
                <a:sym typeface="Wingdings" panose="05000000000000000000" pitchFamily="2" charset="2"/>
              </a:rPr>
              <a:t></a:t>
            </a:r>
            <a:r>
              <a:rPr lang="en-US" dirty="0"/>
              <a:t> so any enrollment change is driven by demand response</a:t>
            </a:r>
          </a:p>
          <a:p>
            <a:endParaRPr lang="en-US" dirty="0"/>
          </a:p>
          <a:p>
            <a:r>
              <a:rPr lang="en-US" b="1" dirty="0"/>
              <a:t>No evidence of strategic manipulation </a:t>
            </a:r>
          </a:p>
          <a:p>
            <a:pPr marL="800100" lvl="1" indent="-342900">
              <a:buSzPct val="100000"/>
              <a:buFont typeface="+mj-lt"/>
              <a:buAutoNum type="arabicPeriod"/>
            </a:pPr>
            <a:r>
              <a:rPr lang="en-US" dirty="0"/>
              <a:t>Institutional: Mapping from reported info to income measure used for subsidies (income as % of FPL) is not salient to applicants</a:t>
            </a:r>
          </a:p>
          <a:p>
            <a:pPr marL="800100" lvl="1" indent="-342900">
              <a:buSzPct val="100000"/>
              <a:buFont typeface="+mj-lt"/>
              <a:buAutoNum type="arabicPeriod"/>
            </a:pPr>
            <a:r>
              <a:rPr lang="en-US" dirty="0"/>
              <a:t>No bunching in income distribution of eligible pop. in ACS (</a:t>
            </a:r>
            <a:r>
              <a:rPr lang="en-US" i="1" dirty="0">
                <a:solidFill>
                  <a:srgbClr val="00B0F0"/>
                </a:solidFill>
                <a:sym typeface="Wingdings" panose="05000000000000000000" pitchFamily="2" charset="2"/>
                <a:hlinkClick r:id="rId3" action="ppaction://hlinksldjump"/>
              </a:rPr>
              <a:t> Graphs</a:t>
            </a:r>
            <a:r>
              <a:rPr lang="en-US" dirty="0">
                <a:sym typeface="Wingdings" panose="05000000000000000000" pitchFamily="2" charset="2"/>
              </a:rPr>
              <a:t>)</a:t>
            </a:r>
            <a:endParaRPr lang="en-US" dirty="0"/>
          </a:p>
          <a:p>
            <a:pPr marL="800100" lvl="1" indent="-342900">
              <a:buSzPct val="100000"/>
              <a:buFont typeface="+mj-lt"/>
              <a:buAutoNum type="arabicPeriod"/>
            </a:pPr>
            <a:r>
              <a:rPr lang="en-US" dirty="0"/>
              <a:t>No spikes/holes in enrollment distribution around cutoffs in 2011</a:t>
            </a:r>
          </a:p>
        </p:txBody>
      </p:sp>
    </p:spTree>
    <p:extLst>
      <p:ext uri="{BB962C8B-B14F-4D97-AF65-F5344CB8AC3E}">
        <p14:creationId xmlns:p14="http://schemas.microsoft.com/office/powerpoint/2010/main" val="147548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352425" y="665162"/>
            <a:ext cx="8405813" cy="611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352425" y="665162"/>
            <a:ext cx="8410575" cy="6116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1054100" y="889000"/>
            <a:ext cx="7480300" cy="4935538"/>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054100" y="5667375"/>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054100" y="4745037"/>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054100" y="3822700"/>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054100" y="2895600"/>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054100" y="1973262"/>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p:cNvSpPr>
            <a:spLocks noChangeShapeType="1"/>
          </p:cNvSpPr>
          <p:nvPr/>
        </p:nvSpPr>
        <p:spPr bwMode="auto">
          <a:xfrm>
            <a:off x="1054100" y="1052512"/>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3"/>
          <p:cNvSpPr>
            <a:spLocks noChangeShapeType="1"/>
          </p:cNvSpPr>
          <p:nvPr/>
        </p:nvSpPr>
        <p:spPr bwMode="auto">
          <a:xfrm flipV="1">
            <a:off x="1863725" y="8890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4"/>
          <p:cNvSpPr>
            <a:spLocks noChangeShapeType="1"/>
          </p:cNvSpPr>
          <p:nvPr/>
        </p:nvSpPr>
        <p:spPr bwMode="auto">
          <a:xfrm flipV="1">
            <a:off x="4038600" y="8890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5"/>
          <p:cNvSpPr>
            <a:spLocks noChangeShapeType="1"/>
          </p:cNvSpPr>
          <p:nvPr/>
        </p:nvSpPr>
        <p:spPr bwMode="auto">
          <a:xfrm flipV="1">
            <a:off x="6207125" y="8890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6"/>
          <p:cNvSpPr>
            <a:spLocks noChangeShapeType="1"/>
          </p:cNvSpPr>
          <p:nvPr/>
        </p:nvSpPr>
        <p:spPr bwMode="auto">
          <a:xfrm flipV="1">
            <a:off x="8377238" y="8890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7"/>
          <p:cNvSpPr>
            <a:spLocks noChangeArrowheads="1"/>
          </p:cNvSpPr>
          <p:nvPr/>
        </p:nvSpPr>
        <p:spPr bwMode="auto">
          <a:xfrm>
            <a:off x="1279525" y="2076450"/>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8"/>
          <p:cNvSpPr>
            <a:spLocks noChangeArrowheads="1"/>
          </p:cNvSpPr>
          <p:nvPr/>
        </p:nvSpPr>
        <p:spPr bwMode="auto">
          <a:xfrm>
            <a:off x="1498600" y="1377950"/>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9"/>
          <p:cNvSpPr>
            <a:spLocks noChangeArrowheads="1"/>
          </p:cNvSpPr>
          <p:nvPr/>
        </p:nvSpPr>
        <p:spPr bwMode="auto">
          <a:xfrm>
            <a:off x="1711325" y="2162175"/>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0"/>
          <p:cNvSpPr>
            <a:spLocks noChangeArrowheads="1"/>
          </p:cNvSpPr>
          <p:nvPr/>
        </p:nvSpPr>
        <p:spPr bwMode="auto">
          <a:xfrm>
            <a:off x="1930400" y="2925762"/>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1"/>
          <p:cNvSpPr>
            <a:spLocks noChangeArrowheads="1"/>
          </p:cNvSpPr>
          <p:nvPr/>
        </p:nvSpPr>
        <p:spPr bwMode="auto">
          <a:xfrm>
            <a:off x="2144713" y="2982912"/>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2"/>
          <p:cNvSpPr>
            <a:spLocks noChangeArrowheads="1"/>
          </p:cNvSpPr>
          <p:nvPr/>
        </p:nvSpPr>
        <p:spPr bwMode="auto">
          <a:xfrm>
            <a:off x="2363788" y="3017837"/>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3"/>
          <p:cNvSpPr>
            <a:spLocks noChangeArrowheads="1"/>
          </p:cNvSpPr>
          <p:nvPr/>
        </p:nvSpPr>
        <p:spPr bwMode="auto">
          <a:xfrm>
            <a:off x="2582863" y="3130550"/>
            <a:ext cx="90488"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4"/>
          <p:cNvSpPr>
            <a:spLocks noChangeArrowheads="1"/>
          </p:cNvSpPr>
          <p:nvPr/>
        </p:nvSpPr>
        <p:spPr bwMode="auto">
          <a:xfrm>
            <a:off x="2795588" y="3008312"/>
            <a:ext cx="9207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5"/>
          <p:cNvSpPr>
            <a:spLocks noChangeArrowheads="1"/>
          </p:cNvSpPr>
          <p:nvPr/>
        </p:nvSpPr>
        <p:spPr bwMode="auto">
          <a:xfrm>
            <a:off x="3014663" y="3084512"/>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6"/>
          <p:cNvSpPr>
            <a:spLocks noChangeArrowheads="1"/>
          </p:cNvSpPr>
          <p:nvPr/>
        </p:nvSpPr>
        <p:spPr bwMode="auto">
          <a:xfrm>
            <a:off x="3228975" y="3313112"/>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7"/>
          <p:cNvSpPr>
            <a:spLocks noChangeArrowheads="1"/>
          </p:cNvSpPr>
          <p:nvPr/>
        </p:nvSpPr>
        <p:spPr bwMode="auto">
          <a:xfrm>
            <a:off x="3448050" y="3451225"/>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8"/>
          <p:cNvSpPr>
            <a:spLocks noChangeArrowheads="1"/>
          </p:cNvSpPr>
          <p:nvPr/>
        </p:nvSpPr>
        <p:spPr bwMode="auto">
          <a:xfrm>
            <a:off x="3667125" y="3151187"/>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9"/>
          <p:cNvSpPr>
            <a:spLocks noChangeArrowheads="1"/>
          </p:cNvSpPr>
          <p:nvPr/>
        </p:nvSpPr>
        <p:spPr bwMode="auto">
          <a:xfrm>
            <a:off x="3881438" y="3522662"/>
            <a:ext cx="90488"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0"/>
          <p:cNvSpPr>
            <a:spLocks noChangeArrowheads="1"/>
          </p:cNvSpPr>
          <p:nvPr/>
        </p:nvSpPr>
        <p:spPr bwMode="auto">
          <a:xfrm>
            <a:off x="4098925" y="4113212"/>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1"/>
          <p:cNvSpPr>
            <a:spLocks noChangeArrowheads="1"/>
          </p:cNvSpPr>
          <p:nvPr/>
        </p:nvSpPr>
        <p:spPr bwMode="auto">
          <a:xfrm>
            <a:off x="4318000" y="4138612"/>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2"/>
          <p:cNvSpPr>
            <a:spLocks noChangeArrowheads="1"/>
          </p:cNvSpPr>
          <p:nvPr/>
        </p:nvSpPr>
        <p:spPr bwMode="auto">
          <a:xfrm>
            <a:off x="4532313" y="3965575"/>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3"/>
          <p:cNvSpPr>
            <a:spLocks noChangeArrowheads="1"/>
          </p:cNvSpPr>
          <p:nvPr/>
        </p:nvSpPr>
        <p:spPr bwMode="auto">
          <a:xfrm>
            <a:off x="4751388" y="4168775"/>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4"/>
          <p:cNvSpPr>
            <a:spLocks noChangeArrowheads="1"/>
          </p:cNvSpPr>
          <p:nvPr/>
        </p:nvSpPr>
        <p:spPr bwMode="auto">
          <a:xfrm>
            <a:off x="4970463" y="4260850"/>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5"/>
          <p:cNvSpPr>
            <a:spLocks noChangeArrowheads="1"/>
          </p:cNvSpPr>
          <p:nvPr/>
        </p:nvSpPr>
        <p:spPr bwMode="auto">
          <a:xfrm>
            <a:off x="5184775" y="4316412"/>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6"/>
          <p:cNvSpPr>
            <a:spLocks noChangeArrowheads="1"/>
          </p:cNvSpPr>
          <p:nvPr/>
        </p:nvSpPr>
        <p:spPr bwMode="auto">
          <a:xfrm>
            <a:off x="5403850" y="4210050"/>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7"/>
          <p:cNvSpPr>
            <a:spLocks noChangeArrowheads="1"/>
          </p:cNvSpPr>
          <p:nvPr/>
        </p:nvSpPr>
        <p:spPr bwMode="auto">
          <a:xfrm>
            <a:off x="5616575" y="4133850"/>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8"/>
          <p:cNvSpPr>
            <a:spLocks noChangeArrowheads="1"/>
          </p:cNvSpPr>
          <p:nvPr/>
        </p:nvSpPr>
        <p:spPr bwMode="auto">
          <a:xfrm>
            <a:off x="5835650" y="4521200"/>
            <a:ext cx="9207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9"/>
          <p:cNvSpPr>
            <a:spLocks noChangeArrowheads="1"/>
          </p:cNvSpPr>
          <p:nvPr/>
        </p:nvSpPr>
        <p:spPr bwMode="auto">
          <a:xfrm>
            <a:off x="6054725" y="4408487"/>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0"/>
          <p:cNvSpPr>
            <a:spLocks noChangeArrowheads="1"/>
          </p:cNvSpPr>
          <p:nvPr/>
        </p:nvSpPr>
        <p:spPr bwMode="auto">
          <a:xfrm>
            <a:off x="6269038" y="4816475"/>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1"/>
          <p:cNvSpPr>
            <a:spLocks noChangeArrowheads="1"/>
          </p:cNvSpPr>
          <p:nvPr/>
        </p:nvSpPr>
        <p:spPr bwMode="auto">
          <a:xfrm>
            <a:off x="6488113" y="4719637"/>
            <a:ext cx="90488"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2"/>
          <p:cNvSpPr>
            <a:spLocks noChangeArrowheads="1"/>
          </p:cNvSpPr>
          <p:nvPr/>
        </p:nvSpPr>
        <p:spPr bwMode="auto">
          <a:xfrm>
            <a:off x="6707188" y="4740275"/>
            <a:ext cx="90488"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3"/>
          <p:cNvSpPr>
            <a:spLocks noChangeArrowheads="1"/>
          </p:cNvSpPr>
          <p:nvPr/>
        </p:nvSpPr>
        <p:spPr bwMode="auto">
          <a:xfrm>
            <a:off x="6919913" y="4795837"/>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4"/>
          <p:cNvSpPr>
            <a:spLocks noChangeArrowheads="1"/>
          </p:cNvSpPr>
          <p:nvPr/>
        </p:nvSpPr>
        <p:spPr bwMode="auto">
          <a:xfrm>
            <a:off x="7138988" y="4922837"/>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5"/>
          <p:cNvSpPr>
            <a:spLocks noChangeArrowheads="1"/>
          </p:cNvSpPr>
          <p:nvPr/>
        </p:nvSpPr>
        <p:spPr bwMode="auto">
          <a:xfrm>
            <a:off x="7353300" y="4918075"/>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6"/>
          <p:cNvSpPr>
            <a:spLocks noChangeArrowheads="1"/>
          </p:cNvSpPr>
          <p:nvPr/>
        </p:nvSpPr>
        <p:spPr bwMode="auto">
          <a:xfrm>
            <a:off x="7572375" y="4948237"/>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7"/>
          <p:cNvSpPr>
            <a:spLocks noChangeArrowheads="1"/>
          </p:cNvSpPr>
          <p:nvPr/>
        </p:nvSpPr>
        <p:spPr bwMode="auto">
          <a:xfrm>
            <a:off x="7791450" y="4745037"/>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48"/>
          <p:cNvSpPr>
            <a:spLocks noChangeArrowheads="1"/>
          </p:cNvSpPr>
          <p:nvPr/>
        </p:nvSpPr>
        <p:spPr bwMode="auto">
          <a:xfrm>
            <a:off x="8005763" y="5081587"/>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9"/>
          <p:cNvSpPr>
            <a:spLocks noChangeArrowheads="1"/>
          </p:cNvSpPr>
          <p:nvPr/>
        </p:nvSpPr>
        <p:spPr bwMode="auto">
          <a:xfrm>
            <a:off x="8223250" y="5081587"/>
            <a:ext cx="87313"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0"/>
          <p:cNvSpPr>
            <a:spLocks/>
          </p:cNvSpPr>
          <p:nvPr/>
        </p:nvSpPr>
        <p:spPr bwMode="auto">
          <a:xfrm>
            <a:off x="1238250" y="1887537"/>
            <a:ext cx="606425" cy="60325"/>
          </a:xfrm>
          <a:custGeom>
            <a:avLst/>
            <a:gdLst>
              <a:gd name="T0" fmla="*/ 0 w 119"/>
              <a:gd name="T1" fmla="*/ 0 h 12"/>
              <a:gd name="T2" fmla="*/ 8 w 119"/>
              <a:gd name="T3" fmla="*/ 1 h 12"/>
              <a:gd name="T4" fmla="*/ 17 w 119"/>
              <a:gd name="T5" fmla="*/ 2 h 12"/>
              <a:gd name="T6" fmla="*/ 25 w 119"/>
              <a:gd name="T7" fmla="*/ 2 h 12"/>
              <a:gd name="T8" fmla="*/ 34 w 119"/>
              <a:gd name="T9" fmla="*/ 3 h 12"/>
              <a:gd name="T10" fmla="*/ 42 w 119"/>
              <a:gd name="T11" fmla="*/ 4 h 12"/>
              <a:gd name="T12" fmla="*/ 51 w 119"/>
              <a:gd name="T13" fmla="*/ 5 h 12"/>
              <a:gd name="T14" fmla="*/ 60 w 119"/>
              <a:gd name="T15" fmla="*/ 6 h 12"/>
              <a:gd name="T16" fmla="*/ 68 w 119"/>
              <a:gd name="T17" fmla="*/ 7 h 12"/>
              <a:gd name="T18" fmla="*/ 77 w 119"/>
              <a:gd name="T19" fmla="*/ 7 h 12"/>
              <a:gd name="T20" fmla="*/ 85 w 119"/>
              <a:gd name="T21" fmla="*/ 8 h 12"/>
              <a:gd name="T22" fmla="*/ 94 w 119"/>
              <a:gd name="T23" fmla="*/ 9 h 12"/>
              <a:gd name="T24" fmla="*/ 102 w 119"/>
              <a:gd name="T25" fmla="*/ 10 h 12"/>
              <a:gd name="T26" fmla="*/ 111 w 119"/>
              <a:gd name="T27" fmla="*/ 11 h 12"/>
              <a:gd name="T28" fmla="*/ 119 w 119"/>
              <a:gd name="T2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12">
                <a:moveTo>
                  <a:pt x="0" y="0"/>
                </a:moveTo>
                <a:lnTo>
                  <a:pt x="8" y="1"/>
                </a:lnTo>
                <a:lnTo>
                  <a:pt x="17" y="2"/>
                </a:lnTo>
                <a:lnTo>
                  <a:pt x="25" y="2"/>
                </a:lnTo>
                <a:lnTo>
                  <a:pt x="34" y="3"/>
                </a:lnTo>
                <a:lnTo>
                  <a:pt x="42" y="4"/>
                </a:lnTo>
                <a:lnTo>
                  <a:pt x="51" y="5"/>
                </a:lnTo>
                <a:lnTo>
                  <a:pt x="60" y="6"/>
                </a:lnTo>
                <a:lnTo>
                  <a:pt x="68" y="7"/>
                </a:lnTo>
                <a:lnTo>
                  <a:pt x="77" y="7"/>
                </a:lnTo>
                <a:lnTo>
                  <a:pt x="85" y="8"/>
                </a:lnTo>
                <a:lnTo>
                  <a:pt x="94" y="9"/>
                </a:lnTo>
                <a:lnTo>
                  <a:pt x="102" y="10"/>
                </a:lnTo>
                <a:lnTo>
                  <a:pt x="111" y="11"/>
                </a:lnTo>
                <a:lnTo>
                  <a:pt x="119" y="12"/>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51"/>
          <p:cNvSpPr>
            <a:spLocks/>
          </p:cNvSpPr>
          <p:nvPr/>
        </p:nvSpPr>
        <p:spPr bwMode="auto">
          <a:xfrm>
            <a:off x="1889125" y="2925762"/>
            <a:ext cx="2124075" cy="555625"/>
          </a:xfrm>
          <a:custGeom>
            <a:avLst/>
            <a:gdLst>
              <a:gd name="T0" fmla="*/ 0 w 417"/>
              <a:gd name="T1" fmla="*/ 0 h 109"/>
              <a:gd name="T2" fmla="*/ 8 w 417"/>
              <a:gd name="T3" fmla="*/ 3 h 109"/>
              <a:gd name="T4" fmla="*/ 17 w 417"/>
              <a:gd name="T5" fmla="*/ 5 h 109"/>
              <a:gd name="T6" fmla="*/ 25 w 417"/>
              <a:gd name="T7" fmla="*/ 7 h 109"/>
              <a:gd name="T8" fmla="*/ 34 w 417"/>
              <a:gd name="T9" fmla="*/ 9 h 109"/>
              <a:gd name="T10" fmla="*/ 42 w 417"/>
              <a:gd name="T11" fmla="*/ 11 h 109"/>
              <a:gd name="T12" fmla="*/ 51 w 417"/>
              <a:gd name="T13" fmla="*/ 14 h 109"/>
              <a:gd name="T14" fmla="*/ 59 w 417"/>
              <a:gd name="T15" fmla="*/ 16 h 109"/>
              <a:gd name="T16" fmla="*/ 68 w 417"/>
              <a:gd name="T17" fmla="*/ 18 h 109"/>
              <a:gd name="T18" fmla="*/ 76 w 417"/>
              <a:gd name="T19" fmla="*/ 20 h 109"/>
              <a:gd name="T20" fmla="*/ 85 w 417"/>
              <a:gd name="T21" fmla="*/ 23 h 109"/>
              <a:gd name="T22" fmla="*/ 93 w 417"/>
              <a:gd name="T23" fmla="*/ 25 h 109"/>
              <a:gd name="T24" fmla="*/ 102 w 417"/>
              <a:gd name="T25" fmla="*/ 27 h 109"/>
              <a:gd name="T26" fmla="*/ 111 w 417"/>
              <a:gd name="T27" fmla="*/ 29 h 109"/>
              <a:gd name="T28" fmla="*/ 119 w 417"/>
              <a:gd name="T29" fmla="*/ 31 h 109"/>
              <a:gd name="T30" fmla="*/ 128 w 417"/>
              <a:gd name="T31" fmla="*/ 34 h 109"/>
              <a:gd name="T32" fmla="*/ 136 w 417"/>
              <a:gd name="T33" fmla="*/ 36 h 109"/>
              <a:gd name="T34" fmla="*/ 145 w 417"/>
              <a:gd name="T35" fmla="*/ 38 h 109"/>
              <a:gd name="T36" fmla="*/ 153 w 417"/>
              <a:gd name="T37" fmla="*/ 40 h 109"/>
              <a:gd name="T38" fmla="*/ 162 w 417"/>
              <a:gd name="T39" fmla="*/ 42 h 109"/>
              <a:gd name="T40" fmla="*/ 170 w 417"/>
              <a:gd name="T41" fmla="*/ 45 h 109"/>
              <a:gd name="T42" fmla="*/ 179 w 417"/>
              <a:gd name="T43" fmla="*/ 47 h 109"/>
              <a:gd name="T44" fmla="*/ 187 w 417"/>
              <a:gd name="T45" fmla="*/ 49 h 109"/>
              <a:gd name="T46" fmla="*/ 196 w 417"/>
              <a:gd name="T47" fmla="*/ 51 h 109"/>
              <a:gd name="T48" fmla="*/ 204 w 417"/>
              <a:gd name="T49" fmla="*/ 54 h 109"/>
              <a:gd name="T50" fmla="*/ 213 w 417"/>
              <a:gd name="T51" fmla="*/ 56 h 109"/>
              <a:gd name="T52" fmla="*/ 221 w 417"/>
              <a:gd name="T53" fmla="*/ 58 h 109"/>
              <a:gd name="T54" fmla="*/ 230 w 417"/>
              <a:gd name="T55" fmla="*/ 60 h 109"/>
              <a:gd name="T56" fmla="*/ 238 w 417"/>
              <a:gd name="T57" fmla="*/ 62 h 109"/>
              <a:gd name="T58" fmla="*/ 247 w 417"/>
              <a:gd name="T59" fmla="*/ 65 h 109"/>
              <a:gd name="T60" fmla="*/ 255 w 417"/>
              <a:gd name="T61" fmla="*/ 67 h 109"/>
              <a:gd name="T62" fmla="*/ 264 w 417"/>
              <a:gd name="T63" fmla="*/ 69 h 109"/>
              <a:gd name="T64" fmla="*/ 272 w 417"/>
              <a:gd name="T65" fmla="*/ 71 h 109"/>
              <a:gd name="T66" fmla="*/ 281 w 417"/>
              <a:gd name="T67" fmla="*/ 74 h 109"/>
              <a:gd name="T68" fmla="*/ 290 w 417"/>
              <a:gd name="T69" fmla="*/ 76 h 109"/>
              <a:gd name="T70" fmla="*/ 298 w 417"/>
              <a:gd name="T71" fmla="*/ 78 h 109"/>
              <a:gd name="T72" fmla="*/ 307 w 417"/>
              <a:gd name="T73" fmla="*/ 80 h 109"/>
              <a:gd name="T74" fmla="*/ 315 w 417"/>
              <a:gd name="T75" fmla="*/ 82 h 109"/>
              <a:gd name="T76" fmla="*/ 324 w 417"/>
              <a:gd name="T77" fmla="*/ 85 h 109"/>
              <a:gd name="T78" fmla="*/ 332 w 417"/>
              <a:gd name="T79" fmla="*/ 87 h 109"/>
              <a:gd name="T80" fmla="*/ 341 w 417"/>
              <a:gd name="T81" fmla="*/ 89 h 109"/>
              <a:gd name="T82" fmla="*/ 349 w 417"/>
              <a:gd name="T83" fmla="*/ 91 h 109"/>
              <a:gd name="T84" fmla="*/ 358 w 417"/>
              <a:gd name="T85" fmla="*/ 93 h 109"/>
              <a:gd name="T86" fmla="*/ 366 w 417"/>
              <a:gd name="T87" fmla="*/ 96 h 109"/>
              <a:gd name="T88" fmla="*/ 375 w 417"/>
              <a:gd name="T89" fmla="*/ 98 h 109"/>
              <a:gd name="T90" fmla="*/ 383 w 417"/>
              <a:gd name="T91" fmla="*/ 100 h 109"/>
              <a:gd name="T92" fmla="*/ 392 w 417"/>
              <a:gd name="T93" fmla="*/ 102 h 109"/>
              <a:gd name="T94" fmla="*/ 400 w 417"/>
              <a:gd name="T95" fmla="*/ 105 h 109"/>
              <a:gd name="T96" fmla="*/ 409 w 417"/>
              <a:gd name="T97" fmla="*/ 107 h 109"/>
              <a:gd name="T98" fmla="*/ 417 w 417"/>
              <a:gd name="T99"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7" h="109">
                <a:moveTo>
                  <a:pt x="0" y="0"/>
                </a:moveTo>
                <a:lnTo>
                  <a:pt x="8" y="3"/>
                </a:lnTo>
                <a:lnTo>
                  <a:pt x="17" y="5"/>
                </a:lnTo>
                <a:lnTo>
                  <a:pt x="25" y="7"/>
                </a:lnTo>
                <a:lnTo>
                  <a:pt x="34" y="9"/>
                </a:lnTo>
                <a:lnTo>
                  <a:pt x="42" y="11"/>
                </a:lnTo>
                <a:lnTo>
                  <a:pt x="51" y="14"/>
                </a:lnTo>
                <a:lnTo>
                  <a:pt x="59" y="16"/>
                </a:lnTo>
                <a:lnTo>
                  <a:pt x="68" y="18"/>
                </a:lnTo>
                <a:lnTo>
                  <a:pt x="76" y="20"/>
                </a:lnTo>
                <a:lnTo>
                  <a:pt x="85" y="23"/>
                </a:lnTo>
                <a:lnTo>
                  <a:pt x="93" y="25"/>
                </a:lnTo>
                <a:lnTo>
                  <a:pt x="102" y="27"/>
                </a:lnTo>
                <a:lnTo>
                  <a:pt x="111" y="29"/>
                </a:lnTo>
                <a:lnTo>
                  <a:pt x="119" y="31"/>
                </a:lnTo>
                <a:lnTo>
                  <a:pt x="128" y="34"/>
                </a:lnTo>
                <a:lnTo>
                  <a:pt x="136" y="36"/>
                </a:lnTo>
                <a:lnTo>
                  <a:pt x="145" y="38"/>
                </a:lnTo>
                <a:lnTo>
                  <a:pt x="153" y="40"/>
                </a:lnTo>
                <a:lnTo>
                  <a:pt x="162" y="42"/>
                </a:lnTo>
                <a:lnTo>
                  <a:pt x="170" y="45"/>
                </a:lnTo>
                <a:lnTo>
                  <a:pt x="179" y="47"/>
                </a:lnTo>
                <a:lnTo>
                  <a:pt x="187" y="49"/>
                </a:lnTo>
                <a:lnTo>
                  <a:pt x="196" y="51"/>
                </a:lnTo>
                <a:lnTo>
                  <a:pt x="204" y="54"/>
                </a:lnTo>
                <a:lnTo>
                  <a:pt x="213" y="56"/>
                </a:lnTo>
                <a:lnTo>
                  <a:pt x="221" y="58"/>
                </a:lnTo>
                <a:lnTo>
                  <a:pt x="230" y="60"/>
                </a:lnTo>
                <a:lnTo>
                  <a:pt x="238" y="62"/>
                </a:lnTo>
                <a:lnTo>
                  <a:pt x="247" y="65"/>
                </a:lnTo>
                <a:lnTo>
                  <a:pt x="255" y="67"/>
                </a:lnTo>
                <a:lnTo>
                  <a:pt x="264" y="69"/>
                </a:lnTo>
                <a:lnTo>
                  <a:pt x="272" y="71"/>
                </a:lnTo>
                <a:lnTo>
                  <a:pt x="281" y="74"/>
                </a:lnTo>
                <a:lnTo>
                  <a:pt x="290" y="76"/>
                </a:lnTo>
                <a:lnTo>
                  <a:pt x="298" y="78"/>
                </a:lnTo>
                <a:lnTo>
                  <a:pt x="307" y="80"/>
                </a:lnTo>
                <a:lnTo>
                  <a:pt x="315" y="82"/>
                </a:lnTo>
                <a:lnTo>
                  <a:pt x="324" y="85"/>
                </a:lnTo>
                <a:lnTo>
                  <a:pt x="332" y="87"/>
                </a:lnTo>
                <a:lnTo>
                  <a:pt x="341" y="89"/>
                </a:lnTo>
                <a:lnTo>
                  <a:pt x="349" y="91"/>
                </a:lnTo>
                <a:lnTo>
                  <a:pt x="358" y="93"/>
                </a:lnTo>
                <a:lnTo>
                  <a:pt x="366" y="96"/>
                </a:lnTo>
                <a:lnTo>
                  <a:pt x="375" y="98"/>
                </a:lnTo>
                <a:lnTo>
                  <a:pt x="383" y="100"/>
                </a:lnTo>
                <a:lnTo>
                  <a:pt x="392" y="102"/>
                </a:lnTo>
                <a:lnTo>
                  <a:pt x="400" y="105"/>
                </a:lnTo>
                <a:lnTo>
                  <a:pt x="409" y="107"/>
                </a:lnTo>
                <a:lnTo>
                  <a:pt x="417" y="109"/>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52"/>
          <p:cNvSpPr>
            <a:spLocks/>
          </p:cNvSpPr>
          <p:nvPr/>
        </p:nvSpPr>
        <p:spPr bwMode="auto">
          <a:xfrm>
            <a:off x="4059238" y="4083050"/>
            <a:ext cx="2127250" cy="371475"/>
          </a:xfrm>
          <a:custGeom>
            <a:avLst/>
            <a:gdLst>
              <a:gd name="T0" fmla="*/ 0 w 418"/>
              <a:gd name="T1" fmla="*/ 0 h 73"/>
              <a:gd name="T2" fmla="*/ 9 w 418"/>
              <a:gd name="T3" fmla="*/ 2 h 73"/>
              <a:gd name="T4" fmla="*/ 17 w 418"/>
              <a:gd name="T5" fmla="*/ 3 h 73"/>
              <a:gd name="T6" fmla="*/ 26 w 418"/>
              <a:gd name="T7" fmla="*/ 5 h 73"/>
              <a:gd name="T8" fmla="*/ 34 w 418"/>
              <a:gd name="T9" fmla="*/ 6 h 73"/>
              <a:gd name="T10" fmla="*/ 43 w 418"/>
              <a:gd name="T11" fmla="*/ 8 h 73"/>
              <a:gd name="T12" fmla="*/ 51 w 418"/>
              <a:gd name="T13" fmla="*/ 9 h 73"/>
              <a:gd name="T14" fmla="*/ 60 w 418"/>
              <a:gd name="T15" fmla="*/ 11 h 73"/>
              <a:gd name="T16" fmla="*/ 68 w 418"/>
              <a:gd name="T17" fmla="*/ 12 h 73"/>
              <a:gd name="T18" fmla="*/ 77 w 418"/>
              <a:gd name="T19" fmla="*/ 14 h 73"/>
              <a:gd name="T20" fmla="*/ 85 w 418"/>
              <a:gd name="T21" fmla="*/ 15 h 73"/>
              <a:gd name="T22" fmla="*/ 94 w 418"/>
              <a:gd name="T23" fmla="*/ 16 h 73"/>
              <a:gd name="T24" fmla="*/ 102 w 418"/>
              <a:gd name="T25" fmla="*/ 18 h 73"/>
              <a:gd name="T26" fmla="*/ 111 w 418"/>
              <a:gd name="T27" fmla="*/ 20 h 73"/>
              <a:gd name="T28" fmla="*/ 119 w 418"/>
              <a:gd name="T29" fmla="*/ 21 h 73"/>
              <a:gd name="T30" fmla="*/ 128 w 418"/>
              <a:gd name="T31" fmla="*/ 23 h 73"/>
              <a:gd name="T32" fmla="*/ 136 w 418"/>
              <a:gd name="T33" fmla="*/ 24 h 73"/>
              <a:gd name="T34" fmla="*/ 145 w 418"/>
              <a:gd name="T35" fmla="*/ 26 h 73"/>
              <a:gd name="T36" fmla="*/ 153 w 418"/>
              <a:gd name="T37" fmla="*/ 27 h 73"/>
              <a:gd name="T38" fmla="*/ 162 w 418"/>
              <a:gd name="T39" fmla="*/ 28 h 73"/>
              <a:gd name="T40" fmla="*/ 170 w 418"/>
              <a:gd name="T41" fmla="*/ 30 h 73"/>
              <a:gd name="T42" fmla="*/ 179 w 418"/>
              <a:gd name="T43" fmla="*/ 31 h 73"/>
              <a:gd name="T44" fmla="*/ 188 w 418"/>
              <a:gd name="T45" fmla="*/ 33 h 73"/>
              <a:gd name="T46" fmla="*/ 196 w 418"/>
              <a:gd name="T47" fmla="*/ 34 h 73"/>
              <a:gd name="T48" fmla="*/ 205 w 418"/>
              <a:gd name="T49" fmla="*/ 36 h 73"/>
              <a:gd name="T50" fmla="*/ 213 w 418"/>
              <a:gd name="T51" fmla="*/ 38 h 73"/>
              <a:gd name="T52" fmla="*/ 222 w 418"/>
              <a:gd name="T53" fmla="*/ 39 h 73"/>
              <a:gd name="T54" fmla="*/ 230 w 418"/>
              <a:gd name="T55" fmla="*/ 40 h 73"/>
              <a:gd name="T56" fmla="*/ 239 w 418"/>
              <a:gd name="T57" fmla="*/ 42 h 73"/>
              <a:gd name="T58" fmla="*/ 247 w 418"/>
              <a:gd name="T59" fmla="*/ 43 h 73"/>
              <a:gd name="T60" fmla="*/ 256 w 418"/>
              <a:gd name="T61" fmla="*/ 45 h 73"/>
              <a:gd name="T62" fmla="*/ 264 w 418"/>
              <a:gd name="T63" fmla="*/ 46 h 73"/>
              <a:gd name="T64" fmla="*/ 273 w 418"/>
              <a:gd name="T65" fmla="*/ 48 h 73"/>
              <a:gd name="T66" fmla="*/ 281 w 418"/>
              <a:gd name="T67" fmla="*/ 49 h 73"/>
              <a:gd name="T68" fmla="*/ 290 w 418"/>
              <a:gd name="T69" fmla="*/ 51 h 73"/>
              <a:gd name="T70" fmla="*/ 298 w 418"/>
              <a:gd name="T71" fmla="*/ 52 h 73"/>
              <a:gd name="T72" fmla="*/ 307 w 418"/>
              <a:gd name="T73" fmla="*/ 54 h 73"/>
              <a:gd name="T74" fmla="*/ 315 w 418"/>
              <a:gd name="T75" fmla="*/ 55 h 73"/>
              <a:gd name="T76" fmla="*/ 324 w 418"/>
              <a:gd name="T77" fmla="*/ 57 h 73"/>
              <a:gd name="T78" fmla="*/ 332 w 418"/>
              <a:gd name="T79" fmla="*/ 58 h 73"/>
              <a:gd name="T80" fmla="*/ 341 w 418"/>
              <a:gd name="T81" fmla="*/ 60 h 73"/>
              <a:gd name="T82" fmla="*/ 350 w 418"/>
              <a:gd name="T83" fmla="*/ 61 h 73"/>
              <a:gd name="T84" fmla="*/ 358 w 418"/>
              <a:gd name="T85" fmla="*/ 63 h 73"/>
              <a:gd name="T86" fmla="*/ 367 w 418"/>
              <a:gd name="T87" fmla="*/ 64 h 73"/>
              <a:gd name="T88" fmla="*/ 375 w 418"/>
              <a:gd name="T89" fmla="*/ 66 h 73"/>
              <a:gd name="T90" fmla="*/ 384 w 418"/>
              <a:gd name="T91" fmla="*/ 67 h 73"/>
              <a:gd name="T92" fmla="*/ 392 w 418"/>
              <a:gd name="T93" fmla="*/ 69 h 73"/>
              <a:gd name="T94" fmla="*/ 401 w 418"/>
              <a:gd name="T95" fmla="*/ 70 h 73"/>
              <a:gd name="T96" fmla="*/ 409 w 418"/>
              <a:gd name="T97" fmla="*/ 72 h 73"/>
              <a:gd name="T98" fmla="*/ 418 w 418"/>
              <a:gd name="T99"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73">
                <a:moveTo>
                  <a:pt x="0" y="0"/>
                </a:moveTo>
                <a:lnTo>
                  <a:pt x="9" y="2"/>
                </a:lnTo>
                <a:lnTo>
                  <a:pt x="17" y="3"/>
                </a:lnTo>
                <a:lnTo>
                  <a:pt x="26" y="5"/>
                </a:lnTo>
                <a:lnTo>
                  <a:pt x="34" y="6"/>
                </a:lnTo>
                <a:lnTo>
                  <a:pt x="43" y="8"/>
                </a:lnTo>
                <a:lnTo>
                  <a:pt x="51" y="9"/>
                </a:lnTo>
                <a:lnTo>
                  <a:pt x="60" y="11"/>
                </a:lnTo>
                <a:lnTo>
                  <a:pt x="68" y="12"/>
                </a:lnTo>
                <a:lnTo>
                  <a:pt x="77" y="14"/>
                </a:lnTo>
                <a:lnTo>
                  <a:pt x="85" y="15"/>
                </a:lnTo>
                <a:lnTo>
                  <a:pt x="94" y="16"/>
                </a:lnTo>
                <a:lnTo>
                  <a:pt x="102" y="18"/>
                </a:lnTo>
                <a:lnTo>
                  <a:pt x="111" y="20"/>
                </a:lnTo>
                <a:lnTo>
                  <a:pt x="119" y="21"/>
                </a:lnTo>
                <a:lnTo>
                  <a:pt x="128" y="23"/>
                </a:lnTo>
                <a:lnTo>
                  <a:pt x="136" y="24"/>
                </a:lnTo>
                <a:lnTo>
                  <a:pt x="145" y="26"/>
                </a:lnTo>
                <a:lnTo>
                  <a:pt x="153" y="27"/>
                </a:lnTo>
                <a:lnTo>
                  <a:pt x="162" y="28"/>
                </a:lnTo>
                <a:lnTo>
                  <a:pt x="170" y="30"/>
                </a:lnTo>
                <a:lnTo>
                  <a:pt x="179" y="31"/>
                </a:lnTo>
                <a:lnTo>
                  <a:pt x="188" y="33"/>
                </a:lnTo>
                <a:lnTo>
                  <a:pt x="196" y="34"/>
                </a:lnTo>
                <a:lnTo>
                  <a:pt x="205" y="36"/>
                </a:lnTo>
                <a:lnTo>
                  <a:pt x="213" y="38"/>
                </a:lnTo>
                <a:lnTo>
                  <a:pt x="222" y="39"/>
                </a:lnTo>
                <a:lnTo>
                  <a:pt x="230" y="40"/>
                </a:lnTo>
                <a:lnTo>
                  <a:pt x="239" y="42"/>
                </a:lnTo>
                <a:lnTo>
                  <a:pt x="247" y="43"/>
                </a:lnTo>
                <a:lnTo>
                  <a:pt x="256" y="45"/>
                </a:lnTo>
                <a:lnTo>
                  <a:pt x="264" y="46"/>
                </a:lnTo>
                <a:lnTo>
                  <a:pt x="273" y="48"/>
                </a:lnTo>
                <a:lnTo>
                  <a:pt x="281" y="49"/>
                </a:lnTo>
                <a:lnTo>
                  <a:pt x="290" y="51"/>
                </a:lnTo>
                <a:lnTo>
                  <a:pt x="298" y="52"/>
                </a:lnTo>
                <a:lnTo>
                  <a:pt x="307" y="54"/>
                </a:lnTo>
                <a:lnTo>
                  <a:pt x="315" y="55"/>
                </a:lnTo>
                <a:lnTo>
                  <a:pt x="324" y="57"/>
                </a:lnTo>
                <a:lnTo>
                  <a:pt x="332" y="58"/>
                </a:lnTo>
                <a:lnTo>
                  <a:pt x="341" y="60"/>
                </a:lnTo>
                <a:lnTo>
                  <a:pt x="350" y="61"/>
                </a:lnTo>
                <a:lnTo>
                  <a:pt x="358" y="63"/>
                </a:lnTo>
                <a:lnTo>
                  <a:pt x="367" y="64"/>
                </a:lnTo>
                <a:lnTo>
                  <a:pt x="375" y="66"/>
                </a:lnTo>
                <a:lnTo>
                  <a:pt x="384" y="67"/>
                </a:lnTo>
                <a:lnTo>
                  <a:pt x="392" y="69"/>
                </a:lnTo>
                <a:lnTo>
                  <a:pt x="401" y="70"/>
                </a:lnTo>
                <a:lnTo>
                  <a:pt x="409" y="72"/>
                </a:lnTo>
                <a:lnTo>
                  <a:pt x="418" y="73"/>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53"/>
          <p:cNvSpPr>
            <a:spLocks/>
          </p:cNvSpPr>
          <p:nvPr/>
        </p:nvSpPr>
        <p:spPr bwMode="auto">
          <a:xfrm>
            <a:off x="6227763" y="4765675"/>
            <a:ext cx="2128838" cy="315913"/>
          </a:xfrm>
          <a:custGeom>
            <a:avLst/>
            <a:gdLst>
              <a:gd name="T0" fmla="*/ 0 w 418"/>
              <a:gd name="T1" fmla="*/ 0 h 62"/>
              <a:gd name="T2" fmla="*/ 9 w 418"/>
              <a:gd name="T3" fmla="*/ 1 h 62"/>
              <a:gd name="T4" fmla="*/ 17 w 418"/>
              <a:gd name="T5" fmla="*/ 3 h 62"/>
              <a:gd name="T6" fmla="*/ 26 w 418"/>
              <a:gd name="T7" fmla="*/ 4 h 62"/>
              <a:gd name="T8" fmla="*/ 34 w 418"/>
              <a:gd name="T9" fmla="*/ 5 h 62"/>
              <a:gd name="T10" fmla="*/ 43 w 418"/>
              <a:gd name="T11" fmla="*/ 6 h 62"/>
              <a:gd name="T12" fmla="*/ 51 w 418"/>
              <a:gd name="T13" fmla="*/ 8 h 62"/>
              <a:gd name="T14" fmla="*/ 60 w 418"/>
              <a:gd name="T15" fmla="*/ 9 h 62"/>
              <a:gd name="T16" fmla="*/ 68 w 418"/>
              <a:gd name="T17" fmla="*/ 10 h 62"/>
              <a:gd name="T18" fmla="*/ 77 w 418"/>
              <a:gd name="T19" fmla="*/ 11 h 62"/>
              <a:gd name="T20" fmla="*/ 86 w 418"/>
              <a:gd name="T21" fmla="*/ 13 h 62"/>
              <a:gd name="T22" fmla="*/ 94 w 418"/>
              <a:gd name="T23" fmla="*/ 14 h 62"/>
              <a:gd name="T24" fmla="*/ 103 w 418"/>
              <a:gd name="T25" fmla="*/ 15 h 62"/>
              <a:gd name="T26" fmla="*/ 111 w 418"/>
              <a:gd name="T27" fmla="*/ 16 h 62"/>
              <a:gd name="T28" fmla="*/ 120 w 418"/>
              <a:gd name="T29" fmla="*/ 18 h 62"/>
              <a:gd name="T30" fmla="*/ 128 w 418"/>
              <a:gd name="T31" fmla="*/ 19 h 62"/>
              <a:gd name="T32" fmla="*/ 137 w 418"/>
              <a:gd name="T33" fmla="*/ 20 h 62"/>
              <a:gd name="T34" fmla="*/ 145 w 418"/>
              <a:gd name="T35" fmla="*/ 21 h 62"/>
              <a:gd name="T36" fmla="*/ 154 w 418"/>
              <a:gd name="T37" fmla="*/ 23 h 62"/>
              <a:gd name="T38" fmla="*/ 162 w 418"/>
              <a:gd name="T39" fmla="*/ 24 h 62"/>
              <a:gd name="T40" fmla="*/ 171 w 418"/>
              <a:gd name="T41" fmla="*/ 25 h 62"/>
              <a:gd name="T42" fmla="*/ 179 w 418"/>
              <a:gd name="T43" fmla="*/ 27 h 62"/>
              <a:gd name="T44" fmla="*/ 188 w 418"/>
              <a:gd name="T45" fmla="*/ 28 h 62"/>
              <a:gd name="T46" fmla="*/ 196 w 418"/>
              <a:gd name="T47" fmla="*/ 29 h 62"/>
              <a:gd name="T48" fmla="*/ 205 w 418"/>
              <a:gd name="T49" fmla="*/ 30 h 62"/>
              <a:gd name="T50" fmla="*/ 213 w 418"/>
              <a:gd name="T51" fmla="*/ 32 h 62"/>
              <a:gd name="T52" fmla="*/ 222 w 418"/>
              <a:gd name="T53" fmla="*/ 33 h 62"/>
              <a:gd name="T54" fmla="*/ 230 w 418"/>
              <a:gd name="T55" fmla="*/ 34 h 62"/>
              <a:gd name="T56" fmla="*/ 239 w 418"/>
              <a:gd name="T57" fmla="*/ 35 h 62"/>
              <a:gd name="T58" fmla="*/ 248 w 418"/>
              <a:gd name="T59" fmla="*/ 37 h 62"/>
              <a:gd name="T60" fmla="*/ 256 w 418"/>
              <a:gd name="T61" fmla="*/ 38 h 62"/>
              <a:gd name="T62" fmla="*/ 265 w 418"/>
              <a:gd name="T63" fmla="*/ 39 h 62"/>
              <a:gd name="T64" fmla="*/ 273 w 418"/>
              <a:gd name="T65" fmla="*/ 40 h 62"/>
              <a:gd name="T66" fmla="*/ 282 w 418"/>
              <a:gd name="T67" fmla="*/ 42 h 62"/>
              <a:gd name="T68" fmla="*/ 290 w 418"/>
              <a:gd name="T69" fmla="*/ 43 h 62"/>
              <a:gd name="T70" fmla="*/ 299 w 418"/>
              <a:gd name="T71" fmla="*/ 44 h 62"/>
              <a:gd name="T72" fmla="*/ 307 w 418"/>
              <a:gd name="T73" fmla="*/ 46 h 62"/>
              <a:gd name="T74" fmla="*/ 316 w 418"/>
              <a:gd name="T75" fmla="*/ 47 h 62"/>
              <a:gd name="T76" fmla="*/ 324 w 418"/>
              <a:gd name="T77" fmla="*/ 48 h 62"/>
              <a:gd name="T78" fmla="*/ 333 w 418"/>
              <a:gd name="T79" fmla="*/ 49 h 62"/>
              <a:gd name="T80" fmla="*/ 341 w 418"/>
              <a:gd name="T81" fmla="*/ 51 h 62"/>
              <a:gd name="T82" fmla="*/ 350 w 418"/>
              <a:gd name="T83" fmla="*/ 52 h 62"/>
              <a:gd name="T84" fmla="*/ 358 w 418"/>
              <a:gd name="T85" fmla="*/ 53 h 62"/>
              <a:gd name="T86" fmla="*/ 367 w 418"/>
              <a:gd name="T87" fmla="*/ 54 h 62"/>
              <a:gd name="T88" fmla="*/ 375 w 418"/>
              <a:gd name="T89" fmla="*/ 56 h 62"/>
              <a:gd name="T90" fmla="*/ 384 w 418"/>
              <a:gd name="T91" fmla="*/ 57 h 62"/>
              <a:gd name="T92" fmla="*/ 392 w 418"/>
              <a:gd name="T93" fmla="*/ 58 h 62"/>
              <a:gd name="T94" fmla="*/ 401 w 418"/>
              <a:gd name="T95" fmla="*/ 59 h 62"/>
              <a:gd name="T96" fmla="*/ 409 w 418"/>
              <a:gd name="T97" fmla="*/ 61 h 62"/>
              <a:gd name="T98" fmla="*/ 418 w 418"/>
              <a:gd name="T99" fmla="*/ 6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62">
                <a:moveTo>
                  <a:pt x="0" y="0"/>
                </a:moveTo>
                <a:lnTo>
                  <a:pt x="9" y="1"/>
                </a:lnTo>
                <a:lnTo>
                  <a:pt x="17" y="3"/>
                </a:lnTo>
                <a:lnTo>
                  <a:pt x="26" y="4"/>
                </a:lnTo>
                <a:lnTo>
                  <a:pt x="34" y="5"/>
                </a:lnTo>
                <a:lnTo>
                  <a:pt x="43" y="6"/>
                </a:lnTo>
                <a:lnTo>
                  <a:pt x="51" y="8"/>
                </a:lnTo>
                <a:lnTo>
                  <a:pt x="60" y="9"/>
                </a:lnTo>
                <a:lnTo>
                  <a:pt x="68" y="10"/>
                </a:lnTo>
                <a:lnTo>
                  <a:pt x="77" y="11"/>
                </a:lnTo>
                <a:lnTo>
                  <a:pt x="86" y="13"/>
                </a:lnTo>
                <a:lnTo>
                  <a:pt x="94" y="14"/>
                </a:lnTo>
                <a:lnTo>
                  <a:pt x="103" y="15"/>
                </a:lnTo>
                <a:lnTo>
                  <a:pt x="111" y="16"/>
                </a:lnTo>
                <a:lnTo>
                  <a:pt x="120" y="18"/>
                </a:lnTo>
                <a:lnTo>
                  <a:pt x="128" y="19"/>
                </a:lnTo>
                <a:lnTo>
                  <a:pt x="137" y="20"/>
                </a:lnTo>
                <a:lnTo>
                  <a:pt x="145" y="21"/>
                </a:lnTo>
                <a:lnTo>
                  <a:pt x="154" y="23"/>
                </a:lnTo>
                <a:lnTo>
                  <a:pt x="162" y="24"/>
                </a:lnTo>
                <a:lnTo>
                  <a:pt x="171" y="25"/>
                </a:lnTo>
                <a:lnTo>
                  <a:pt x="179" y="27"/>
                </a:lnTo>
                <a:lnTo>
                  <a:pt x="188" y="28"/>
                </a:lnTo>
                <a:lnTo>
                  <a:pt x="196" y="29"/>
                </a:lnTo>
                <a:lnTo>
                  <a:pt x="205" y="30"/>
                </a:lnTo>
                <a:lnTo>
                  <a:pt x="213" y="32"/>
                </a:lnTo>
                <a:lnTo>
                  <a:pt x="222" y="33"/>
                </a:lnTo>
                <a:lnTo>
                  <a:pt x="230" y="34"/>
                </a:lnTo>
                <a:lnTo>
                  <a:pt x="239" y="35"/>
                </a:lnTo>
                <a:lnTo>
                  <a:pt x="248" y="37"/>
                </a:lnTo>
                <a:lnTo>
                  <a:pt x="256" y="38"/>
                </a:lnTo>
                <a:lnTo>
                  <a:pt x="265" y="39"/>
                </a:lnTo>
                <a:lnTo>
                  <a:pt x="273" y="40"/>
                </a:lnTo>
                <a:lnTo>
                  <a:pt x="282" y="42"/>
                </a:lnTo>
                <a:lnTo>
                  <a:pt x="290" y="43"/>
                </a:lnTo>
                <a:lnTo>
                  <a:pt x="299" y="44"/>
                </a:lnTo>
                <a:lnTo>
                  <a:pt x="307" y="46"/>
                </a:lnTo>
                <a:lnTo>
                  <a:pt x="316" y="47"/>
                </a:lnTo>
                <a:lnTo>
                  <a:pt x="324" y="48"/>
                </a:lnTo>
                <a:lnTo>
                  <a:pt x="333" y="49"/>
                </a:lnTo>
                <a:lnTo>
                  <a:pt x="341" y="51"/>
                </a:lnTo>
                <a:lnTo>
                  <a:pt x="350" y="52"/>
                </a:lnTo>
                <a:lnTo>
                  <a:pt x="358" y="53"/>
                </a:lnTo>
                <a:lnTo>
                  <a:pt x="367" y="54"/>
                </a:lnTo>
                <a:lnTo>
                  <a:pt x="375" y="56"/>
                </a:lnTo>
                <a:lnTo>
                  <a:pt x="384" y="57"/>
                </a:lnTo>
                <a:lnTo>
                  <a:pt x="392" y="58"/>
                </a:lnTo>
                <a:lnTo>
                  <a:pt x="401" y="59"/>
                </a:lnTo>
                <a:lnTo>
                  <a:pt x="409" y="61"/>
                </a:lnTo>
                <a:lnTo>
                  <a:pt x="418" y="62"/>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63"/>
          <p:cNvSpPr>
            <a:spLocks noChangeShapeType="1"/>
          </p:cNvSpPr>
          <p:nvPr/>
        </p:nvSpPr>
        <p:spPr bwMode="auto">
          <a:xfrm flipV="1">
            <a:off x="1054100" y="889000"/>
            <a:ext cx="0" cy="49403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64"/>
          <p:cNvSpPr>
            <a:spLocks noChangeShapeType="1"/>
          </p:cNvSpPr>
          <p:nvPr/>
        </p:nvSpPr>
        <p:spPr bwMode="auto">
          <a:xfrm flipH="1">
            <a:off x="952500" y="566737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65"/>
          <p:cNvSpPr>
            <a:spLocks noChangeArrowheads="1"/>
          </p:cNvSpPr>
          <p:nvPr/>
        </p:nvSpPr>
        <p:spPr bwMode="auto">
          <a:xfrm rot="16200000">
            <a:off x="644525" y="5443537"/>
            <a:ext cx="25400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Line 66"/>
          <p:cNvSpPr>
            <a:spLocks noChangeShapeType="1"/>
          </p:cNvSpPr>
          <p:nvPr/>
        </p:nvSpPr>
        <p:spPr bwMode="auto">
          <a:xfrm flipH="1">
            <a:off x="952500" y="4745037"/>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67"/>
          <p:cNvSpPr>
            <a:spLocks noChangeArrowheads="1"/>
          </p:cNvSpPr>
          <p:nvPr/>
        </p:nvSpPr>
        <p:spPr bwMode="auto">
          <a:xfrm rot="16200000">
            <a:off x="431800" y="4522787"/>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68"/>
          <p:cNvSpPr>
            <a:spLocks noChangeShapeType="1"/>
          </p:cNvSpPr>
          <p:nvPr/>
        </p:nvSpPr>
        <p:spPr bwMode="auto">
          <a:xfrm flipH="1">
            <a:off x="952500" y="38227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9"/>
          <p:cNvSpPr>
            <a:spLocks noChangeArrowheads="1"/>
          </p:cNvSpPr>
          <p:nvPr/>
        </p:nvSpPr>
        <p:spPr bwMode="auto">
          <a:xfrm rot="16200000">
            <a:off x="431800" y="3602037"/>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2000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9" name="Line 70"/>
          <p:cNvSpPr>
            <a:spLocks noChangeShapeType="1"/>
          </p:cNvSpPr>
          <p:nvPr/>
        </p:nvSpPr>
        <p:spPr bwMode="auto">
          <a:xfrm flipH="1">
            <a:off x="952500" y="28956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71"/>
          <p:cNvSpPr>
            <a:spLocks noChangeArrowheads="1"/>
          </p:cNvSpPr>
          <p:nvPr/>
        </p:nvSpPr>
        <p:spPr bwMode="auto">
          <a:xfrm rot="16200000">
            <a:off x="431800" y="2674937"/>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72"/>
          <p:cNvSpPr>
            <a:spLocks noChangeShapeType="1"/>
          </p:cNvSpPr>
          <p:nvPr/>
        </p:nvSpPr>
        <p:spPr bwMode="auto">
          <a:xfrm flipH="1">
            <a:off x="952500" y="1973262"/>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73"/>
          <p:cNvSpPr>
            <a:spLocks noChangeArrowheads="1"/>
          </p:cNvSpPr>
          <p:nvPr/>
        </p:nvSpPr>
        <p:spPr bwMode="auto">
          <a:xfrm rot="16200000">
            <a:off x="430212" y="1752600"/>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74"/>
          <p:cNvSpPr>
            <a:spLocks noChangeShapeType="1"/>
          </p:cNvSpPr>
          <p:nvPr/>
        </p:nvSpPr>
        <p:spPr bwMode="auto">
          <a:xfrm flipH="1">
            <a:off x="952500" y="1052512"/>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75"/>
          <p:cNvSpPr>
            <a:spLocks noChangeArrowheads="1"/>
          </p:cNvSpPr>
          <p:nvPr/>
        </p:nvSpPr>
        <p:spPr bwMode="auto">
          <a:xfrm rot="16200000">
            <a:off x="430212" y="828675"/>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76"/>
          <p:cNvSpPr>
            <a:spLocks noChangeShapeType="1"/>
          </p:cNvSpPr>
          <p:nvPr/>
        </p:nvSpPr>
        <p:spPr bwMode="auto">
          <a:xfrm>
            <a:off x="1054100" y="5829300"/>
            <a:ext cx="748506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77"/>
          <p:cNvSpPr>
            <a:spLocks noChangeShapeType="1"/>
          </p:cNvSpPr>
          <p:nvPr/>
        </p:nvSpPr>
        <p:spPr bwMode="auto">
          <a:xfrm>
            <a:off x="1217613" y="58293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78"/>
          <p:cNvSpPr>
            <a:spLocks noChangeArrowheads="1"/>
          </p:cNvSpPr>
          <p:nvPr/>
        </p:nvSpPr>
        <p:spPr bwMode="auto">
          <a:xfrm>
            <a:off x="1003300" y="5981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 name="Line 79"/>
          <p:cNvSpPr>
            <a:spLocks noChangeShapeType="1"/>
          </p:cNvSpPr>
          <p:nvPr/>
        </p:nvSpPr>
        <p:spPr bwMode="auto">
          <a:xfrm>
            <a:off x="1863725" y="58293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Rectangle 80"/>
          <p:cNvSpPr>
            <a:spLocks noChangeArrowheads="1"/>
          </p:cNvSpPr>
          <p:nvPr/>
        </p:nvSpPr>
        <p:spPr bwMode="auto">
          <a:xfrm>
            <a:off x="1651000" y="5981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Line 81"/>
          <p:cNvSpPr>
            <a:spLocks noChangeShapeType="1"/>
          </p:cNvSpPr>
          <p:nvPr/>
        </p:nvSpPr>
        <p:spPr bwMode="auto">
          <a:xfrm>
            <a:off x="4038600" y="58293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Rectangle 82"/>
          <p:cNvSpPr>
            <a:spLocks noChangeArrowheads="1"/>
          </p:cNvSpPr>
          <p:nvPr/>
        </p:nvSpPr>
        <p:spPr bwMode="auto">
          <a:xfrm>
            <a:off x="3824288" y="5981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Line 83"/>
          <p:cNvSpPr>
            <a:spLocks noChangeShapeType="1"/>
          </p:cNvSpPr>
          <p:nvPr/>
        </p:nvSpPr>
        <p:spPr bwMode="auto">
          <a:xfrm>
            <a:off x="6207125" y="58293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84"/>
          <p:cNvSpPr>
            <a:spLocks noChangeArrowheads="1"/>
          </p:cNvSpPr>
          <p:nvPr/>
        </p:nvSpPr>
        <p:spPr bwMode="auto">
          <a:xfrm>
            <a:off x="5994400" y="5981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Line 85"/>
          <p:cNvSpPr>
            <a:spLocks noChangeShapeType="1"/>
          </p:cNvSpPr>
          <p:nvPr/>
        </p:nvSpPr>
        <p:spPr bwMode="auto">
          <a:xfrm>
            <a:off x="8377238" y="58293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86"/>
          <p:cNvSpPr>
            <a:spLocks noChangeArrowheads="1"/>
          </p:cNvSpPr>
          <p:nvPr/>
        </p:nvSpPr>
        <p:spPr bwMode="auto">
          <a:xfrm>
            <a:off x="8162925" y="5981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87"/>
          <p:cNvSpPr>
            <a:spLocks noChangeArrowheads="1"/>
          </p:cNvSpPr>
          <p:nvPr/>
        </p:nvSpPr>
        <p:spPr bwMode="auto">
          <a:xfrm>
            <a:off x="3789363" y="6237287"/>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77" name="Group 76"/>
          <p:cNvGrpSpPr/>
          <p:nvPr/>
        </p:nvGrpSpPr>
        <p:grpSpPr>
          <a:xfrm>
            <a:off x="1931345" y="1077912"/>
            <a:ext cx="1427037" cy="876275"/>
            <a:chOff x="1736725" y="476250"/>
            <a:chExt cx="1427037" cy="876275"/>
          </a:xfrm>
        </p:grpSpPr>
        <p:sp>
          <p:nvSpPr>
            <p:cNvPr id="78" name="Rectangle 54"/>
            <p:cNvSpPr>
              <a:spLocks noChangeArrowheads="1"/>
            </p:cNvSpPr>
            <p:nvPr/>
          </p:nvSpPr>
          <p:spPr bwMode="auto">
            <a:xfrm>
              <a:off x="1736725" y="476250"/>
              <a:ext cx="13176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RD = -1054</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79" name="Rectangle 55"/>
            <p:cNvSpPr>
              <a:spLocks noChangeArrowheads="1"/>
            </p:cNvSpPr>
            <p:nvPr/>
          </p:nvSpPr>
          <p:spPr bwMode="auto">
            <a:xfrm>
              <a:off x="1814361" y="738876"/>
              <a:ext cx="13032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(318)</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0" name="Rectangle 55"/>
            <p:cNvSpPr>
              <a:spLocks noChangeArrowheads="1"/>
            </p:cNvSpPr>
            <p:nvPr/>
          </p:nvSpPr>
          <p:spPr bwMode="auto">
            <a:xfrm>
              <a:off x="1863726" y="1044748"/>
              <a:ext cx="130003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000" b="1" dirty="0">
                  <a:latin typeface="+mj-lt"/>
                </a:rPr>
                <a:t>%</a:t>
              </a:r>
              <a:r>
                <a:rPr lang="el-GR" sz="2000" b="1" dirty="0">
                  <a:latin typeface="+mj-lt"/>
                </a:rPr>
                <a:t>Δ</a:t>
              </a:r>
              <a:r>
                <a:rPr lang="en-US" sz="2000" b="1" dirty="0">
                  <a:latin typeface="+mj-lt"/>
                </a:rPr>
                <a:t> =</a:t>
              </a:r>
              <a:r>
                <a:rPr kumimoji="0" lang="en-US" altLang="en-US" sz="2000" b="1" i="0" u="none" strike="noStrike" cap="none" normalizeH="0" baseline="0" dirty="0">
                  <a:ln>
                    <a:noFill/>
                  </a:ln>
                  <a:effectLst/>
                  <a:latin typeface="+mj-lt"/>
                </a:rPr>
                <a:t> -26%</a:t>
              </a:r>
            </a:p>
          </p:txBody>
        </p:sp>
      </p:grpSp>
      <p:grpSp>
        <p:nvGrpSpPr>
          <p:cNvPr id="81" name="Group 80"/>
          <p:cNvGrpSpPr/>
          <p:nvPr/>
        </p:nvGrpSpPr>
        <p:grpSpPr>
          <a:xfrm>
            <a:off x="4105275" y="2326084"/>
            <a:ext cx="1362628" cy="900074"/>
            <a:chOff x="3858257" y="476250"/>
            <a:chExt cx="1362628" cy="900074"/>
          </a:xfrm>
        </p:grpSpPr>
        <p:sp>
          <p:nvSpPr>
            <p:cNvPr id="82" name="Rectangle 57"/>
            <p:cNvSpPr>
              <a:spLocks noChangeArrowheads="1"/>
            </p:cNvSpPr>
            <p:nvPr/>
          </p:nvSpPr>
          <p:spPr bwMode="auto">
            <a:xfrm>
              <a:off x="3910013" y="476250"/>
              <a:ext cx="11750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RD = -641</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3" name="Rectangle 58"/>
            <p:cNvSpPr>
              <a:spLocks noChangeArrowheads="1"/>
            </p:cNvSpPr>
            <p:nvPr/>
          </p:nvSpPr>
          <p:spPr bwMode="auto">
            <a:xfrm>
              <a:off x="3858257" y="759042"/>
              <a:ext cx="13032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(157)</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4" name="Rectangle 55"/>
            <p:cNvSpPr>
              <a:spLocks noChangeArrowheads="1"/>
            </p:cNvSpPr>
            <p:nvPr/>
          </p:nvSpPr>
          <p:spPr bwMode="auto">
            <a:xfrm>
              <a:off x="3920849" y="1068547"/>
              <a:ext cx="130003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000" b="1" dirty="0">
                  <a:latin typeface="+mj-lt"/>
                </a:rPr>
                <a:t>%</a:t>
              </a:r>
              <a:r>
                <a:rPr lang="el-GR" sz="2000" b="1" dirty="0">
                  <a:latin typeface="+mj-lt"/>
                </a:rPr>
                <a:t>Δ</a:t>
              </a:r>
              <a:r>
                <a:rPr lang="en-US" sz="2000" b="1" dirty="0">
                  <a:latin typeface="+mj-lt"/>
                </a:rPr>
                <a:t> =</a:t>
              </a:r>
              <a:r>
                <a:rPr kumimoji="0" lang="en-US" altLang="en-US" sz="2000" b="1" i="0" u="none" strike="noStrike" cap="none" normalizeH="0" baseline="0" dirty="0">
                  <a:ln>
                    <a:noFill/>
                  </a:ln>
                  <a:effectLst/>
                  <a:latin typeface="+mj-lt"/>
                </a:rPr>
                <a:t> -27%</a:t>
              </a:r>
            </a:p>
          </p:txBody>
        </p:sp>
      </p:grpSp>
      <p:grpSp>
        <p:nvGrpSpPr>
          <p:cNvPr id="85" name="Group 84"/>
          <p:cNvGrpSpPr/>
          <p:nvPr/>
        </p:nvGrpSpPr>
        <p:grpSpPr>
          <a:xfrm>
            <a:off x="6299861" y="3266423"/>
            <a:ext cx="1400049" cy="879847"/>
            <a:chOff x="6100763" y="476250"/>
            <a:chExt cx="1400049" cy="879847"/>
          </a:xfrm>
        </p:grpSpPr>
        <p:sp>
          <p:nvSpPr>
            <p:cNvPr id="86" name="Rectangle 60"/>
            <p:cNvSpPr>
              <a:spLocks noChangeArrowheads="1"/>
            </p:cNvSpPr>
            <p:nvPr/>
          </p:nvSpPr>
          <p:spPr bwMode="auto">
            <a:xfrm>
              <a:off x="6100763" y="476250"/>
              <a:ext cx="117500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RD = -326</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7" name="Rectangle 61"/>
            <p:cNvSpPr>
              <a:spLocks noChangeArrowheads="1"/>
            </p:cNvSpPr>
            <p:nvPr/>
          </p:nvSpPr>
          <p:spPr bwMode="auto">
            <a:xfrm>
              <a:off x="6178397" y="747502"/>
              <a:ext cx="11605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(99)</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8" name="Rectangle 55"/>
            <p:cNvSpPr>
              <a:spLocks noChangeArrowheads="1"/>
            </p:cNvSpPr>
            <p:nvPr/>
          </p:nvSpPr>
          <p:spPr bwMode="auto">
            <a:xfrm>
              <a:off x="6200776" y="1048320"/>
              <a:ext cx="130003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000" b="1" dirty="0">
                  <a:latin typeface="+mj-lt"/>
                </a:rPr>
                <a:t>%</a:t>
              </a:r>
              <a:r>
                <a:rPr lang="el-GR" sz="2000" b="1" dirty="0">
                  <a:latin typeface="+mj-lt"/>
                </a:rPr>
                <a:t>Δ</a:t>
              </a:r>
              <a:r>
                <a:rPr lang="en-US" sz="2000" b="1" dirty="0">
                  <a:latin typeface="+mj-lt"/>
                </a:rPr>
                <a:t> =</a:t>
              </a:r>
              <a:r>
                <a:rPr kumimoji="0" lang="en-US" altLang="en-US" sz="2000" b="1" i="0" u="none" strike="noStrike" cap="none" normalizeH="0" baseline="0" dirty="0">
                  <a:ln>
                    <a:noFill/>
                  </a:ln>
                  <a:effectLst/>
                  <a:latin typeface="+mj-lt"/>
                </a:rPr>
                <a:t> -25%</a:t>
              </a:r>
            </a:p>
          </p:txBody>
        </p:sp>
      </p:grpSp>
      <p:sp>
        <p:nvSpPr>
          <p:cNvPr id="89" name="Rectangle 59"/>
          <p:cNvSpPr>
            <a:spLocks noChangeArrowheads="1"/>
          </p:cNvSpPr>
          <p:nvPr/>
        </p:nvSpPr>
        <p:spPr bwMode="auto">
          <a:xfrm>
            <a:off x="1133061" y="228600"/>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Enrollment</a:t>
            </a:r>
            <a:r>
              <a:rPr kumimoji="0" lang="en-US" altLang="en-US" sz="2700" b="0" i="0" u="none" strike="noStrike" cap="none" normalizeH="0" dirty="0">
                <a:ln>
                  <a:noFill/>
                </a:ln>
                <a:solidFill>
                  <a:srgbClr val="1E2D53"/>
                </a:solidFill>
                <a:effectLst/>
                <a:latin typeface="Arial" panose="020B0604020202020204" pitchFamily="34" charset="0"/>
              </a:rPr>
              <a:t> Counts, by Income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053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274637" y="608012"/>
            <a:ext cx="8483600" cy="617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274637" y="608012"/>
            <a:ext cx="8488363" cy="6173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984250" y="833437"/>
            <a:ext cx="7548563" cy="49815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984250" y="5656262"/>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984250" y="4257675"/>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984250" y="2859087"/>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984250" y="1460500"/>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flipV="1">
            <a:off x="1800225" y="83343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p:cNvSpPr>
            <a:spLocks noChangeShapeType="1"/>
          </p:cNvSpPr>
          <p:nvPr/>
        </p:nvSpPr>
        <p:spPr bwMode="auto">
          <a:xfrm flipV="1">
            <a:off x="3994150" y="83343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3"/>
          <p:cNvSpPr>
            <a:spLocks noChangeShapeType="1"/>
          </p:cNvSpPr>
          <p:nvPr/>
        </p:nvSpPr>
        <p:spPr bwMode="auto">
          <a:xfrm flipV="1">
            <a:off x="6183312" y="83343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4"/>
          <p:cNvSpPr>
            <a:spLocks noChangeShapeType="1"/>
          </p:cNvSpPr>
          <p:nvPr/>
        </p:nvSpPr>
        <p:spPr bwMode="auto">
          <a:xfrm flipV="1">
            <a:off x="8372475" y="83343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Oval 15"/>
          <p:cNvSpPr>
            <a:spLocks noChangeArrowheads="1"/>
          </p:cNvSpPr>
          <p:nvPr/>
        </p:nvSpPr>
        <p:spPr bwMode="auto">
          <a:xfrm>
            <a:off x="1209675" y="2032000"/>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6"/>
          <p:cNvSpPr>
            <a:spLocks noChangeArrowheads="1"/>
          </p:cNvSpPr>
          <p:nvPr/>
        </p:nvSpPr>
        <p:spPr bwMode="auto">
          <a:xfrm>
            <a:off x="1430337" y="1327150"/>
            <a:ext cx="8731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7"/>
          <p:cNvSpPr>
            <a:spLocks noChangeArrowheads="1"/>
          </p:cNvSpPr>
          <p:nvPr/>
        </p:nvSpPr>
        <p:spPr bwMode="auto">
          <a:xfrm>
            <a:off x="1646237" y="2119312"/>
            <a:ext cx="8731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8"/>
          <p:cNvSpPr>
            <a:spLocks noChangeArrowheads="1"/>
          </p:cNvSpPr>
          <p:nvPr/>
        </p:nvSpPr>
        <p:spPr bwMode="auto">
          <a:xfrm>
            <a:off x="1866900" y="2890837"/>
            <a:ext cx="8731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9"/>
          <p:cNvSpPr>
            <a:spLocks noChangeArrowheads="1"/>
          </p:cNvSpPr>
          <p:nvPr/>
        </p:nvSpPr>
        <p:spPr bwMode="auto">
          <a:xfrm>
            <a:off x="2082800" y="2946400"/>
            <a:ext cx="87313"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0"/>
          <p:cNvSpPr>
            <a:spLocks noChangeArrowheads="1"/>
          </p:cNvSpPr>
          <p:nvPr/>
        </p:nvSpPr>
        <p:spPr bwMode="auto">
          <a:xfrm>
            <a:off x="2303462" y="2982912"/>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1"/>
          <p:cNvSpPr>
            <a:spLocks noChangeArrowheads="1"/>
          </p:cNvSpPr>
          <p:nvPr/>
        </p:nvSpPr>
        <p:spPr bwMode="auto">
          <a:xfrm>
            <a:off x="2525712" y="3095625"/>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2"/>
          <p:cNvSpPr>
            <a:spLocks noChangeArrowheads="1"/>
          </p:cNvSpPr>
          <p:nvPr/>
        </p:nvSpPr>
        <p:spPr bwMode="auto">
          <a:xfrm>
            <a:off x="2741612" y="2971800"/>
            <a:ext cx="92075"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3"/>
          <p:cNvSpPr>
            <a:spLocks noChangeArrowheads="1"/>
          </p:cNvSpPr>
          <p:nvPr/>
        </p:nvSpPr>
        <p:spPr bwMode="auto">
          <a:xfrm>
            <a:off x="2962275" y="3049587"/>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4"/>
          <p:cNvSpPr>
            <a:spLocks noChangeArrowheads="1"/>
          </p:cNvSpPr>
          <p:nvPr/>
        </p:nvSpPr>
        <p:spPr bwMode="auto">
          <a:xfrm>
            <a:off x="3178175" y="3281362"/>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5"/>
          <p:cNvSpPr>
            <a:spLocks noChangeArrowheads="1"/>
          </p:cNvSpPr>
          <p:nvPr/>
        </p:nvSpPr>
        <p:spPr bwMode="auto">
          <a:xfrm>
            <a:off x="3398837" y="3419475"/>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6"/>
          <p:cNvSpPr>
            <a:spLocks noChangeArrowheads="1"/>
          </p:cNvSpPr>
          <p:nvPr/>
        </p:nvSpPr>
        <p:spPr bwMode="auto">
          <a:xfrm>
            <a:off x="3619500" y="3116262"/>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7"/>
          <p:cNvSpPr>
            <a:spLocks noChangeArrowheads="1"/>
          </p:cNvSpPr>
          <p:nvPr/>
        </p:nvSpPr>
        <p:spPr bwMode="auto">
          <a:xfrm>
            <a:off x="3835400" y="3492500"/>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8"/>
          <p:cNvSpPr>
            <a:spLocks noChangeArrowheads="1"/>
          </p:cNvSpPr>
          <p:nvPr/>
        </p:nvSpPr>
        <p:spPr bwMode="auto">
          <a:xfrm>
            <a:off x="4056062" y="4087812"/>
            <a:ext cx="87313"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9"/>
          <p:cNvSpPr>
            <a:spLocks noChangeArrowheads="1"/>
          </p:cNvSpPr>
          <p:nvPr/>
        </p:nvSpPr>
        <p:spPr bwMode="auto">
          <a:xfrm>
            <a:off x="4276725" y="4113212"/>
            <a:ext cx="88900"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0"/>
          <p:cNvSpPr>
            <a:spLocks noChangeArrowheads="1"/>
          </p:cNvSpPr>
          <p:nvPr/>
        </p:nvSpPr>
        <p:spPr bwMode="auto">
          <a:xfrm>
            <a:off x="4492625" y="3938587"/>
            <a:ext cx="87313"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1"/>
          <p:cNvSpPr>
            <a:spLocks noChangeArrowheads="1"/>
          </p:cNvSpPr>
          <p:nvPr/>
        </p:nvSpPr>
        <p:spPr bwMode="auto">
          <a:xfrm>
            <a:off x="4714875" y="4144962"/>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2"/>
          <p:cNvSpPr>
            <a:spLocks noChangeArrowheads="1"/>
          </p:cNvSpPr>
          <p:nvPr/>
        </p:nvSpPr>
        <p:spPr bwMode="auto">
          <a:xfrm>
            <a:off x="4935537" y="4237037"/>
            <a:ext cx="8731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3"/>
          <p:cNvSpPr>
            <a:spLocks noChangeArrowheads="1"/>
          </p:cNvSpPr>
          <p:nvPr/>
        </p:nvSpPr>
        <p:spPr bwMode="auto">
          <a:xfrm>
            <a:off x="5151437" y="4294187"/>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4"/>
          <p:cNvSpPr>
            <a:spLocks noChangeArrowheads="1"/>
          </p:cNvSpPr>
          <p:nvPr/>
        </p:nvSpPr>
        <p:spPr bwMode="auto">
          <a:xfrm>
            <a:off x="5372100" y="4186237"/>
            <a:ext cx="8731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5"/>
          <p:cNvSpPr>
            <a:spLocks noChangeArrowheads="1"/>
          </p:cNvSpPr>
          <p:nvPr/>
        </p:nvSpPr>
        <p:spPr bwMode="auto">
          <a:xfrm>
            <a:off x="5588000" y="4108450"/>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6"/>
          <p:cNvSpPr>
            <a:spLocks noChangeArrowheads="1"/>
          </p:cNvSpPr>
          <p:nvPr/>
        </p:nvSpPr>
        <p:spPr bwMode="auto">
          <a:xfrm>
            <a:off x="5808662" y="4498975"/>
            <a:ext cx="92075"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7"/>
          <p:cNvSpPr>
            <a:spLocks noChangeArrowheads="1"/>
          </p:cNvSpPr>
          <p:nvPr/>
        </p:nvSpPr>
        <p:spPr bwMode="auto">
          <a:xfrm>
            <a:off x="6029325" y="4386262"/>
            <a:ext cx="9366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8"/>
          <p:cNvSpPr>
            <a:spLocks noChangeArrowheads="1"/>
          </p:cNvSpPr>
          <p:nvPr/>
        </p:nvSpPr>
        <p:spPr bwMode="auto">
          <a:xfrm>
            <a:off x="6245225" y="4797425"/>
            <a:ext cx="93663"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9"/>
          <p:cNvSpPr>
            <a:spLocks noChangeArrowheads="1"/>
          </p:cNvSpPr>
          <p:nvPr/>
        </p:nvSpPr>
        <p:spPr bwMode="auto">
          <a:xfrm>
            <a:off x="6465887" y="4700587"/>
            <a:ext cx="9366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0"/>
          <p:cNvSpPr>
            <a:spLocks noChangeArrowheads="1"/>
          </p:cNvSpPr>
          <p:nvPr/>
        </p:nvSpPr>
        <p:spPr bwMode="auto">
          <a:xfrm>
            <a:off x="6688137" y="4721225"/>
            <a:ext cx="92075"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1"/>
          <p:cNvSpPr>
            <a:spLocks noChangeArrowheads="1"/>
          </p:cNvSpPr>
          <p:nvPr/>
        </p:nvSpPr>
        <p:spPr bwMode="auto">
          <a:xfrm>
            <a:off x="6904037" y="4776787"/>
            <a:ext cx="92075" cy="8731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2"/>
          <p:cNvSpPr>
            <a:spLocks noChangeArrowheads="1"/>
          </p:cNvSpPr>
          <p:nvPr/>
        </p:nvSpPr>
        <p:spPr bwMode="auto">
          <a:xfrm>
            <a:off x="7124700" y="4905375"/>
            <a:ext cx="92075"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3"/>
          <p:cNvSpPr>
            <a:spLocks noChangeArrowheads="1"/>
          </p:cNvSpPr>
          <p:nvPr/>
        </p:nvSpPr>
        <p:spPr bwMode="auto">
          <a:xfrm>
            <a:off x="7340600" y="4900612"/>
            <a:ext cx="92075"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4"/>
          <p:cNvSpPr>
            <a:spLocks noChangeArrowheads="1"/>
          </p:cNvSpPr>
          <p:nvPr/>
        </p:nvSpPr>
        <p:spPr bwMode="auto">
          <a:xfrm>
            <a:off x="7561262" y="4930775"/>
            <a:ext cx="87313" cy="93663"/>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5"/>
          <p:cNvSpPr>
            <a:spLocks noChangeArrowheads="1"/>
          </p:cNvSpPr>
          <p:nvPr/>
        </p:nvSpPr>
        <p:spPr bwMode="auto">
          <a:xfrm>
            <a:off x="7781925" y="4725987"/>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6"/>
          <p:cNvSpPr>
            <a:spLocks noChangeArrowheads="1"/>
          </p:cNvSpPr>
          <p:nvPr/>
        </p:nvSpPr>
        <p:spPr bwMode="auto">
          <a:xfrm>
            <a:off x="7997825" y="5065712"/>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7"/>
          <p:cNvSpPr>
            <a:spLocks noChangeArrowheads="1"/>
          </p:cNvSpPr>
          <p:nvPr/>
        </p:nvSpPr>
        <p:spPr bwMode="auto">
          <a:xfrm>
            <a:off x="8218487" y="5065712"/>
            <a:ext cx="87313" cy="92075"/>
          </a:xfrm>
          <a:prstGeom prst="ellipse">
            <a:avLst/>
          </a:prstGeom>
          <a:solidFill>
            <a:schemeClr val="tx2"/>
          </a:solidFill>
          <a:ln w="20638">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8"/>
          <p:cNvSpPr>
            <a:spLocks/>
          </p:cNvSpPr>
          <p:nvPr/>
        </p:nvSpPr>
        <p:spPr bwMode="auto">
          <a:xfrm>
            <a:off x="1255712" y="1322387"/>
            <a:ext cx="7008813" cy="2606675"/>
          </a:xfrm>
          <a:custGeom>
            <a:avLst/>
            <a:gdLst>
              <a:gd name="T0" fmla="*/ 0 w 1364"/>
              <a:gd name="T1" fmla="*/ 0 h 507"/>
              <a:gd name="T2" fmla="*/ 43 w 1364"/>
              <a:gd name="T3" fmla="*/ 25 h 507"/>
              <a:gd name="T4" fmla="*/ 85 w 1364"/>
              <a:gd name="T5" fmla="*/ 50 h 507"/>
              <a:gd name="T6" fmla="*/ 128 w 1364"/>
              <a:gd name="T7" fmla="*/ 73 h 507"/>
              <a:gd name="T8" fmla="*/ 170 w 1364"/>
              <a:gd name="T9" fmla="*/ 96 h 507"/>
              <a:gd name="T10" fmla="*/ 213 w 1364"/>
              <a:gd name="T11" fmla="*/ 119 h 507"/>
              <a:gd name="T12" fmla="*/ 256 w 1364"/>
              <a:gd name="T13" fmla="*/ 141 h 507"/>
              <a:gd name="T14" fmla="*/ 298 w 1364"/>
              <a:gd name="T15" fmla="*/ 162 h 507"/>
              <a:gd name="T16" fmla="*/ 341 w 1364"/>
              <a:gd name="T17" fmla="*/ 183 h 507"/>
              <a:gd name="T18" fmla="*/ 383 w 1364"/>
              <a:gd name="T19" fmla="*/ 203 h 507"/>
              <a:gd name="T20" fmla="*/ 426 w 1364"/>
              <a:gd name="T21" fmla="*/ 223 h 507"/>
              <a:gd name="T22" fmla="*/ 469 w 1364"/>
              <a:gd name="T23" fmla="*/ 242 h 507"/>
              <a:gd name="T24" fmla="*/ 511 w 1364"/>
              <a:gd name="T25" fmla="*/ 260 h 507"/>
              <a:gd name="T26" fmla="*/ 554 w 1364"/>
              <a:gd name="T27" fmla="*/ 278 h 507"/>
              <a:gd name="T28" fmla="*/ 597 w 1364"/>
              <a:gd name="T29" fmla="*/ 296 h 507"/>
              <a:gd name="T30" fmla="*/ 639 w 1364"/>
              <a:gd name="T31" fmla="*/ 312 h 507"/>
              <a:gd name="T32" fmla="*/ 682 w 1364"/>
              <a:gd name="T33" fmla="*/ 328 h 507"/>
              <a:gd name="T34" fmla="*/ 725 w 1364"/>
              <a:gd name="T35" fmla="*/ 344 h 507"/>
              <a:gd name="T36" fmla="*/ 767 w 1364"/>
              <a:gd name="T37" fmla="*/ 359 h 507"/>
              <a:gd name="T38" fmla="*/ 810 w 1364"/>
              <a:gd name="T39" fmla="*/ 373 h 507"/>
              <a:gd name="T40" fmla="*/ 852 w 1364"/>
              <a:gd name="T41" fmla="*/ 387 h 507"/>
              <a:gd name="T42" fmla="*/ 895 w 1364"/>
              <a:gd name="T43" fmla="*/ 400 h 507"/>
              <a:gd name="T44" fmla="*/ 938 w 1364"/>
              <a:gd name="T45" fmla="*/ 413 h 507"/>
              <a:gd name="T46" fmla="*/ 980 w 1364"/>
              <a:gd name="T47" fmla="*/ 425 h 507"/>
              <a:gd name="T48" fmla="*/ 1023 w 1364"/>
              <a:gd name="T49" fmla="*/ 436 h 507"/>
              <a:gd name="T50" fmla="*/ 1066 w 1364"/>
              <a:gd name="T51" fmla="*/ 447 h 507"/>
              <a:gd name="T52" fmla="*/ 1108 w 1364"/>
              <a:gd name="T53" fmla="*/ 457 h 507"/>
              <a:gd name="T54" fmla="*/ 1151 w 1364"/>
              <a:gd name="T55" fmla="*/ 467 h 507"/>
              <a:gd name="T56" fmla="*/ 1193 w 1364"/>
              <a:gd name="T57" fmla="*/ 476 h 507"/>
              <a:gd name="T58" fmla="*/ 1236 w 1364"/>
              <a:gd name="T59" fmla="*/ 485 h 507"/>
              <a:gd name="T60" fmla="*/ 1279 w 1364"/>
              <a:gd name="T61" fmla="*/ 493 h 507"/>
              <a:gd name="T62" fmla="*/ 1321 w 1364"/>
              <a:gd name="T63" fmla="*/ 500 h 507"/>
              <a:gd name="T64" fmla="*/ 1364 w 1364"/>
              <a:gd name="T65" fmla="*/ 507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64" h="507">
                <a:moveTo>
                  <a:pt x="0" y="0"/>
                </a:moveTo>
                <a:lnTo>
                  <a:pt x="43" y="25"/>
                </a:lnTo>
                <a:lnTo>
                  <a:pt x="85" y="50"/>
                </a:lnTo>
                <a:lnTo>
                  <a:pt x="128" y="73"/>
                </a:lnTo>
                <a:lnTo>
                  <a:pt x="170" y="96"/>
                </a:lnTo>
                <a:lnTo>
                  <a:pt x="213" y="119"/>
                </a:lnTo>
                <a:lnTo>
                  <a:pt x="256" y="141"/>
                </a:lnTo>
                <a:lnTo>
                  <a:pt x="298" y="162"/>
                </a:lnTo>
                <a:lnTo>
                  <a:pt x="341" y="183"/>
                </a:lnTo>
                <a:lnTo>
                  <a:pt x="383" y="203"/>
                </a:lnTo>
                <a:lnTo>
                  <a:pt x="426" y="223"/>
                </a:lnTo>
                <a:lnTo>
                  <a:pt x="469" y="242"/>
                </a:lnTo>
                <a:lnTo>
                  <a:pt x="511" y="260"/>
                </a:lnTo>
                <a:lnTo>
                  <a:pt x="554" y="278"/>
                </a:lnTo>
                <a:lnTo>
                  <a:pt x="597" y="296"/>
                </a:lnTo>
                <a:lnTo>
                  <a:pt x="639" y="312"/>
                </a:lnTo>
                <a:lnTo>
                  <a:pt x="682" y="328"/>
                </a:lnTo>
                <a:lnTo>
                  <a:pt x="725" y="344"/>
                </a:lnTo>
                <a:lnTo>
                  <a:pt x="767" y="359"/>
                </a:lnTo>
                <a:lnTo>
                  <a:pt x="810" y="373"/>
                </a:lnTo>
                <a:lnTo>
                  <a:pt x="852" y="387"/>
                </a:lnTo>
                <a:lnTo>
                  <a:pt x="895" y="400"/>
                </a:lnTo>
                <a:lnTo>
                  <a:pt x="938" y="413"/>
                </a:lnTo>
                <a:lnTo>
                  <a:pt x="980" y="425"/>
                </a:lnTo>
                <a:lnTo>
                  <a:pt x="1023" y="436"/>
                </a:lnTo>
                <a:lnTo>
                  <a:pt x="1066" y="447"/>
                </a:lnTo>
                <a:lnTo>
                  <a:pt x="1108" y="457"/>
                </a:lnTo>
                <a:lnTo>
                  <a:pt x="1151" y="467"/>
                </a:lnTo>
                <a:lnTo>
                  <a:pt x="1193" y="476"/>
                </a:lnTo>
                <a:lnTo>
                  <a:pt x="1236" y="485"/>
                </a:lnTo>
                <a:lnTo>
                  <a:pt x="1279" y="493"/>
                </a:lnTo>
                <a:lnTo>
                  <a:pt x="1321" y="500"/>
                </a:lnTo>
                <a:lnTo>
                  <a:pt x="1364" y="507"/>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49"/>
          <p:cNvSpPr>
            <a:spLocks noChangeShapeType="1"/>
          </p:cNvSpPr>
          <p:nvPr/>
        </p:nvSpPr>
        <p:spPr bwMode="auto">
          <a:xfrm flipV="1">
            <a:off x="984250" y="833437"/>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50"/>
          <p:cNvSpPr>
            <a:spLocks noChangeShapeType="1"/>
          </p:cNvSpPr>
          <p:nvPr/>
        </p:nvSpPr>
        <p:spPr bwMode="auto">
          <a:xfrm flipH="1">
            <a:off x="881062" y="5656262"/>
            <a:ext cx="103188"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Rectangle 51"/>
          <p:cNvSpPr>
            <a:spLocks noChangeArrowheads="1"/>
          </p:cNvSpPr>
          <p:nvPr/>
        </p:nvSpPr>
        <p:spPr bwMode="auto">
          <a:xfrm rot="16200000">
            <a:off x="574675" y="5416550"/>
            <a:ext cx="2667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Line 52"/>
          <p:cNvSpPr>
            <a:spLocks noChangeShapeType="1"/>
          </p:cNvSpPr>
          <p:nvPr/>
        </p:nvSpPr>
        <p:spPr bwMode="auto">
          <a:xfrm flipH="1">
            <a:off x="881062" y="4257675"/>
            <a:ext cx="103188"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Rectangle 53"/>
          <p:cNvSpPr>
            <a:spLocks noChangeArrowheads="1"/>
          </p:cNvSpPr>
          <p:nvPr/>
        </p:nvSpPr>
        <p:spPr bwMode="auto">
          <a:xfrm rot="16200000">
            <a:off x="352424" y="4011612"/>
            <a:ext cx="709613"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1500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Line 54"/>
          <p:cNvSpPr>
            <a:spLocks noChangeShapeType="1"/>
          </p:cNvSpPr>
          <p:nvPr/>
        </p:nvSpPr>
        <p:spPr bwMode="auto">
          <a:xfrm flipH="1">
            <a:off x="881062" y="2859087"/>
            <a:ext cx="103188"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Rectangle 55"/>
          <p:cNvSpPr>
            <a:spLocks noChangeArrowheads="1"/>
          </p:cNvSpPr>
          <p:nvPr/>
        </p:nvSpPr>
        <p:spPr bwMode="auto">
          <a:xfrm rot="16200000">
            <a:off x="352424" y="2614612"/>
            <a:ext cx="709613"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Line 56"/>
          <p:cNvSpPr>
            <a:spLocks noChangeShapeType="1"/>
          </p:cNvSpPr>
          <p:nvPr/>
        </p:nvSpPr>
        <p:spPr bwMode="auto">
          <a:xfrm flipH="1">
            <a:off x="881062" y="1460500"/>
            <a:ext cx="103188"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Rectangle 57"/>
          <p:cNvSpPr>
            <a:spLocks noChangeArrowheads="1"/>
          </p:cNvSpPr>
          <p:nvPr/>
        </p:nvSpPr>
        <p:spPr bwMode="auto">
          <a:xfrm rot="16200000">
            <a:off x="352424" y="1214437"/>
            <a:ext cx="709613"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4500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 name="Line 58"/>
          <p:cNvSpPr>
            <a:spLocks noChangeShapeType="1"/>
          </p:cNvSpPr>
          <p:nvPr/>
        </p:nvSpPr>
        <p:spPr bwMode="auto">
          <a:xfrm>
            <a:off x="984250" y="5821362"/>
            <a:ext cx="75533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59"/>
          <p:cNvSpPr>
            <a:spLocks noChangeShapeType="1"/>
          </p:cNvSpPr>
          <p:nvPr/>
        </p:nvSpPr>
        <p:spPr bwMode="auto">
          <a:xfrm>
            <a:off x="1147762" y="582136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0"/>
          <p:cNvSpPr>
            <a:spLocks noChangeArrowheads="1"/>
          </p:cNvSpPr>
          <p:nvPr/>
        </p:nvSpPr>
        <p:spPr bwMode="auto">
          <a:xfrm>
            <a:off x="931862" y="5975350"/>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Line 61"/>
          <p:cNvSpPr>
            <a:spLocks noChangeShapeType="1"/>
          </p:cNvSpPr>
          <p:nvPr/>
        </p:nvSpPr>
        <p:spPr bwMode="auto">
          <a:xfrm>
            <a:off x="1800225" y="582136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62"/>
          <p:cNvSpPr>
            <a:spLocks noChangeArrowheads="1"/>
          </p:cNvSpPr>
          <p:nvPr/>
        </p:nvSpPr>
        <p:spPr bwMode="auto">
          <a:xfrm>
            <a:off x="1584325" y="5975350"/>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63"/>
          <p:cNvSpPr>
            <a:spLocks noChangeShapeType="1"/>
          </p:cNvSpPr>
          <p:nvPr/>
        </p:nvSpPr>
        <p:spPr bwMode="auto">
          <a:xfrm>
            <a:off x="3994150" y="582136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64"/>
          <p:cNvSpPr>
            <a:spLocks noChangeArrowheads="1"/>
          </p:cNvSpPr>
          <p:nvPr/>
        </p:nvSpPr>
        <p:spPr bwMode="auto">
          <a:xfrm>
            <a:off x="3778250" y="5975350"/>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65"/>
          <p:cNvSpPr>
            <a:spLocks noChangeShapeType="1"/>
          </p:cNvSpPr>
          <p:nvPr/>
        </p:nvSpPr>
        <p:spPr bwMode="auto">
          <a:xfrm>
            <a:off x="6183312" y="582136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66"/>
          <p:cNvSpPr>
            <a:spLocks noChangeArrowheads="1"/>
          </p:cNvSpPr>
          <p:nvPr/>
        </p:nvSpPr>
        <p:spPr bwMode="auto">
          <a:xfrm>
            <a:off x="5967412" y="5975350"/>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67"/>
          <p:cNvSpPr>
            <a:spLocks noChangeShapeType="1"/>
          </p:cNvSpPr>
          <p:nvPr/>
        </p:nvSpPr>
        <p:spPr bwMode="auto">
          <a:xfrm>
            <a:off x="8372475" y="582136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Rectangle 68"/>
          <p:cNvSpPr>
            <a:spLocks noChangeArrowheads="1"/>
          </p:cNvSpPr>
          <p:nvPr/>
        </p:nvSpPr>
        <p:spPr bwMode="auto">
          <a:xfrm>
            <a:off x="8156575" y="5975350"/>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cxnSp>
        <p:nvCxnSpPr>
          <p:cNvPr id="68" name="Straight Connector 67"/>
          <p:cNvCxnSpPr/>
          <p:nvPr/>
        </p:nvCxnSpPr>
        <p:spPr>
          <a:xfrm flipV="1">
            <a:off x="3392489" y="1841572"/>
            <a:ext cx="374648" cy="608089"/>
          </a:xfrm>
          <a:prstGeom prst="line">
            <a:avLst/>
          </a:prstGeom>
          <a:ln>
            <a:solidFill>
              <a:srgbClr val="006000"/>
            </a:solidFill>
          </a:ln>
        </p:spPr>
        <p:style>
          <a:lnRef idx="1">
            <a:schemeClr val="accent1"/>
          </a:lnRef>
          <a:fillRef idx="0">
            <a:schemeClr val="accent1"/>
          </a:fillRef>
          <a:effectRef idx="0">
            <a:schemeClr val="accent1"/>
          </a:effectRef>
          <a:fontRef idx="minor">
            <a:schemeClr val="tx1"/>
          </a:fontRef>
        </p:style>
      </p:cxnSp>
      <p:sp>
        <p:nvSpPr>
          <p:cNvPr id="70" name="Rectangle 94"/>
          <p:cNvSpPr>
            <a:spLocks noChangeArrowheads="1"/>
          </p:cNvSpPr>
          <p:nvPr/>
        </p:nvSpPr>
        <p:spPr bwMode="auto">
          <a:xfrm>
            <a:off x="1924050" y="3907615"/>
            <a:ext cx="170180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solidFill>
                  <a:schemeClr val="tx2"/>
                </a:solidFill>
              </a:rPr>
              <a:t>Raw Count of CommCare Enrollment</a:t>
            </a:r>
            <a:endParaRPr kumimoji="0" lang="en-US" altLang="en-US" sz="2200" b="0" i="0" u="none" strike="noStrike" cap="none" normalizeH="0" baseline="0" dirty="0">
              <a:ln>
                <a:noFill/>
              </a:ln>
              <a:solidFill>
                <a:schemeClr val="tx2"/>
              </a:solidFill>
              <a:effectLst/>
            </a:endParaRPr>
          </a:p>
        </p:txBody>
      </p:sp>
      <p:cxnSp>
        <p:nvCxnSpPr>
          <p:cNvPr id="71" name="Straight Connector 70"/>
          <p:cNvCxnSpPr>
            <a:stCxn id="70" idx="0"/>
            <a:endCxn id="22" idx="3"/>
          </p:cNvCxnSpPr>
          <p:nvPr/>
        </p:nvCxnSpPr>
        <p:spPr>
          <a:xfrm flipV="1">
            <a:off x="2774951" y="3355888"/>
            <a:ext cx="416708" cy="5517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2" name="Rectangle 75"/>
          <p:cNvSpPr>
            <a:spLocks noChangeArrowheads="1"/>
          </p:cNvSpPr>
          <p:nvPr/>
        </p:nvSpPr>
        <p:spPr bwMode="auto">
          <a:xfrm>
            <a:off x="330200" y="248478"/>
            <a:ext cx="8655049"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900" b="0" i="0" u="none" strike="noStrike" cap="none" normalizeH="0" baseline="0" dirty="0">
                <a:ln>
                  <a:noFill/>
                </a:ln>
                <a:solidFill>
                  <a:srgbClr val="1E2D53"/>
                </a:solidFill>
                <a:effectLst/>
                <a:latin typeface="Arial" pitchFamily="34" charset="0"/>
                <a:cs typeface="Arial" pitchFamily="34" charset="0"/>
              </a:rPr>
              <a:t>Raw Data: Enrollment and Eligible Population (2011)</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69" name="Rectangle 91"/>
          <p:cNvSpPr>
            <a:spLocks noChangeArrowheads="1"/>
          </p:cNvSpPr>
          <p:nvPr/>
        </p:nvSpPr>
        <p:spPr bwMode="auto">
          <a:xfrm>
            <a:off x="3055628" y="1137787"/>
            <a:ext cx="330602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6000"/>
                </a:solidFill>
                <a:effectLst/>
              </a:rPr>
              <a:t>(</a:t>
            </a:r>
            <a:r>
              <a:rPr lang="en-US" altLang="en-US" sz="2200" dirty="0">
                <a:solidFill>
                  <a:srgbClr val="006000"/>
                </a:solidFill>
              </a:rPr>
              <a:t>Smoothed) </a:t>
            </a:r>
            <a:r>
              <a:rPr kumimoji="0" lang="en-US" altLang="en-US" sz="2200" b="0" i="0" u="none" strike="noStrike" cap="none" normalizeH="0" baseline="0" dirty="0">
                <a:ln>
                  <a:noFill/>
                </a:ln>
                <a:solidFill>
                  <a:srgbClr val="006000"/>
                </a:solidFill>
                <a:effectLst/>
              </a:rPr>
              <a:t>Estimate of Eligible Population Size</a:t>
            </a:r>
            <a:endParaRPr kumimoji="0" lang="en-US" altLang="en-US" sz="2200" b="0" i="0" u="none" strike="noStrike" cap="none" normalizeH="0" baseline="0" dirty="0">
              <a:ln>
                <a:noFill/>
              </a:ln>
              <a:solidFill>
                <a:schemeClr val="tx1"/>
              </a:solidFill>
              <a:effectLst/>
            </a:endParaRPr>
          </a:p>
        </p:txBody>
      </p:sp>
      <p:sp>
        <p:nvSpPr>
          <p:cNvPr id="73" name="Rectangle 87"/>
          <p:cNvSpPr>
            <a:spLocks noChangeArrowheads="1"/>
          </p:cNvSpPr>
          <p:nvPr/>
        </p:nvSpPr>
        <p:spPr bwMode="auto">
          <a:xfrm>
            <a:off x="3789363" y="6237287"/>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2809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a:extLst>
              <a:ext uri="{FF2B5EF4-FFF2-40B4-BE49-F238E27FC236}">
                <a16:creationId xmlns:a16="http://schemas.microsoft.com/office/drawing/2014/main" id="{D6D34BD4-F1E5-44F8-AFDB-8C2D5602B35A}"/>
              </a:ext>
            </a:extLst>
          </p:cNvPr>
          <p:cNvSpPr>
            <a:spLocks noChangeAspect="1" noChangeArrowheads="1" noTextEdit="1"/>
          </p:cNvSpPr>
          <p:nvPr/>
        </p:nvSpPr>
        <p:spPr bwMode="auto">
          <a:xfrm>
            <a:off x="381000" y="533400"/>
            <a:ext cx="8378825" cy="609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a:extLst>
              <a:ext uri="{FF2B5EF4-FFF2-40B4-BE49-F238E27FC236}">
                <a16:creationId xmlns:a16="http://schemas.microsoft.com/office/drawing/2014/main" id="{3FA5B25E-2D07-4713-AD41-D72985C22E78}"/>
              </a:ext>
            </a:extLst>
          </p:cNvPr>
          <p:cNvSpPr>
            <a:spLocks noChangeArrowheads="1"/>
          </p:cNvSpPr>
          <p:nvPr/>
        </p:nvSpPr>
        <p:spPr bwMode="auto">
          <a:xfrm>
            <a:off x="381000" y="533400"/>
            <a:ext cx="8383587" cy="6099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a:extLst>
              <a:ext uri="{FF2B5EF4-FFF2-40B4-BE49-F238E27FC236}">
                <a16:creationId xmlns:a16="http://schemas.microsoft.com/office/drawing/2014/main" id="{D57837F5-41B9-44D4-8CCC-B22572928AE1}"/>
              </a:ext>
            </a:extLst>
          </p:cNvPr>
          <p:cNvSpPr>
            <a:spLocks noChangeArrowheads="1"/>
          </p:cNvSpPr>
          <p:nvPr/>
        </p:nvSpPr>
        <p:spPr bwMode="auto">
          <a:xfrm>
            <a:off x="1081087" y="757238"/>
            <a:ext cx="7454900" cy="4921250"/>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a:extLst>
              <a:ext uri="{FF2B5EF4-FFF2-40B4-BE49-F238E27FC236}">
                <a16:creationId xmlns:a16="http://schemas.microsoft.com/office/drawing/2014/main" id="{658C3D33-7C84-4F53-9A12-AFFAF219E9FE}"/>
              </a:ext>
            </a:extLst>
          </p:cNvPr>
          <p:cNvSpPr>
            <a:spLocks noChangeShapeType="1"/>
          </p:cNvSpPr>
          <p:nvPr/>
        </p:nvSpPr>
        <p:spPr bwMode="auto">
          <a:xfrm>
            <a:off x="1081087" y="5519738"/>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a:extLst>
              <a:ext uri="{FF2B5EF4-FFF2-40B4-BE49-F238E27FC236}">
                <a16:creationId xmlns:a16="http://schemas.microsoft.com/office/drawing/2014/main" id="{BA33A6DC-33D4-478D-8CB7-0232BF5E5044}"/>
              </a:ext>
            </a:extLst>
          </p:cNvPr>
          <p:cNvSpPr>
            <a:spLocks noChangeShapeType="1"/>
          </p:cNvSpPr>
          <p:nvPr/>
        </p:nvSpPr>
        <p:spPr bwMode="auto">
          <a:xfrm>
            <a:off x="1081087" y="4625975"/>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a:extLst>
              <a:ext uri="{FF2B5EF4-FFF2-40B4-BE49-F238E27FC236}">
                <a16:creationId xmlns:a16="http://schemas.microsoft.com/office/drawing/2014/main" id="{99AED21A-FB61-4987-9712-5900FF4E562E}"/>
              </a:ext>
            </a:extLst>
          </p:cNvPr>
          <p:cNvSpPr>
            <a:spLocks noChangeShapeType="1"/>
          </p:cNvSpPr>
          <p:nvPr/>
        </p:nvSpPr>
        <p:spPr bwMode="auto">
          <a:xfrm>
            <a:off x="1081087" y="3732213"/>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a:extLst>
              <a:ext uri="{FF2B5EF4-FFF2-40B4-BE49-F238E27FC236}">
                <a16:creationId xmlns:a16="http://schemas.microsoft.com/office/drawing/2014/main" id="{6DF9F460-18AD-4CDC-8B90-1E836359D43C}"/>
              </a:ext>
            </a:extLst>
          </p:cNvPr>
          <p:cNvSpPr>
            <a:spLocks noChangeShapeType="1"/>
          </p:cNvSpPr>
          <p:nvPr/>
        </p:nvSpPr>
        <p:spPr bwMode="auto">
          <a:xfrm>
            <a:off x="1081087" y="2833688"/>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a:extLst>
              <a:ext uri="{FF2B5EF4-FFF2-40B4-BE49-F238E27FC236}">
                <a16:creationId xmlns:a16="http://schemas.microsoft.com/office/drawing/2014/main" id="{7194291B-DA68-4109-975D-5DF20633B49D}"/>
              </a:ext>
            </a:extLst>
          </p:cNvPr>
          <p:cNvSpPr>
            <a:spLocks noChangeShapeType="1"/>
          </p:cNvSpPr>
          <p:nvPr/>
        </p:nvSpPr>
        <p:spPr bwMode="auto">
          <a:xfrm>
            <a:off x="1081087" y="1939925"/>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a:extLst>
              <a:ext uri="{FF2B5EF4-FFF2-40B4-BE49-F238E27FC236}">
                <a16:creationId xmlns:a16="http://schemas.microsoft.com/office/drawing/2014/main" id="{E03EA2AD-0C7D-4C0F-A08C-9EEA9B827B8D}"/>
              </a:ext>
            </a:extLst>
          </p:cNvPr>
          <p:cNvSpPr>
            <a:spLocks noChangeShapeType="1"/>
          </p:cNvSpPr>
          <p:nvPr/>
        </p:nvSpPr>
        <p:spPr bwMode="auto">
          <a:xfrm>
            <a:off x="1081087" y="1041400"/>
            <a:ext cx="7461250"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3">
            <a:extLst>
              <a:ext uri="{FF2B5EF4-FFF2-40B4-BE49-F238E27FC236}">
                <a16:creationId xmlns:a16="http://schemas.microsoft.com/office/drawing/2014/main" id="{3D8085D4-AD2E-4316-BF2E-76E9D7846DD0}"/>
              </a:ext>
            </a:extLst>
          </p:cNvPr>
          <p:cNvSpPr>
            <a:spLocks noChangeShapeType="1"/>
          </p:cNvSpPr>
          <p:nvPr/>
        </p:nvSpPr>
        <p:spPr bwMode="auto">
          <a:xfrm flipV="1">
            <a:off x="1887537" y="757238"/>
            <a:ext cx="0" cy="492601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4">
            <a:extLst>
              <a:ext uri="{FF2B5EF4-FFF2-40B4-BE49-F238E27FC236}">
                <a16:creationId xmlns:a16="http://schemas.microsoft.com/office/drawing/2014/main" id="{344C7191-67E1-4701-82C7-E6D7D7B9FAB0}"/>
              </a:ext>
            </a:extLst>
          </p:cNvPr>
          <p:cNvSpPr>
            <a:spLocks noChangeShapeType="1"/>
          </p:cNvSpPr>
          <p:nvPr/>
        </p:nvSpPr>
        <p:spPr bwMode="auto">
          <a:xfrm flipV="1">
            <a:off x="4054475" y="757238"/>
            <a:ext cx="0" cy="492601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5">
            <a:extLst>
              <a:ext uri="{FF2B5EF4-FFF2-40B4-BE49-F238E27FC236}">
                <a16:creationId xmlns:a16="http://schemas.microsoft.com/office/drawing/2014/main" id="{707DA3A8-B03A-4F2E-ABFE-1B29512D23B5}"/>
              </a:ext>
            </a:extLst>
          </p:cNvPr>
          <p:cNvSpPr>
            <a:spLocks noChangeShapeType="1"/>
          </p:cNvSpPr>
          <p:nvPr/>
        </p:nvSpPr>
        <p:spPr bwMode="auto">
          <a:xfrm flipV="1">
            <a:off x="6216650" y="757238"/>
            <a:ext cx="0" cy="492601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6">
            <a:extLst>
              <a:ext uri="{FF2B5EF4-FFF2-40B4-BE49-F238E27FC236}">
                <a16:creationId xmlns:a16="http://schemas.microsoft.com/office/drawing/2014/main" id="{699A7F86-5D73-4C48-BD68-DE094CA5A311}"/>
              </a:ext>
            </a:extLst>
          </p:cNvPr>
          <p:cNvSpPr>
            <a:spLocks noChangeShapeType="1"/>
          </p:cNvSpPr>
          <p:nvPr/>
        </p:nvSpPr>
        <p:spPr bwMode="auto">
          <a:xfrm flipV="1">
            <a:off x="8378825" y="757238"/>
            <a:ext cx="0" cy="492601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7">
            <a:extLst>
              <a:ext uri="{FF2B5EF4-FFF2-40B4-BE49-F238E27FC236}">
                <a16:creationId xmlns:a16="http://schemas.microsoft.com/office/drawing/2014/main" id="{42F4B543-EDA8-4E83-89D6-41F119419FD4}"/>
              </a:ext>
            </a:extLst>
          </p:cNvPr>
          <p:cNvSpPr>
            <a:spLocks noChangeArrowheads="1"/>
          </p:cNvSpPr>
          <p:nvPr/>
        </p:nvSpPr>
        <p:spPr bwMode="auto">
          <a:xfrm>
            <a:off x="1304925" y="1741488"/>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8">
            <a:extLst>
              <a:ext uri="{FF2B5EF4-FFF2-40B4-BE49-F238E27FC236}">
                <a16:creationId xmlns:a16="http://schemas.microsoft.com/office/drawing/2014/main" id="{F1AF75D0-ED4F-49D8-9179-C357FEA625FA}"/>
              </a:ext>
            </a:extLst>
          </p:cNvPr>
          <p:cNvSpPr>
            <a:spLocks noChangeArrowheads="1"/>
          </p:cNvSpPr>
          <p:nvPr/>
        </p:nvSpPr>
        <p:spPr bwMode="auto">
          <a:xfrm>
            <a:off x="1522412" y="873125"/>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9">
            <a:extLst>
              <a:ext uri="{FF2B5EF4-FFF2-40B4-BE49-F238E27FC236}">
                <a16:creationId xmlns:a16="http://schemas.microsoft.com/office/drawing/2014/main" id="{8A3A0EE5-7CF3-4FB4-9B6D-5963EB0CB36D}"/>
              </a:ext>
            </a:extLst>
          </p:cNvPr>
          <p:cNvSpPr>
            <a:spLocks noChangeArrowheads="1"/>
          </p:cNvSpPr>
          <p:nvPr/>
        </p:nvSpPr>
        <p:spPr bwMode="auto">
          <a:xfrm>
            <a:off x="1735137" y="1600200"/>
            <a:ext cx="87312"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0">
            <a:extLst>
              <a:ext uri="{FF2B5EF4-FFF2-40B4-BE49-F238E27FC236}">
                <a16:creationId xmlns:a16="http://schemas.microsoft.com/office/drawing/2014/main" id="{620E4FBB-C3BC-491E-803E-1FE04EAA88DD}"/>
              </a:ext>
            </a:extLst>
          </p:cNvPr>
          <p:cNvSpPr>
            <a:spLocks noChangeArrowheads="1"/>
          </p:cNvSpPr>
          <p:nvPr/>
        </p:nvSpPr>
        <p:spPr bwMode="auto">
          <a:xfrm>
            <a:off x="1954212" y="2362200"/>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1">
            <a:extLst>
              <a:ext uri="{FF2B5EF4-FFF2-40B4-BE49-F238E27FC236}">
                <a16:creationId xmlns:a16="http://schemas.microsoft.com/office/drawing/2014/main" id="{58D0E7AD-43AC-408D-9A59-496006655DC9}"/>
              </a:ext>
            </a:extLst>
          </p:cNvPr>
          <p:cNvSpPr>
            <a:spLocks noChangeArrowheads="1"/>
          </p:cNvSpPr>
          <p:nvPr/>
        </p:nvSpPr>
        <p:spPr bwMode="auto">
          <a:xfrm>
            <a:off x="2166937" y="2325688"/>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2">
            <a:extLst>
              <a:ext uri="{FF2B5EF4-FFF2-40B4-BE49-F238E27FC236}">
                <a16:creationId xmlns:a16="http://schemas.microsoft.com/office/drawing/2014/main" id="{49747DDA-B215-4EFB-BAB8-D62984029134}"/>
              </a:ext>
            </a:extLst>
          </p:cNvPr>
          <p:cNvSpPr>
            <a:spLocks noChangeArrowheads="1"/>
          </p:cNvSpPr>
          <p:nvPr/>
        </p:nvSpPr>
        <p:spPr bwMode="auto">
          <a:xfrm>
            <a:off x="2386012" y="2270125"/>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3">
            <a:extLst>
              <a:ext uri="{FF2B5EF4-FFF2-40B4-BE49-F238E27FC236}">
                <a16:creationId xmlns:a16="http://schemas.microsoft.com/office/drawing/2014/main" id="{272E6A8A-63F4-4E37-8F47-80067BC07B6E}"/>
              </a:ext>
            </a:extLst>
          </p:cNvPr>
          <p:cNvSpPr>
            <a:spLocks noChangeArrowheads="1"/>
          </p:cNvSpPr>
          <p:nvPr/>
        </p:nvSpPr>
        <p:spPr bwMode="auto">
          <a:xfrm>
            <a:off x="2603500" y="2311400"/>
            <a:ext cx="9207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4">
            <a:extLst>
              <a:ext uri="{FF2B5EF4-FFF2-40B4-BE49-F238E27FC236}">
                <a16:creationId xmlns:a16="http://schemas.microsoft.com/office/drawing/2014/main" id="{7F615B28-5010-46AE-8C9C-E49226803536}"/>
              </a:ext>
            </a:extLst>
          </p:cNvPr>
          <p:cNvSpPr>
            <a:spLocks noChangeArrowheads="1"/>
          </p:cNvSpPr>
          <p:nvPr/>
        </p:nvSpPr>
        <p:spPr bwMode="auto">
          <a:xfrm>
            <a:off x="2816225" y="2051050"/>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5">
            <a:extLst>
              <a:ext uri="{FF2B5EF4-FFF2-40B4-BE49-F238E27FC236}">
                <a16:creationId xmlns:a16="http://schemas.microsoft.com/office/drawing/2014/main" id="{D05AC4BE-2F8C-49DE-A9ED-5D6884B99744}"/>
              </a:ext>
            </a:extLst>
          </p:cNvPr>
          <p:cNvSpPr>
            <a:spLocks noChangeArrowheads="1"/>
          </p:cNvSpPr>
          <p:nvPr/>
        </p:nvSpPr>
        <p:spPr bwMode="auto">
          <a:xfrm>
            <a:off x="3035300" y="2036763"/>
            <a:ext cx="90487"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6">
            <a:extLst>
              <a:ext uri="{FF2B5EF4-FFF2-40B4-BE49-F238E27FC236}">
                <a16:creationId xmlns:a16="http://schemas.microsoft.com/office/drawing/2014/main" id="{259410AF-B96C-4224-B763-BB377BD0A829}"/>
              </a:ext>
            </a:extLst>
          </p:cNvPr>
          <p:cNvSpPr>
            <a:spLocks noChangeArrowheads="1"/>
          </p:cNvSpPr>
          <p:nvPr/>
        </p:nvSpPr>
        <p:spPr bwMode="auto">
          <a:xfrm>
            <a:off x="3248025" y="2249488"/>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7">
            <a:extLst>
              <a:ext uri="{FF2B5EF4-FFF2-40B4-BE49-F238E27FC236}">
                <a16:creationId xmlns:a16="http://schemas.microsoft.com/office/drawing/2014/main" id="{7C62684D-BB2F-43C9-8AF8-8707058369FB}"/>
              </a:ext>
            </a:extLst>
          </p:cNvPr>
          <p:cNvSpPr>
            <a:spLocks noChangeArrowheads="1"/>
          </p:cNvSpPr>
          <p:nvPr/>
        </p:nvSpPr>
        <p:spPr bwMode="auto">
          <a:xfrm>
            <a:off x="3467100" y="2341563"/>
            <a:ext cx="90487"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8">
            <a:extLst>
              <a:ext uri="{FF2B5EF4-FFF2-40B4-BE49-F238E27FC236}">
                <a16:creationId xmlns:a16="http://schemas.microsoft.com/office/drawing/2014/main" id="{804300E8-9068-4F57-BA84-3308E8437E75}"/>
              </a:ext>
            </a:extLst>
          </p:cNvPr>
          <p:cNvSpPr>
            <a:spLocks noChangeArrowheads="1"/>
          </p:cNvSpPr>
          <p:nvPr/>
        </p:nvSpPr>
        <p:spPr bwMode="auto">
          <a:xfrm>
            <a:off x="3684587" y="1792288"/>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9">
            <a:extLst>
              <a:ext uri="{FF2B5EF4-FFF2-40B4-BE49-F238E27FC236}">
                <a16:creationId xmlns:a16="http://schemas.microsoft.com/office/drawing/2014/main" id="{81F2F42D-367B-4DD1-A246-D26BD9D485F8}"/>
              </a:ext>
            </a:extLst>
          </p:cNvPr>
          <p:cNvSpPr>
            <a:spLocks noChangeArrowheads="1"/>
          </p:cNvSpPr>
          <p:nvPr/>
        </p:nvSpPr>
        <p:spPr bwMode="auto">
          <a:xfrm>
            <a:off x="3897312" y="2244725"/>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0">
            <a:extLst>
              <a:ext uri="{FF2B5EF4-FFF2-40B4-BE49-F238E27FC236}">
                <a16:creationId xmlns:a16="http://schemas.microsoft.com/office/drawing/2014/main" id="{9222D33A-BD99-494C-862F-6B5B9D0B3EA2}"/>
              </a:ext>
            </a:extLst>
          </p:cNvPr>
          <p:cNvSpPr>
            <a:spLocks noChangeArrowheads="1"/>
          </p:cNvSpPr>
          <p:nvPr/>
        </p:nvSpPr>
        <p:spPr bwMode="auto">
          <a:xfrm>
            <a:off x="4116387" y="3078163"/>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1">
            <a:extLst>
              <a:ext uri="{FF2B5EF4-FFF2-40B4-BE49-F238E27FC236}">
                <a16:creationId xmlns:a16="http://schemas.microsoft.com/office/drawing/2014/main" id="{F3A5E0AF-13D7-4ECA-9522-EF20370FB8C5}"/>
              </a:ext>
            </a:extLst>
          </p:cNvPr>
          <p:cNvSpPr>
            <a:spLocks noChangeArrowheads="1"/>
          </p:cNvSpPr>
          <p:nvPr/>
        </p:nvSpPr>
        <p:spPr bwMode="auto">
          <a:xfrm>
            <a:off x="4333875" y="3046413"/>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2">
            <a:extLst>
              <a:ext uri="{FF2B5EF4-FFF2-40B4-BE49-F238E27FC236}">
                <a16:creationId xmlns:a16="http://schemas.microsoft.com/office/drawing/2014/main" id="{151467EC-011F-4A26-8B15-051EAAEA8C2A}"/>
              </a:ext>
            </a:extLst>
          </p:cNvPr>
          <p:cNvSpPr>
            <a:spLocks noChangeArrowheads="1"/>
          </p:cNvSpPr>
          <p:nvPr/>
        </p:nvSpPr>
        <p:spPr bwMode="auto">
          <a:xfrm>
            <a:off x="4548187" y="2665413"/>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3">
            <a:extLst>
              <a:ext uri="{FF2B5EF4-FFF2-40B4-BE49-F238E27FC236}">
                <a16:creationId xmlns:a16="http://schemas.microsoft.com/office/drawing/2014/main" id="{D65CA324-168E-495E-B6E3-75273AFC6038}"/>
              </a:ext>
            </a:extLst>
          </p:cNvPr>
          <p:cNvSpPr>
            <a:spLocks noChangeArrowheads="1"/>
          </p:cNvSpPr>
          <p:nvPr/>
        </p:nvSpPr>
        <p:spPr bwMode="auto">
          <a:xfrm>
            <a:off x="4765675" y="2940050"/>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4">
            <a:extLst>
              <a:ext uri="{FF2B5EF4-FFF2-40B4-BE49-F238E27FC236}">
                <a16:creationId xmlns:a16="http://schemas.microsoft.com/office/drawing/2014/main" id="{522F2912-CBB5-4234-9E06-F5B0B9AE6D24}"/>
              </a:ext>
            </a:extLst>
          </p:cNvPr>
          <p:cNvSpPr>
            <a:spLocks noChangeArrowheads="1"/>
          </p:cNvSpPr>
          <p:nvPr/>
        </p:nvSpPr>
        <p:spPr bwMode="auto">
          <a:xfrm>
            <a:off x="4984750" y="3021013"/>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5">
            <a:extLst>
              <a:ext uri="{FF2B5EF4-FFF2-40B4-BE49-F238E27FC236}">
                <a16:creationId xmlns:a16="http://schemas.microsoft.com/office/drawing/2014/main" id="{45525727-F875-4C71-8AD0-F5C95B7C91D8}"/>
              </a:ext>
            </a:extLst>
          </p:cNvPr>
          <p:cNvSpPr>
            <a:spLocks noChangeArrowheads="1"/>
          </p:cNvSpPr>
          <p:nvPr/>
        </p:nvSpPr>
        <p:spPr bwMode="auto">
          <a:xfrm>
            <a:off x="5197475" y="3046413"/>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6">
            <a:extLst>
              <a:ext uri="{FF2B5EF4-FFF2-40B4-BE49-F238E27FC236}">
                <a16:creationId xmlns:a16="http://schemas.microsoft.com/office/drawing/2014/main" id="{95A06F97-EF23-4890-9646-44A942B3FB31}"/>
              </a:ext>
            </a:extLst>
          </p:cNvPr>
          <p:cNvSpPr>
            <a:spLocks noChangeArrowheads="1"/>
          </p:cNvSpPr>
          <p:nvPr/>
        </p:nvSpPr>
        <p:spPr bwMode="auto">
          <a:xfrm>
            <a:off x="5414962" y="2767013"/>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7">
            <a:extLst>
              <a:ext uri="{FF2B5EF4-FFF2-40B4-BE49-F238E27FC236}">
                <a16:creationId xmlns:a16="http://schemas.microsoft.com/office/drawing/2014/main" id="{9D638EA4-EE52-447F-ACA2-3D2C4F353584}"/>
              </a:ext>
            </a:extLst>
          </p:cNvPr>
          <p:cNvSpPr>
            <a:spLocks noChangeArrowheads="1"/>
          </p:cNvSpPr>
          <p:nvPr/>
        </p:nvSpPr>
        <p:spPr bwMode="auto">
          <a:xfrm>
            <a:off x="5629275" y="2540000"/>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8">
            <a:extLst>
              <a:ext uri="{FF2B5EF4-FFF2-40B4-BE49-F238E27FC236}">
                <a16:creationId xmlns:a16="http://schemas.microsoft.com/office/drawing/2014/main" id="{5B22C913-8351-4ECA-91AD-EC30FEA4D352}"/>
              </a:ext>
            </a:extLst>
          </p:cNvPr>
          <p:cNvSpPr>
            <a:spLocks noChangeArrowheads="1"/>
          </p:cNvSpPr>
          <p:nvPr/>
        </p:nvSpPr>
        <p:spPr bwMode="auto">
          <a:xfrm>
            <a:off x="5846762" y="3235325"/>
            <a:ext cx="9207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9">
            <a:extLst>
              <a:ext uri="{FF2B5EF4-FFF2-40B4-BE49-F238E27FC236}">
                <a16:creationId xmlns:a16="http://schemas.microsoft.com/office/drawing/2014/main" id="{F4E5CC06-5D7E-441C-9291-F37BF5875F13}"/>
              </a:ext>
            </a:extLst>
          </p:cNvPr>
          <p:cNvSpPr>
            <a:spLocks noChangeArrowheads="1"/>
          </p:cNvSpPr>
          <p:nvPr/>
        </p:nvSpPr>
        <p:spPr bwMode="auto">
          <a:xfrm>
            <a:off x="6065837" y="2935288"/>
            <a:ext cx="90487"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0">
            <a:extLst>
              <a:ext uri="{FF2B5EF4-FFF2-40B4-BE49-F238E27FC236}">
                <a16:creationId xmlns:a16="http://schemas.microsoft.com/office/drawing/2014/main" id="{D77DCAAD-D36C-42BC-A53B-B9D7873232D9}"/>
              </a:ext>
            </a:extLst>
          </p:cNvPr>
          <p:cNvSpPr>
            <a:spLocks noChangeArrowheads="1"/>
          </p:cNvSpPr>
          <p:nvPr/>
        </p:nvSpPr>
        <p:spPr bwMode="auto">
          <a:xfrm>
            <a:off x="6278562" y="3738563"/>
            <a:ext cx="90487"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1">
            <a:extLst>
              <a:ext uri="{FF2B5EF4-FFF2-40B4-BE49-F238E27FC236}">
                <a16:creationId xmlns:a16="http://schemas.microsoft.com/office/drawing/2014/main" id="{4E82682E-F76C-4108-8755-C7D5B63482FA}"/>
              </a:ext>
            </a:extLst>
          </p:cNvPr>
          <p:cNvSpPr>
            <a:spLocks noChangeArrowheads="1"/>
          </p:cNvSpPr>
          <p:nvPr/>
        </p:nvSpPr>
        <p:spPr bwMode="auto">
          <a:xfrm>
            <a:off x="6496050" y="3473450"/>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2">
            <a:extLst>
              <a:ext uri="{FF2B5EF4-FFF2-40B4-BE49-F238E27FC236}">
                <a16:creationId xmlns:a16="http://schemas.microsoft.com/office/drawing/2014/main" id="{65568A03-148A-4A6C-9F22-24DFD5945EAA}"/>
              </a:ext>
            </a:extLst>
          </p:cNvPr>
          <p:cNvSpPr>
            <a:spLocks noChangeArrowheads="1"/>
          </p:cNvSpPr>
          <p:nvPr/>
        </p:nvSpPr>
        <p:spPr bwMode="auto">
          <a:xfrm>
            <a:off x="6715125" y="3473450"/>
            <a:ext cx="90487"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3">
            <a:extLst>
              <a:ext uri="{FF2B5EF4-FFF2-40B4-BE49-F238E27FC236}">
                <a16:creationId xmlns:a16="http://schemas.microsoft.com/office/drawing/2014/main" id="{A3F47F03-0B28-4572-BFDC-6B3990A50539}"/>
              </a:ext>
            </a:extLst>
          </p:cNvPr>
          <p:cNvSpPr>
            <a:spLocks noChangeArrowheads="1"/>
          </p:cNvSpPr>
          <p:nvPr/>
        </p:nvSpPr>
        <p:spPr bwMode="auto">
          <a:xfrm>
            <a:off x="6927850" y="3554413"/>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4">
            <a:extLst>
              <a:ext uri="{FF2B5EF4-FFF2-40B4-BE49-F238E27FC236}">
                <a16:creationId xmlns:a16="http://schemas.microsoft.com/office/drawing/2014/main" id="{10A32EE7-D648-4661-8CCE-02EDC9708CCC}"/>
              </a:ext>
            </a:extLst>
          </p:cNvPr>
          <p:cNvSpPr>
            <a:spLocks noChangeArrowheads="1"/>
          </p:cNvSpPr>
          <p:nvPr/>
        </p:nvSpPr>
        <p:spPr bwMode="auto">
          <a:xfrm>
            <a:off x="7145337" y="3803650"/>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5">
            <a:extLst>
              <a:ext uri="{FF2B5EF4-FFF2-40B4-BE49-F238E27FC236}">
                <a16:creationId xmlns:a16="http://schemas.microsoft.com/office/drawing/2014/main" id="{6308F958-0D3C-4429-A294-8098F0D6F800}"/>
              </a:ext>
            </a:extLst>
          </p:cNvPr>
          <p:cNvSpPr>
            <a:spLocks noChangeArrowheads="1"/>
          </p:cNvSpPr>
          <p:nvPr/>
        </p:nvSpPr>
        <p:spPr bwMode="auto">
          <a:xfrm>
            <a:off x="7359650" y="3752850"/>
            <a:ext cx="90487"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6">
            <a:extLst>
              <a:ext uri="{FF2B5EF4-FFF2-40B4-BE49-F238E27FC236}">
                <a16:creationId xmlns:a16="http://schemas.microsoft.com/office/drawing/2014/main" id="{C59ECE24-4752-4715-ACFD-4D57437D0839}"/>
              </a:ext>
            </a:extLst>
          </p:cNvPr>
          <p:cNvSpPr>
            <a:spLocks noChangeArrowheads="1"/>
          </p:cNvSpPr>
          <p:nvPr/>
        </p:nvSpPr>
        <p:spPr bwMode="auto">
          <a:xfrm>
            <a:off x="7577137" y="3798888"/>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7">
            <a:extLst>
              <a:ext uri="{FF2B5EF4-FFF2-40B4-BE49-F238E27FC236}">
                <a16:creationId xmlns:a16="http://schemas.microsoft.com/office/drawing/2014/main" id="{FFD57347-1769-4FAD-9BCB-AD4B80F51E31}"/>
              </a:ext>
            </a:extLst>
          </p:cNvPr>
          <p:cNvSpPr>
            <a:spLocks noChangeArrowheads="1"/>
          </p:cNvSpPr>
          <p:nvPr/>
        </p:nvSpPr>
        <p:spPr bwMode="auto">
          <a:xfrm>
            <a:off x="7796212" y="3240088"/>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48">
            <a:extLst>
              <a:ext uri="{FF2B5EF4-FFF2-40B4-BE49-F238E27FC236}">
                <a16:creationId xmlns:a16="http://schemas.microsoft.com/office/drawing/2014/main" id="{78351E35-C022-4D1E-8DCF-E9745D4F3C05}"/>
              </a:ext>
            </a:extLst>
          </p:cNvPr>
          <p:cNvSpPr>
            <a:spLocks noChangeArrowheads="1"/>
          </p:cNvSpPr>
          <p:nvPr/>
        </p:nvSpPr>
        <p:spPr bwMode="auto">
          <a:xfrm>
            <a:off x="8008937" y="4067175"/>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9">
            <a:extLst>
              <a:ext uri="{FF2B5EF4-FFF2-40B4-BE49-F238E27FC236}">
                <a16:creationId xmlns:a16="http://schemas.microsoft.com/office/drawing/2014/main" id="{310B3EF6-03A4-48F3-A96A-89D6B7ED743E}"/>
              </a:ext>
            </a:extLst>
          </p:cNvPr>
          <p:cNvSpPr>
            <a:spLocks noChangeArrowheads="1"/>
          </p:cNvSpPr>
          <p:nvPr/>
        </p:nvSpPr>
        <p:spPr bwMode="auto">
          <a:xfrm>
            <a:off x="8226425" y="4041775"/>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0">
            <a:extLst>
              <a:ext uri="{FF2B5EF4-FFF2-40B4-BE49-F238E27FC236}">
                <a16:creationId xmlns:a16="http://schemas.microsoft.com/office/drawing/2014/main" id="{44E68FA3-B490-415E-9197-E724426E7C49}"/>
              </a:ext>
            </a:extLst>
          </p:cNvPr>
          <p:cNvSpPr>
            <a:spLocks/>
          </p:cNvSpPr>
          <p:nvPr/>
        </p:nvSpPr>
        <p:spPr bwMode="auto">
          <a:xfrm>
            <a:off x="1263650" y="1314450"/>
            <a:ext cx="604837" cy="269875"/>
          </a:xfrm>
          <a:custGeom>
            <a:avLst/>
            <a:gdLst>
              <a:gd name="T0" fmla="*/ 0 w 119"/>
              <a:gd name="T1" fmla="*/ 53 h 53"/>
              <a:gd name="T2" fmla="*/ 8 w 119"/>
              <a:gd name="T3" fmla="*/ 50 h 53"/>
              <a:gd name="T4" fmla="*/ 17 w 119"/>
              <a:gd name="T5" fmla="*/ 46 h 53"/>
              <a:gd name="T6" fmla="*/ 25 w 119"/>
              <a:gd name="T7" fmla="*/ 42 h 53"/>
              <a:gd name="T8" fmla="*/ 34 w 119"/>
              <a:gd name="T9" fmla="*/ 38 h 53"/>
              <a:gd name="T10" fmla="*/ 42 w 119"/>
              <a:gd name="T11" fmla="*/ 34 h 53"/>
              <a:gd name="T12" fmla="*/ 51 w 119"/>
              <a:gd name="T13" fmla="*/ 30 h 53"/>
              <a:gd name="T14" fmla="*/ 60 w 119"/>
              <a:gd name="T15" fmla="*/ 27 h 53"/>
              <a:gd name="T16" fmla="*/ 68 w 119"/>
              <a:gd name="T17" fmla="*/ 23 h 53"/>
              <a:gd name="T18" fmla="*/ 77 w 119"/>
              <a:gd name="T19" fmla="*/ 19 h 53"/>
              <a:gd name="T20" fmla="*/ 85 w 119"/>
              <a:gd name="T21" fmla="*/ 15 h 53"/>
              <a:gd name="T22" fmla="*/ 94 w 119"/>
              <a:gd name="T23" fmla="*/ 11 h 53"/>
              <a:gd name="T24" fmla="*/ 102 w 119"/>
              <a:gd name="T25" fmla="*/ 7 h 53"/>
              <a:gd name="T26" fmla="*/ 111 w 119"/>
              <a:gd name="T27" fmla="*/ 3 h 53"/>
              <a:gd name="T28" fmla="*/ 119 w 119"/>
              <a:gd name="T29"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53">
                <a:moveTo>
                  <a:pt x="0" y="53"/>
                </a:moveTo>
                <a:lnTo>
                  <a:pt x="8" y="50"/>
                </a:lnTo>
                <a:lnTo>
                  <a:pt x="17" y="46"/>
                </a:lnTo>
                <a:lnTo>
                  <a:pt x="25" y="42"/>
                </a:lnTo>
                <a:lnTo>
                  <a:pt x="34" y="38"/>
                </a:lnTo>
                <a:lnTo>
                  <a:pt x="42" y="34"/>
                </a:lnTo>
                <a:lnTo>
                  <a:pt x="51" y="30"/>
                </a:lnTo>
                <a:lnTo>
                  <a:pt x="60" y="27"/>
                </a:lnTo>
                <a:lnTo>
                  <a:pt x="68" y="23"/>
                </a:lnTo>
                <a:lnTo>
                  <a:pt x="77" y="19"/>
                </a:lnTo>
                <a:lnTo>
                  <a:pt x="85" y="15"/>
                </a:lnTo>
                <a:lnTo>
                  <a:pt x="94" y="11"/>
                </a:lnTo>
                <a:lnTo>
                  <a:pt x="102" y="7"/>
                </a:lnTo>
                <a:lnTo>
                  <a:pt x="111" y="3"/>
                </a:lnTo>
                <a:lnTo>
                  <a:pt x="119" y="0"/>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51">
            <a:extLst>
              <a:ext uri="{FF2B5EF4-FFF2-40B4-BE49-F238E27FC236}">
                <a16:creationId xmlns:a16="http://schemas.microsoft.com/office/drawing/2014/main" id="{DB9B28FB-0EAC-4F4D-9BB5-E112A9517FC4}"/>
              </a:ext>
            </a:extLst>
          </p:cNvPr>
          <p:cNvSpPr>
            <a:spLocks/>
          </p:cNvSpPr>
          <p:nvPr/>
        </p:nvSpPr>
        <p:spPr bwMode="auto">
          <a:xfrm>
            <a:off x="1912937" y="2108200"/>
            <a:ext cx="2116137" cy="273050"/>
          </a:xfrm>
          <a:custGeom>
            <a:avLst/>
            <a:gdLst>
              <a:gd name="T0" fmla="*/ 0 w 417"/>
              <a:gd name="T1" fmla="*/ 54 h 54"/>
              <a:gd name="T2" fmla="*/ 8 w 417"/>
              <a:gd name="T3" fmla="*/ 53 h 54"/>
              <a:gd name="T4" fmla="*/ 17 w 417"/>
              <a:gd name="T5" fmla="*/ 52 h 54"/>
              <a:gd name="T6" fmla="*/ 25 w 417"/>
              <a:gd name="T7" fmla="*/ 51 h 54"/>
              <a:gd name="T8" fmla="*/ 34 w 417"/>
              <a:gd name="T9" fmla="*/ 50 h 54"/>
              <a:gd name="T10" fmla="*/ 42 w 417"/>
              <a:gd name="T11" fmla="*/ 49 h 54"/>
              <a:gd name="T12" fmla="*/ 51 w 417"/>
              <a:gd name="T13" fmla="*/ 47 h 54"/>
              <a:gd name="T14" fmla="*/ 59 w 417"/>
              <a:gd name="T15" fmla="*/ 46 h 54"/>
              <a:gd name="T16" fmla="*/ 68 w 417"/>
              <a:gd name="T17" fmla="*/ 45 h 54"/>
              <a:gd name="T18" fmla="*/ 76 w 417"/>
              <a:gd name="T19" fmla="*/ 44 h 54"/>
              <a:gd name="T20" fmla="*/ 85 w 417"/>
              <a:gd name="T21" fmla="*/ 43 h 54"/>
              <a:gd name="T22" fmla="*/ 93 w 417"/>
              <a:gd name="T23" fmla="*/ 42 h 54"/>
              <a:gd name="T24" fmla="*/ 102 w 417"/>
              <a:gd name="T25" fmla="*/ 41 h 54"/>
              <a:gd name="T26" fmla="*/ 111 w 417"/>
              <a:gd name="T27" fmla="*/ 40 h 54"/>
              <a:gd name="T28" fmla="*/ 119 w 417"/>
              <a:gd name="T29" fmla="*/ 39 h 54"/>
              <a:gd name="T30" fmla="*/ 128 w 417"/>
              <a:gd name="T31" fmla="*/ 38 h 54"/>
              <a:gd name="T32" fmla="*/ 136 w 417"/>
              <a:gd name="T33" fmla="*/ 36 h 54"/>
              <a:gd name="T34" fmla="*/ 145 w 417"/>
              <a:gd name="T35" fmla="*/ 35 h 54"/>
              <a:gd name="T36" fmla="*/ 153 w 417"/>
              <a:gd name="T37" fmla="*/ 34 h 54"/>
              <a:gd name="T38" fmla="*/ 162 w 417"/>
              <a:gd name="T39" fmla="*/ 33 h 54"/>
              <a:gd name="T40" fmla="*/ 170 w 417"/>
              <a:gd name="T41" fmla="*/ 32 h 54"/>
              <a:gd name="T42" fmla="*/ 179 w 417"/>
              <a:gd name="T43" fmla="*/ 31 h 54"/>
              <a:gd name="T44" fmla="*/ 187 w 417"/>
              <a:gd name="T45" fmla="*/ 30 h 54"/>
              <a:gd name="T46" fmla="*/ 196 w 417"/>
              <a:gd name="T47" fmla="*/ 29 h 54"/>
              <a:gd name="T48" fmla="*/ 204 w 417"/>
              <a:gd name="T49" fmla="*/ 28 h 54"/>
              <a:gd name="T50" fmla="*/ 213 w 417"/>
              <a:gd name="T51" fmla="*/ 26 h 54"/>
              <a:gd name="T52" fmla="*/ 221 w 417"/>
              <a:gd name="T53" fmla="*/ 25 h 54"/>
              <a:gd name="T54" fmla="*/ 230 w 417"/>
              <a:gd name="T55" fmla="*/ 24 h 54"/>
              <a:gd name="T56" fmla="*/ 238 w 417"/>
              <a:gd name="T57" fmla="*/ 23 h 54"/>
              <a:gd name="T58" fmla="*/ 247 w 417"/>
              <a:gd name="T59" fmla="*/ 22 h 54"/>
              <a:gd name="T60" fmla="*/ 255 w 417"/>
              <a:gd name="T61" fmla="*/ 21 h 54"/>
              <a:gd name="T62" fmla="*/ 264 w 417"/>
              <a:gd name="T63" fmla="*/ 20 h 54"/>
              <a:gd name="T64" fmla="*/ 272 w 417"/>
              <a:gd name="T65" fmla="*/ 19 h 54"/>
              <a:gd name="T66" fmla="*/ 281 w 417"/>
              <a:gd name="T67" fmla="*/ 18 h 54"/>
              <a:gd name="T68" fmla="*/ 290 w 417"/>
              <a:gd name="T69" fmla="*/ 17 h 54"/>
              <a:gd name="T70" fmla="*/ 298 w 417"/>
              <a:gd name="T71" fmla="*/ 15 h 54"/>
              <a:gd name="T72" fmla="*/ 307 w 417"/>
              <a:gd name="T73" fmla="*/ 14 h 54"/>
              <a:gd name="T74" fmla="*/ 315 w 417"/>
              <a:gd name="T75" fmla="*/ 13 h 54"/>
              <a:gd name="T76" fmla="*/ 324 w 417"/>
              <a:gd name="T77" fmla="*/ 12 h 54"/>
              <a:gd name="T78" fmla="*/ 332 w 417"/>
              <a:gd name="T79" fmla="*/ 11 h 54"/>
              <a:gd name="T80" fmla="*/ 341 w 417"/>
              <a:gd name="T81" fmla="*/ 10 h 54"/>
              <a:gd name="T82" fmla="*/ 349 w 417"/>
              <a:gd name="T83" fmla="*/ 9 h 54"/>
              <a:gd name="T84" fmla="*/ 358 w 417"/>
              <a:gd name="T85" fmla="*/ 8 h 54"/>
              <a:gd name="T86" fmla="*/ 366 w 417"/>
              <a:gd name="T87" fmla="*/ 7 h 54"/>
              <a:gd name="T88" fmla="*/ 375 w 417"/>
              <a:gd name="T89" fmla="*/ 6 h 54"/>
              <a:gd name="T90" fmla="*/ 383 w 417"/>
              <a:gd name="T91" fmla="*/ 4 h 54"/>
              <a:gd name="T92" fmla="*/ 392 w 417"/>
              <a:gd name="T93" fmla="*/ 3 h 54"/>
              <a:gd name="T94" fmla="*/ 400 w 417"/>
              <a:gd name="T95" fmla="*/ 2 h 54"/>
              <a:gd name="T96" fmla="*/ 409 w 417"/>
              <a:gd name="T97" fmla="*/ 1 h 54"/>
              <a:gd name="T98" fmla="*/ 417 w 417"/>
              <a:gd name="T9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7" h="54">
                <a:moveTo>
                  <a:pt x="0" y="54"/>
                </a:moveTo>
                <a:lnTo>
                  <a:pt x="8" y="53"/>
                </a:lnTo>
                <a:lnTo>
                  <a:pt x="17" y="52"/>
                </a:lnTo>
                <a:lnTo>
                  <a:pt x="25" y="51"/>
                </a:lnTo>
                <a:lnTo>
                  <a:pt x="34" y="50"/>
                </a:lnTo>
                <a:lnTo>
                  <a:pt x="42" y="49"/>
                </a:lnTo>
                <a:lnTo>
                  <a:pt x="51" y="47"/>
                </a:lnTo>
                <a:lnTo>
                  <a:pt x="59" y="46"/>
                </a:lnTo>
                <a:lnTo>
                  <a:pt x="68" y="45"/>
                </a:lnTo>
                <a:lnTo>
                  <a:pt x="76" y="44"/>
                </a:lnTo>
                <a:lnTo>
                  <a:pt x="85" y="43"/>
                </a:lnTo>
                <a:lnTo>
                  <a:pt x="93" y="42"/>
                </a:lnTo>
                <a:lnTo>
                  <a:pt x="102" y="41"/>
                </a:lnTo>
                <a:lnTo>
                  <a:pt x="111" y="40"/>
                </a:lnTo>
                <a:lnTo>
                  <a:pt x="119" y="39"/>
                </a:lnTo>
                <a:lnTo>
                  <a:pt x="128" y="38"/>
                </a:lnTo>
                <a:lnTo>
                  <a:pt x="136" y="36"/>
                </a:lnTo>
                <a:lnTo>
                  <a:pt x="145" y="35"/>
                </a:lnTo>
                <a:lnTo>
                  <a:pt x="153" y="34"/>
                </a:lnTo>
                <a:lnTo>
                  <a:pt x="162" y="33"/>
                </a:lnTo>
                <a:lnTo>
                  <a:pt x="170" y="32"/>
                </a:lnTo>
                <a:lnTo>
                  <a:pt x="179" y="31"/>
                </a:lnTo>
                <a:lnTo>
                  <a:pt x="187" y="30"/>
                </a:lnTo>
                <a:lnTo>
                  <a:pt x="196" y="29"/>
                </a:lnTo>
                <a:lnTo>
                  <a:pt x="204" y="28"/>
                </a:lnTo>
                <a:lnTo>
                  <a:pt x="213" y="26"/>
                </a:lnTo>
                <a:lnTo>
                  <a:pt x="221" y="25"/>
                </a:lnTo>
                <a:lnTo>
                  <a:pt x="230" y="24"/>
                </a:lnTo>
                <a:lnTo>
                  <a:pt x="238" y="23"/>
                </a:lnTo>
                <a:lnTo>
                  <a:pt x="247" y="22"/>
                </a:lnTo>
                <a:lnTo>
                  <a:pt x="255" y="21"/>
                </a:lnTo>
                <a:lnTo>
                  <a:pt x="264" y="20"/>
                </a:lnTo>
                <a:lnTo>
                  <a:pt x="272" y="19"/>
                </a:lnTo>
                <a:lnTo>
                  <a:pt x="281" y="18"/>
                </a:lnTo>
                <a:lnTo>
                  <a:pt x="290" y="17"/>
                </a:lnTo>
                <a:lnTo>
                  <a:pt x="298" y="15"/>
                </a:lnTo>
                <a:lnTo>
                  <a:pt x="307" y="14"/>
                </a:lnTo>
                <a:lnTo>
                  <a:pt x="315" y="13"/>
                </a:lnTo>
                <a:lnTo>
                  <a:pt x="324" y="12"/>
                </a:lnTo>
                <a:lnTo>
                  <a:pt x="332" y="11"/>
                </a:lnTo>
                <a:lnTo>
                  <a:pt x="341" y="10"/>
                </a:lnTo>
                <a:lnTo>
                  <a:pt x="349" y="9"/>
                </a:lnTo>
                <a:lnTo>
                  <a:pt x="358" y="8"/>
                </a:lnTo>
                <a:lnTo>
                  <a:pt x="366" y="7"/>
                </a:lnTo>
                <a:lnTo>
                  <a:pt x="375" y="6"/>
                </a:lnTo>
                <a:lnTo>
                  <a:pt x="383" y="4"/>
                </a:lnTo>
                <a:lnTo>
                  <a:pt x="392" y="3"/>
                </a:lnTo>
                <a:lnTo>
                  <a:pt x="400" y="2"/>
                </a:lnTo>
                <a:lnTo>
                  <a:pt x="409" y="1"/>
                </a:lnTo>
                <a:lnTo>
                  <a:pt x="417" y="0"/>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52">
            <a:extLst>
              <a:ext uri="{FF2B5EF4-FFF2-40B4-BE49-F238E27FC236}">
                <a16:creationId xmlns:a16="http://schemas.microsoft.com/office/drawing/2014/main" id="{844B8C0F-52F1-4B28-B148-C0C99762FBE6}"/>
              </a:ext>
            </a:extLst>
          </p:cNvPr>
          <p:cNvSpPr>
            <a:spLocks/>
          </p:cNvSpPr>
          <p:nvPr/>
        </p:nvSpPr>
        <p:spPr bwMode="auto">
          <a:xfrm>
            <a:off x="4075112" y="2935288"/>
            <a:ext cx="2122487" cy="76200"/>
          </a:xfrm>
          <a:custGeom>
            <a:avLst/>
            <a:gdLst>
              <a:gd name="T0" fmla="*/ 0 w 418"/>
              <a:gd name="T1" fmla="*/ 15 h 15"/>
              <a:gd name="T2" fmla="*/ 9 w 418"/>
              <a:gd name="T3" fmla="*/ 15 h 15"/>
              <a:gd name="T4" fmla="*/ 17 w 418"/>
              <a:gd name="T5" fmla="*/ 14 h 15"/>
              <a:gd name="T6" fmla="*/ 26 w 418"/>
              <a:gd name="T7" fmla="*/ 14 h 15"/>
              <a:gd name="T8" fmla="*/ 34 w 418"/>
              <a:gd name="T9" fmla="*/ 14 h 15"/>
              <a:gd name="T10" fmla="*/ 43 w 418"/>
              <a:gd name="T11" fmla="*/ 13 h 15"/>
              <a:gd name="T12" fmla="*/ 51 w 418"/>
              <a:gd name="T13" fmla="*/ 13 h 15"/>
              <a:gd name="T14" fmla="*/ 60 w 418"/>
              <a:gd name="T15" fmla="*/ 13 h 15"/>
              <a:gd name="T16" fmla="*/ 68 w 418"/>
              <a:gd name="T17" fmla="*/ 12 h 15"/>
              <a:gd name="T18" fmla="*/ 77 w 418"/>
              <a:gd name="T19" fmla="*/ 12 h 15"/>
              <a:gd name="T20" fmla="*/ 85 w 418"/>
              <a:gd name="T21" fmla="*/ 12 h 15"/>
              <a:gd name="T22" fmla="*/ 94 w 418"/>
              <a:gd name="T23" fmla="*/ 12 h 15"/>
              <a:gd name="T24" fmla="*/ 102 w 418"/>
              <a:gd name="T25" fmla="*/ 11 h 15"/>
              <a:gd name="T26" fmla="*/ 111 w 418"/>
              <a:gd name="T27" fmla="*/ 11 h 15"/>
              <a:gd name="T28" fmla="*/ 119 w 418"/>
              <a:gd name="T29" fmla="*/ 11 h 15"/>
              <a:gd name="T30" fmla="*/ 128 w 418"/>
              <a:gd name="T31" fmla="*/ 10 h 15"/>
              <a:gd name="T32" fmla="*/ 136 w 418"/>
              <a:gd name="T33" fmla="*/ 10 h 15"/>
              <a:gd name="T34" fmla="*/ 145 w 418"/>
              <a:gd name="T35" fmla="*/ 10 h 15"/>
              <a:gd name="T36" fmla="*/ 153 w 418"/>
              <a:gd name="T37" fmla="*/ 9 h 15"/>
              <a:gd name="T38" fmla="*/ 162 w 418"/>
              <a:gd name="T39" fmla="*/ 9 h 15"/>
              <a:gd name="T40" fmla="*/ 170 w 418"/>
              <a:gd name="T41" fmla="*/ 9 h 15"/>
              <a:gd name="T42" fmla="*/ 179 w 418"/>
              <a:gd name="T43" fmla="*/ 9 h 15"/>
              <a:gd name="T44" fmla="*/ 188 w 418"/>
              <a:gd name="T45" fmla="*/ 8 h 15"/>
              <a:gd name="T46" fmla="*/ 196 w 418"/>
              <a:gd name="T47" fmla="*/ 8 h 15"/>
              <a:gd name="T48" fmla="*/ 205 w 418"/>
              <a:gd name="T49" fmla="*/ 8 h 15"/>
              <a:gd name="T50" fmla="*/ 213 w 418"/>
              <a:gd name="T51" fmla="*/ 7 h 15"/>
              <a:gd name="T52" fmla="*/ 222 w 418"/>
              <a:gd name="T53" fmla="*/ 7 h 15"/>
              <a:gd name="T54" fmla="*/ 230 w 418"/>
              <a:gd name="T55" fmla="*/ 7 h 15"/>
              <a:gd name="T56" fmla="*/ 239 w 418"/>
              <a:gd name="T57" fmla="*/ 6 h 15"/>
              <a:gd name="T58" fmla="*/ 247 w 418"/>
              <a:gd name="T59" fmla="*/ 6 h 15"/>
              <a:gd name="T60" fmla="*/ 256 w 418"/>
              <a:gd name="T61" fmla="*/ 6 h 15"/>
              <a:gd name="T62" fmla="*/ 264 w 418"/>
              <a:gd name="T63" fmla="*/ 6 h 15"/>
              <a:gd name="T64" fmla="*/ 273 w 418"/>
              <a:gd name="T65" fmla="*/ 5 h 15"/>
              <a:gd name="T66" fmla="*/ 281 w 418"/>
              <a:gd name="T67" fmla="*/ 5 h 15"/>
              <a:gd name="T68" fmla="*/ 290 w 418"/>
              <a:gd name="T69" fmla="*/ 5 h 15"/>
              <a:gd name="T70" fmla="*/ 298 w 418"/>
              <a:gd name="T71" fmla="*/ 4 h 15"/>
              <a:gd name="T72" fmla="*/ 307 w 418"/>
              <a:gd name="T73" fmla="*/ 4 h 15"/>
              <a:gd name="T74" fmla="*/ 315 w 418"/>
              <a:gd name="T75" fmla="*/ 4 h 15"/>
              <a:gd name="T76" fmla="*/ 324 w 418"/>
              <a:gd name="T77" fmla="*/ 4 h 15"/>
              <a:gd name="T78" fmla="*/ 332 w 418"/>
              <a:gd name="T79" fmla="*/ 3 h 15"/>
              <a:gd name="T80" fmla="*/ 341 w 418"/>
              <a:gd name="T81" fmla="*/ 3 h 15"/>
              <a:gd name="T82" fmla="*/ 350 w 418"/>
              <a:gd name="T83" fmla="*/ 3 h 15"/>
              <a:gd name="T84" fmla="*/ 358 w 418"/>
              <a:gd name="T85" fmla="*/ 2 h 15"/>
              <a:gd name="T86" fmla="*/ 367 w 418"/>
              <a:gd name="T87" fmla="*/ 2 h 15"/>
              <a:gd name="T88" fmla="*/ 375 w 418"/>
              <a:gd name="T89" fmla="*/ 2 h 15"/>
              <a:gd name="T90" fmla="*/ 384 w 418"/>
              <a:gd name="T91" fmla="*/ 1 h 15"/>
              <a:gd name="T92" fmla="*/ 392 w 418"/>
              <a:gd name="T93" fmla="*/ 1 h 15"/>
              <a:gd name="T94" fmla="*/ 401 w 418"/>
              <a:gd name="T95" fmla="*/ 1 h 15"/>
              <a:gd name="T96" fmla="*/ 409 w 418"/>
              <a:gd name="T97" fmla="*/ 1 h 15"/>
              <a:gd name="T98" fmla="*/ 418 w 418"/>
              <a:gd name="T99"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15">
                <a:moveTo>
                  <a:pt x="0" y="15"/>
                </a:moveTo>
                <a:lnTo>
                  <a:pt x="9" y="15"/>
                </a:lnTo>
                <a:lnTo>
                  <a:pt x="17" y="14"/>
                </a:lnTo>
                <a:lnTo>
                  <a:pt x="26" y="14"/>
                </a:lnTo>
                <a:lnTo>
                  <a:pt x="34" y="14"/>
                </a:lnTo>
                <a:lnTo>
                  <a:pt x="43" y="13"/>
                </a:lnTo>
                <a:lnTo>
                  <a:pt x="51" y="13"/>
                </a:lnTo>
                <a:lnTo>
                  <a:pt x="60" y="13"/>
                </a:lnTo>
                <a:lnTo>
                  <a:pt x="68" y="12"/>
                </a:lnTo>
                <a:lnTo>
                  <a:pt x="77" y="12"/>
                </a:lnTo>
                <a:lnTo>
                  <a:pt x="85" y="12"/>
                </a:lnTo>
                <a:lnTo>
                  <a:pt x="94" y="12"/>
                </a:lnTo>
                <a:lnTo>
                  <a:pt x="102" y="11"/>
                </a:lnTo>
                <a:lnTo>
                  <a:pt x="111" y="11"/>
                </a:lnTo>
                <a:lnTo>
                  <a:pt x="119" y="11"/>
                </a:lnTo>
                <a:lnTo>
                  <a:pt x="128" y="10"/>
                </a:lnTo>
                <a:lnTo>
                  <a:pt x="136" y="10"/>
                </a:lnTo>
                <a:lnTo>
                  <a:pt x="145" y="10"/>
                </a:lnTo>
                <a:lnTo>
                  <a:pt x="153" y="9"/>
                </a:lnTo>
                <a:lnTo>
                  <a:pt x="162" y="9"/>
                </a:lnTo>
                <a:lnTo>
                  <a:pt x="170" y="9"/>
                </a:lnTo>
                <a:lnTo>
                  <a:pt x="179" y="9"/>
                </a:lnTo>
                <a:lnTo>
                  <a:pt x="188" y="8"/>
                </a:lnTo>
                <a:lnTo>
                  <a:pt x="196" y="8"/>
                </a:lnTo>
                <a:lnTo>
                  <a:pt x="205" y="8"/>
                </a:lnTo>
                <a:lnTo>
                  <a:pt x="213" y="7"/>
                </a:lnTo>
                <a:lnTo>
                  <a:pt x="222" y="7"/>
                </a:lnTo>
                <a:lnTo>
                  <a:pt x="230" y="7"/>
                </a:lnTo>
                <a:lnTo>
                  <a:pt x="239" y="6"/>
                </a:lnTo>
                <a:lnTo>
                  <a:pt x="247" y="6"/>
                </a:lnTo>
                <a:lnTo>
                  <a:pt x="256" y="6"/>
                </a:lnTo>
                <a:lnTo>
                  <a:pt x="264" y="6"/>
                </a:lnTo>
                <a:lnTo>
                  <a:pt x="273" y="5"/>
                </a:lnTo>
                <a:lnTo>
                  <a:pt x="281" y="5"/>
                </a:lnTo>
                <a:lnTo>
                  <a:pt x="290" y="5"/>
                </a:lnTo>
                <a:lnTo>
                  <a:pt x="298" y="4"/>
                </a:lnTo>
                <a:lnTo>
                  <a:pt x="307" y="4"/>
                </a:lnTo>
                <a:lnTo>
                  <a:pt x="315" y="4"/>
                </a:lnTo>
                <a:lnTo>
                  <a:pt x="324" y="4"/>
                </a:lnTo>
                <a:lnTo>
                  <a:pt x="332" y="3"/>
                </a:lnTo>
                <a:lnTo>
                  <a:pt x="341" y="3"/>
                </a:lnTo>
                <a:lnTo>
                  <a:pt x="350" y="3"/>
                </a:lnTo>
                <a:lnTo>
                  <a:pt x="358" y="2"/>
                </a:lnTo>
                <a:lnTo>
                  <a:pt x="367" y="2"/>
                </a:lnTo>
                <a:lnTo>
                  <a:pt x="375" y="2"/>
                </a:lnTo>
                <a:lnTo>
                  <a:pt x="384" y="1"/>
                </a:lnTo>
                <a:lnTo>
                  <a:pt x="392" y="1"/>
                </a:lnTo>
                <a:lnTo>
                  <a:pt x="401" y="1"/>
                </a:lnTo>
                <a:lnTo>
                  <a:pt x="409" y="1"/>
                </a:lnTo>
                <a:lnTo>
                  <a:pt x="418" y="0"/>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53">
            <a:extLst>
              <a:ext uri="{FF2B5EF4-FFF2-40B4-BE49-F238E27FC236}">
                <a16:creationId xmlns:a16="http://schemas.microsoft.com/office/drawing/2014/main" id="{5D2E02AB-D9B7-40F3-B9B7-503E3D3D7EBD}"/>
              </a:ext>
            </a:extLst>
          </p:cNvPr>
          <p:cNvSpPr>
            <a:spLocks/>
          </p:cNvSpPr>
          <p:nvPr/>
        </p:nvSpPr>
        <p:spPr bwMode="auto">
          <a:xfrm>
            <a:off x="6237287" y="3554413"/>
            <a:ext cx="2122487" cy="366713"/>
          </a:xfrm>
          <a:custGeom>
            <a:avLst/>
            <a:gdLst>
              <a:gd name="T0" fmla="*/ 0 w 418"/>
              <a:gd name="T1" fmla="*/ 0 h 72"/>
              <a:gd name="T2" fmla="*/ 9 w 418"/>
              <a:gd name="T3" fmla="*/ 2 h 72"/>
              <a:gd name="T4" fmla="*/ 17 w 418"/>
              <a:gd name="T5" fmla="*/ 3 h 72"/>
              <a:gd name="T6" fmla="*/ 26 w 418"/>
              <a:gd name="T7" fmla="*/ 5 h 72"/>
              <a:gd name="T8" fmla="*/ 34 w 418"/>
              <a:gd name="T9" fmla="*/ 6 h 72"/>
              <a:gd name="T10" fmla="*/ 43 w 418"/>
              <a:gd name="T11" fmla="*/ 8 h 72"/>
              <a:gd name="T12" fmla="*/ 51 w 418"/>
              <a:gd name="T13" fmla="*/ 9 h 72"/>
              <a:gd name="T14" fmla="*/ 60 w 418"/>
              <a:gd name="T15" fmla="*/ 11 h 72"/>
              <a:gd name="T16" fmla="*/ 68 w 418"/>
              <a:gd name="T17" fmla="*/ 12 h 72"/>
              <a:gd name="T18" fmla="*/ 77 w 418"/>
              <a:gd name="T19" fmla="*/ 14 h 72"/>
              <a:gd name="T20" fmla="*/ 86 w 418"/>
              <a:gd name="T21" fmla="*/ 15 h 72"/>
              <a:gd name="T22" fmla="*/ 94 w 418"/>
              <a:gd name="T23" fmla="*/ 16 h 72"/>
              <a:gd name="T24" fmla="*/ 103 w 418"/>
              <a:gd name="T25" fmla="*/ 18 h 72"/>
              <a:gd name="T26" fmla="*/ 111 w 418"/>
              <a:gd name="T27" fmla="*/ 19 h 72"/>
              <a:gd name="T28" fmla="*/ 120 w 418"/>
              <a:gd name="T29" fmla="*/ 21 h 72"/>
              <a:gd name="T30" fmla="*/ 128 w 418"/>
              <a:gd name="T31" fmla="*/ 22 h 72"/>
              <a:gd name="T32" fmla="*/ 137 w 418"/>
              <a:gd name="T33" fmla="*/ 24 h 72"/>
              <a:gd name="T34" fmla="*/ 145 w 418"/>
              <a:gd name="T35" fmla="*/ 25 h 72"/>
              <a:gd name="T36" fmla="*/ 154 w 418"/>
              <a:gd name="T37" fmla="*/ 27 h 72"/>
              <a:gd name="T38" fmla="*/ 162 w 418"/>
              <a:gd name="T39" fmla="*/ 28 h 72"/>
              <a:gd name="T40" fmla="*/ 171 w 418"/>
              <a:gd name="T41" fmla="*/ 30 h 72"/>
              <a:gd name="T42" fmla="*/ 179 w 418"/>
              <a:gd name="T43" fmla="*/ 31 h 72"/>
              <a:gd name="T44" fmla="*/ 188 w 418"/>
              <a:gd name="T45" fmla="*/ 33 h 72"/>
              <a:gd name="T46" fmla="*/ 196 w 418"/>
              <a:gd name="T47" fmla="*/ 34 h 72"/>
              <a:gd name="T48" fmla="*/ 205 w 418"/>
              <a:gd name="T49" fmla="*/ 36 h 72"/>
              <a:gd name="T50" fmla="*/ 213 w 418"/>
              <a:gd name="T51" fmla="*/ 37 h 72"/>
              <a:gd name="T52" fmla="*/ 222 w 418"/>
              <a:gd name="T53" fmla="*/ 39 h 72"/>
              <a:gd name="T54" fmla="*/ 230 w 418"/>
              <a:gd name="T55" fmla="*/ 40 h 72"/>
              <a:gd name="T56" fmla="*/ 239 w 418"/>
              <a:gd name="T57" fmla="*/ 42 h 72"/>
              <a:gd name="T58" fmla="*/ 248 w 418"/>
              <a:gd name="T59" fmla="*/ 43 h 72"/>
              <a:gd name="T60" fmla="*/ 256 w 418"/>
              <a:gd name="T61" fmla="*/ 44 h 72"/>
              <a:gd name="T62" fmla="*/ 265 w 418"/>
              <a:gd name="T63" fmla="*/ 46 h 72"/>
              <a:gd name="T64" fmla="*/ 273 w 418"/>
              <a:gd name="T65" fmla="*/ 47 h 72"/>
              <a:gd name="T66" fmla="*/ 282 w 418"/>
              <a:gd name="T67" fmla="*/ 49 h 72"/>
              <a:gd name="T68" fmla="*/ 290 w 418"/>
              <a:gd name="T69" fmla="*/ 50 h 72"/>
              <a:gd name="T70" fmla="*/ 299 w 418"/>
              <a:gd name="T71" fmla="*/ 52 h 72"/>
              <a:gd name="T72" fmla="*/ 307 w 418"/>
              <a:gd name="T73" fmla="*/ 53 h 72"/>
              <a:gd name="T74" fmla="*/ 316 w 418"/>
              <a:gd name="T75" fmla="*/ 55 h 72"/>
              <a:gd name="T76" fmla="*/ 324 w 418"/>
              <a:gd name="T77" fmla="*/ 56 h 72"/>
              <a:gd name="T78" fmla="*/ 333 w 418"/>
              <a:gd name="T79" fmla="*/ 58 h 72"/>
              <a:gd name="T80" fmla="*/ 341 w 418"/>
              <a:gd name="T81" fmla="*/ 59 h 72"/>
              <a:gd name="T82" fmla="*/ 350 w 418"/>
              <a:gd name="T83" fmla="*/ 61 h 72"/>
              <a:gd name="T84" fmla="*/ 358 w 418"/>
              <a:gd name="T85" fmla="*/ 62 h 72"/>
              <a:gd name="T86" fmla="*/ 367 w 418"/>
              <a:gd name="T87" fmla="*/ 64 h 72"/>
              <a:gd name="T88" fmla="*/ 375 w 418"/>
              <a:gd name="T89" fmla="*/ 65 h 72"/>
              <a:gd name="T90" fmla="*/ 384 w 418"/>
              <a:gd name="T91" fmla="*/ 67 h 72"/>
              <a:gd name="T92" fmla="*/ 392 w 418"/>
              <a:gd name="T93" fmla="*/ 68 h 72"/>
              <a:gd name="T94" fmla="*/ 401 w 418"/>
              <a:gd name="T95" fmla="*/ 70 h 72"/>
              <a:gd name="T96" fmla="*/ 409 w 418"/>
              <a:gd name="T97" fmla="*/ 71 h 72"/>
              <a:gd name="T98" fmla="*/ 418 w 418"/>
              <a:gd name="T99"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72">
                <a:moveTo>
                  <a:pt x="0" y="0"/>
                </a:moveTo>
                <a:lnTo>
                  <a:pt x="9" y="2"/>
                </a:lnTo>
                <a:lnTo>
                  <a:pt x="17" y="3"/>
                </a:lnTo>
                <a:lnTo>
                  <a:pt x="26" y="5"/>
                </a:lnTo>
                <a:lnTo>
                  <a:pt x="34" y="6"/>
                </a:lnTo>
                <a:lnTo>
                  <a:pt x="43" y="8"/>
                </a:lnTo>
                <a:lnTo>
                  <a:pt x="51" y="9"/>
                </a:lnTo>
                <a:lnTo>
                  <a:pt x="60" y="11"/>
                </a:lnTo>
                <a:lnTo>
                  <a:pt x="68" y="12"/>
                </a:lnTo>
                <a:lnTo>
                  <a:pt x="77" y="14"/>
                </a:lnTo>
                <a:lnTo>
                  <a:pt x="86" y="15"/>
                </a:lnTo>
                <a:lnTo>
                  <a:pt x="94" y="16"/>
                </a:lnTo>
                <a:lnTo>
                  <a:pt x="103" y="18"/>
                </a:lnTo>
                <a:lnTo>
                  <a:pt x="111" y="19"/>
                </a:lnTo>
                <a:lnTo>
                  <a:pt x="120" y="21"/>
                </a:lnTo>
                <a:lnTo>
                  <a:pt x="128" y="22"/>
                </a:lnTo>
                <a:lnTo>
                  <a:pt x="137" y="24"/>
                </a:lnTo>
                <a:lnTo>
                  <a:pt x="145" y="25"/>
                </a:lnTo>
                <a:lnTo>
                  <a:pt x="154" y="27"/>
                </a:lnTo>
                <a:lnTo>
                  <a:pt x="162" y="28"/>
                </a:lnTo>
                <a:lnTo>
                  <a:pt x="171" y="30"/>
                </a:lnTo>
                <a:lnTo>
                  <a:pt x="179" y="31"/>
                </a:lnTo>
                <a:lnTo>
                  <a:pt x="188" y="33"/>
                </a:lnTo>
                <a:lnTo>
                  <a:pt x="196" y="34"/>
                </a:lnTo>
                <a:lnTo>
                  <a:pt x="205" y="36"/>
                </a:lnTo>
                <a:lnTo>
                  <a:pt x="213" y="37"/>
                </a:lnTo>
                <a:lnTo>
                  <a:pt x="222" y="39"/>
                </a:lnTo>
                <a:lnTo>
                  <a:pt x="230" y="40"/>
                </a:lnTo>
                <a:lnTo>
                  <a:pt x="239" y="42"/>
                </a:lnTo>
                <a:lnTo>
                  <a:pt x="248" y="43"/>
                </a:lnTo>
                <a:lnTo>
                  <a:pt x="256" y="44"/>
                </a:lnTo>
                <a:lnTo>
                  <a:pt x="265" y="46"/>
                </a:lnTo>
                <a:lnTo>
                  <a:pt x="273" y="47"/>
                </a:lnTo>
                <a:lnTo>
                  <a:pt x="282" y="49"/>
                </a:lnTo>
                <a:lnTo>
                  <a:pt x="290" y="50"/>
                </a:lnTo>
                <a:lnTo>
                  <a:pt x="299" y="52"/>
                </a:lnTo>
                <a:lnTo>
                  <a:pt x="307" y="53"/>
                </a:lnTo>
                <a:lnTo>
                  <a:pt x="316" y="55"/>
                </a:lnTo>
                <a:lnTo>
                  <a:pt x="324" y="56"/>
                </a:lnTo>
                <a:lnTo>
                  <a:pt x="333" y="58"/>
                </a:lnTo>
                <a:lnTo>
                  <a:pt x="341" y="59"/>
                </a:lnTo>
                <a:lnTo>
                  <a:pt x="350" y="61"/>
                </a:lnTo>
                <a:lnTo>
                  <a:pt x="358" y="62"/>
                </a:lnTo>
                <a:lnTo>
                  <a:pt x="367" y="64"/>
                </a:lnTo>
                <a:lnTo>
                  <a:pt x="375" y="65"/>
                </a:lnTo>
                <a:lnTo>
                  <a:pt x="384" y="67"/>
                </a:lnTo>
                <a:lnTo>
                  <a:pt x="392" y="68"/>
                </a:lnTo>
                <a:lnTo>
                  <a:pt x="401" y="70"/>
                </a:lnTo>
                <a:lnTo>
                  <a:pt x="409" y="71"/>
                </a:lnTo>
                <a:lnTo>
                  <a:pt x="418" y="72"/>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4">
            <a:extLst>
              <a:ext uri="{FF2B5EF4-FFF2-40B4-BE49-F238E27FC236}">
                <a16:creationId xmlns:a16="http://schemas.microsoft.com/office/drawing/2014/main" id="{1684BCB9-7585-4A03-B474-2F58FEC66F9B}"/>
              </a:ext>
            </a:extLst>
          </p:cNvPr>
          <p:cNvSpPr>
            <a:spLocks noChangeShapeType="1"/>
          </p:cNvSpPr>
          <p:nvPr/>
        </p:nvSpPr>
        <p:spPr bwMode="auto">
          <a:xfrm flipV="1">
            <a:off x="1081087" y="757238"/>
            <a:ext cx="0" cy="4926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5">
            <a:extLst>
              <a:ext uri="{FF2B5EF4-FFF2-40B4-BE49-F238E27FC236}">
                <a16:creationId xmlns:a16="http://schemas.microsoft.com/office/drawing/2014/main" id="{AB58FA78-B1D9-4EE2-8421-3B4484C08CDA}"/>
              </a:ext>
            </a:extLst>
          </p:cNvPr>
          <p:cNvSpPr>
            <a:spLocks noChangeShapeType="1"/>
          </p:cNvSpPr>
          <p:nvPr/>
        </p:nvSpPr>
        <p:spPr bwMode="auto">
          <a:xfrm flipH="1">
            <a:off x="979487" y="5519738"/>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56">
            <a:extLst>
              <a:ext uri="{FF2B5EF4-FFF2-40B4-BE49-F238E27FC236}">
                <a16:creationId xmlns:a16="http://schemas.microsoft.com/office/drawing/2014/main" id="{89718B88-73CC-4EE0-9DE9-6EBD877F4D75}"/>
              </a:ext>
            </a:extLst>
          </p:cNvPr>
          <p:cNvSpPr>
            <a:spLocks noChangeArrowheads="1"/>
          </p:cNvSpPr>
          <p:nvPr/>
        </p:nvSpPr>
        <p:spPr bwMode="auto">
          <a:xfrm rot="16200000">
            <a:off x="677862" y="5294313"/>
            <a:ext cx="254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Line 57">
            <a:extLst>
              <a:ext uri="{FF2B5EF4-FFF2-40B4-BE49-F238E27FC236}">
                <a16:creationId xmlns:a16="http://schemas.microsoft.com/office/drawing/2014/main" id="{942195AB-F854-4E1B-BD3E-4D887DC1402D}"/>
              </a:ext>
            </a:extLst>
          </p:cNvPr>
          <p:cNvSpPr>
            <a:spLocks noChangeShapeType="1"/>
          </p:cNvSpPr>
          <p:nvPr/>
        </p:nvSpPr>
        <p:spPr bwMode="auto">
          <a:xfrm flipH="1">
            <a:off x="979487" y="462597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58">
            <a:extLst>
              <a:ext uri="{FF2B5EF4-FFF2-40B4-BE49-F238E27FC236}">
                <a16:creationId xmlns:a16="http://schemas.microsoft.com/office/drawing/2014/main" id="{084D2671-7570-4346-9509-9120E76FB243}"/>
              </a:ext>
            </a:extLst>
          </p:cNvPr>
          <p:cNvSpPr>
            <a:spLocks noChangeArrowheads="1"/>
          </p:cNvSpPr>
          <p:nvPr/>
        </p:nvSpPr>
        <p:spPr bwMode="auto">
          <a:xfrm rot="16200000">
            <a:off x="641350" y="4400550"/>
            <a:ext cx="325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59">
            <a:extLst>
              <a:ext uri="{FF2B5EF4-FFF2-40B4-BE49-F238E27FC236}">
                <a16:creationId xmlns:a16="http://schemas.microsoft.com/office/drawing/2014/main" id="{E266DBD9-8EF8-402C-9F56-7B671092B7D1}"/>
              </a:ext>
            </a:extLst>
          </p:cNvPr>
          <p:cNvSpPr>
            <a:spLocks noChangeShapeType="1"/>
          </p:cNvSpPr>
          <p:nvPr/>
        </p:nvSpPr>
        <p:spPr bwMode="auto">
          <a:xfrm flipH="1">
            <a:off x="979487" y="3732213"/>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0">
            <a:extLst>
              <a:ext uri="{FF2B5EF4-FFF2-40B4-BE49-F238E27FC236}">
                <a16:creationId xmlns:a16="http://schemas.microsoft.com/office/drawing/2014/main" id="{08931A07-93BA-471F-A07D-CF385487AD56}"/>
              </a:ext>
            </a:extLst>
          </p:cNvPr>
          <p:cNvSpPr>
            <a:spLocks noChangeArrowheads="1"/>
          </p:cNvSpPr>
          <p:nvPr/>
        </p:nvSpPr>
        <p:spPr bwMode="auto">
          <a:xfrm rot="16200000">
            <a:off x="641350" y="3506788"/>
            <a:ext cx="325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Line 61">
            <a:extLst>
              <a:ext uri="{FF2B5EF4-FFF2-40B4-BE49-F238E27FC236}">
                <a16:creationId xmlns:a16="http://schemas.microsoft.com/office/drawing/2014/main" id="{3F33C276-1B74-4276-8546-7D8419A56746}"/>
              </a:ext>
            </a:extLst>
          </p:cNvPr>
          <p:cNvSpPr>
            <a:spLocks noChangeShapeType="1"/>
          </p:cNvSpPr>
          <p:nvPr/>
        </p:nvSpPr>
        <p:spPr bwMode="auto">
          <a:xfrm flipH="1">
            <a:off x="979487" y="2833688"/>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62">
            <a:extLst>
              <a:ext uri="{FF2B5EF4-FFF2-40B4-BE49-F238E27FC236}">
                <a16:creationId xmlns:a16="http://schemas.microsoft.com/office/drawing/2014/main" id="{67C4D034-3DF6-42F9-BC21-291CF55E202C}"/>
              </a:ext>
            </a:extLst>
          </p:cNvPr>
          <p:cNvSpPr>
            <a:spLocks noChangeArrowheads="1"/>
          </p:cNvSpPr>
          <p:nvPr/>
        </p:nvSpPr>
        <p:spPr bwMode="auto">
          <a:xfrm rot="16200000">
            <a:off x="641350" y="2606675"/>
            <a:ext cx="325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63">
            <a:extLst>
              <a:ext uri="{FF2B5EF4-FFF2-40B4-BE49-F238E27FC236}">
                <a16:creationId xmlns:a16="http://schemas.microsoft.com/office/drawing/2014/main" id="{514ED3A0-3FFF-4C6C-8ACE-DC6F87885FA2}"/>
              </a:ext>
            </a:extLst>
          </p:cNvPr>
          <p:cNvSpPr>
            <a:spLocks noChangeShapeType="1"/>
          </p:cNvSpPr>
          <p:nvPr/>
        </p:nvSpPr>
        <p:spPr bwMode="auto">
          <a:xfrm flipH="1">
            <a:off x="979487" y="19399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64">
            <a:extLst>
              <a:ext uri="{FF2B5EF4-FFF2-40B4-BE49-F238E27FC236}">
                <a16:creationId xmlns:a16="http://schemas.microsoft.com/office/drawing/2014/main" id="{0F0A74C4-AD40-42E6-A62C-150C3DF378C3}"/>
              </a:ext>
            </a:extLst>
          </p:cNvPr>
          <p:cNvSpPr>
            <a:spLocks noChangeArrowheads="1"/>
          </p:cNvSpPr>
          <p:nvPr/>
        </p:nvSpPr>
        <p:spPr bwMode="auto">
          <a:xfrm rot="16200000">
            <a:off x="641350" y="1712913"/>
            <a:ext cx="325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65">
            <a:extLst>
              <a:ext uri="{FF2B5EF4-FFF2-40B4-BE49-F238E27FC236}">
                <a16:creationId xmlns:a16="http://schemas.microsoft.com/office/drawing/2014/main" id="{574B658E-4011-4B5D-A688-399F900A8C63}"/>
              </a:ext>
            </a:extLst>
          </p:cNvPr>
          <p:cNvSpPr>
            <a:spLocks noChangeShapeType="1"/>
          </p:cNvSpPr>
          <p:nvPr/>
        </p:nvSpPr>
        <p:spPr bwMode="auto">
          <a:xfrm flipH="1">
            <a:off x="979487" y="10414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66">
            <a:extLst>
              <a:ext uri="{FF2B5EF4-FFF2-40B4-BE49-F238E27FC236}">
                <a16:creationId xmlns:a16="http://schemas.microsoft.com/office/drawing/2014/main" id="{483D797F-898F-42B7-B7DB-D5F2499C3300}"/>
              </a:ext>
            </a:extLst>
          </p:cNvPr>
          <p:cNvSpPr>
            <a:spLocks noChangeArrowheads="1"/>
          </p:cNvSpPr>
          <p:nvPr/>
        </p:nvSpPr>
        <p:spPr bwMode="auto">
          <a:xfrm rot="16200000">
            <a:off x="677862" y="814388"/>
            <a:ext cx="2540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67">
            <a:extLst>
              <a:ext uri="{FF2B5EF4-FFF2-40B4-BE49-F238E27FC236}">
                <a16:creationId xmlns:a16="http://schemas.microsoft.com/office/drawing/2014/main" id="{9ABD87AC-06E0-4143-9FD1-2F6FAB8C3BE3}"/>
              </a:ext>
            </a:extLst>
          </p:cNvPr>
          <p:cNvSpPr>
            <a:spLocks noChangeShapeType="1"/>
          </p:cNvSpPr>
          <p:nvPr/>
        </p:nvSpPr>
        <p:spPr bwMode="auto">
          <a:xfrm>
            <a:off x="1081087" y="5683250"/>
            <a:ext cx="746125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8">
            <a:extLst>
              <a:ext uri="{FF2B5EF4-FFF2-40B4-BE49-F238E27FC236}">
                <a16:creationId xmlns:a16="http://schemas.microsoft.com/office/drawing/2014/main" id="{C4D7187D-821C-4176-9A2B-2782886AF510}"/>
              </a:ext>
            </a:extLst>
          </p:cNvPr>
          <p:cNvSpPr>
            <a:spLocks noChangeShapeType="1"/>
          </p:cNvSpPr>
          <p:nvPr/>
        </p:nvSpPr>
        <p:spPr bwMode="auto">
          <a:xfrm>
            <a:off x="1243012" y="56832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69">
            <a:extLst>
              <a:ext uri="{FF2B5EF4-FFF2-40B4-BE49-F238E27FC236}">
                <a16:creationId xmlns:a16="http://schemas.microsoft.com/office/drawing/2014/main" id="{65293B55-27F9-4AD7-B90C-38AF855DD4D4}"/>
              </a:ext>
            </a:extLst>
          </p:cNvPr>
          <p:cNvSpPr>
            <a:spLocks noChangeArrowheads="1"/>
          </p:cNvSpPr>
          <p:nvPr/>
        </p:nvSpPr>
        <p:spPr bwMode="auto">
          <a:xfrm>
            <a:off x="1030287" y="5835650"/>
            <a:ext cx="538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 name="Line 70">
            <a:extLst>
              <a:ext uri="{FF2B5EF4-FFF2-40B4-BE49-F238E27FC236}">
                <a16:creationId xmlns:a16="http://schemas.microsoft.com/office/drawing/2014/main" id="{24A4D6EB-3624-41B1-85C0-F6141F7BF6FE}"/>
              </a:ext>
            </a:extLst>
          </p:cNvPr>
          <p:cNvSpPr>
            <a:spLocks noChangeShapeType="1"/>
          </p:cNvSpPr>
          <p:nvPr/>
        </p:nvSpPr>
        <p:spPr bwMode="auto">
          <a:xfrm>
            <a:off x="1887537" y="56832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Rectangle 71">
            <a:extLst>
              <a:ext uri="{FF2B5EF4-FFF2-40B4-BE49-F238E27FC236}">
                <a16:creationId xmlns:a16="http://schemas.microsoft.com/office/drawing/2014/main" id="{8E2060D8-7554-4BAE-959D-AB38FE882E3B}"/>
              </a:ext>
            </a:extLst>
          </p:cNvPr>
          <p:cNvSpPr>
            <a:spLocks noChangeArrowheads="1"/>
          </p:cNvSpPr>
          <p:nvPr/>
        </p:nvSpPr>
        <p:spPr bwMode="auto">
          <a:xfrm>
            <a:off x="1674812" y="5835650"/>
            <a:ext cx="538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Line 72">
            <a:extLst>
              <a:ext uri="{FF2B5EF4-FFF2-40B4-BE49-F238E27FC236}">
                <a16:creationId xmlns:a16="http://schemas.microsoft.com/office/drawing/2014/main" id="{E32C611E-C34B-409A-84CD-5084FCBC1E5C}"/>
              </a:ext>
            </a:extLst>
          </p:cNvPr>
          <p:cNvSpPr>
            <a:spLocks noChangeShapeType="1"/>
          </p:cNvSpPr>
          <p:nvPr/>
        </p:nvSpPr>
        <p:spPr bwMode="auto">
          <a:xfrm>
            <a:off x="4054475" y="56832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Rectangle 73">
            <a:extLst>
              <a:ext uri="{FF2B5EF4-FFF2-40B4-BE49-F238E27FC236}">
                <a16:creationId xmlns:a16="http://schemas.microsoft.com/office/drawing/2014/main" id="{85943995-C108-4713-BF14-33C5A18A017E}"/>
              </a:ext>
            </a:extLst>
          </p:cNvPr>
          <p:cNvSpPr>
            <a:spLocks noChangeArrowheads="1"/>
          </p:cNvSpPr>
          <p:nvPr/>
        </p:nvSpPr>
        <p:spPr bwMode="auto">
          <a:xfrm>
            <a:off x="3841750" y="5835650"/>
            <a:ext cx="538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Line 74">
            <a:extLst>
              <a:ext uri="{FF2B5EF4-FFF2-40B4-BE49-F238E27FC236}">
                <a16:creationId xmlns:a16="http://schemas.microsoft.com/office/drawing/2014/main" id="{DD375A26-0326-4CCD-AD41-7FA707A2C43F}"/>
              </a:ext>
            </a:extLst>
          </p:cNvPr>
          <p:cNvSpPr>
            <a:spLocks noChangeShapeType="1"/>
          </p:cNvSpPr>
          <p:nvPr/>
        </p:nvSpPr>
        <p:spPr bwMode="auto">
          <a:xfrm>
            <a:off x="6216650" y="56832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75">
            <a:extLst>
              <a:ext uri="{FF2B5EF4-FFF2-40B4-BE49-F238E27FC236}">
                <a16:creationId xmlns:a16="http://schemas.microsoft.com/office/drawing/2014/main" id="{3D07360B-914F-445E-8B1C-5309990E00B1}"/>
              </a:ext>
            </a:extLst>
          </p:cNvPr>
          <p:cNvSpPr>
            <a:spLocks noChangeArrowheads="1"/>
          </p:cNvSpPr>
          <p:nvPr/>
        </p:nvSpPr>
        <p:spPr bwMode="auto">
          <a:xfrm>
            <a:off x="6003925" y="5835650"/>
            <a:ext cx="538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Line 76">
            <a:extLst>
              <a:ext uri="{FF2B5EF4-FFF2-40B4-BE49-F238E27FC236}">
                <a16:creationId xmlns:a16="http://schemas.microsoft.com/office/drawing/2014/main" id="{D802A3B2-6E4B-4DA3-BB3E-D9D58EAF20D4}"/>
              </a:ext>
            </a:extLst>
          </p:cNvPr>
          <p:cNvSpPr>
            <a:spLocks noChangeShapeType="1"/>
          </p:cNvSpPr>
          <p:nvPr/>
        </p:nvSpPr>
        <p:spPr bwMode="auto">
          <a:xfrm>
            <a:off x="8378825" y="56832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77">
            <a:extLst>
              <a:ext uri="{FF2B5EF4-FFF2-40B4-BE49-F238E27FC236}">
                <a16:creationId xmlns:a16="http://schemas.microsoft.com/office/drawing/2014/main" id="{E03BE738-EAAA-4348-8146-DDEA41F5A397}"/>
              </a:ext>
            </a:extLst>
          </p:cNvPr>
          <p:cNvSpPr>
            <a:spLocks noChangeArrowheads="1"/>
          </p:cNvSpPr>
          <p:nvPr/>
        </p:nvSpPr>
        <p:spPr bwMode="auto">
          <a:xfrm>
            <a:off x="8166100" y="5835650"/>
            <a:ext cx="5381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78">
            <a:extLst>
              <a:ext uri="{FF2B5EF4-FFF2-40B4-BE49-F238E27FC236}">
                <a16:creationId xmlns:a16="http://schemas.microsoft.com/office/drawing/2014/main" id="{0EB1A6B5-C6D6-46AB-AA5F-DC0BAC171FE7}"/>
              </a:ext>
            </a:extLst>
          </p:cNvPr>
          <p:cNvSpPr>
            <a:spLocks noChangeArrowheads="1"/>
          </p:cNvSpPr>
          <p:nvPr/>
        </p:nvSpPr>
        <p:spPr bwMode="auto">
          <a:xfrm>
            <a:off x="3806825" y="6084888"/>
            <a:ext cx="21272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Income, % of FPL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7" name="Group 76">
            <a:extLst>
              <a:ext uri="{FF2B5EF4-FFF2-40B4-BE49-F238E27FC236}">
                <a16:creationId xmlns:a16="http://schemas.microsoft.com/office/drawing/2014/main" id="{2C58BC40-080A-4AC6-9981-48AF11DA0BD4}"/>
              </a:ext>
            </a:extLst>
          </p:cNvPr>
          <p:cNvGrpSpPr/>
          <p:nvPr/>
        </p:nvGrpSpPr>
        <p:grpSpPr>
          <a:xfrm>
            <a:off x="1904391" y="872033"/>
            <a:ext cx="1295215" cy="461665"/>
            <a:chOff x="1585304" y="397371"/>
            <a:chExt cx="1295215" cy="461665"/>
          </a:xfrm>
        </p:grpSpPr>
        <p:sp>
          <p:nvSpPr>
            <p:cNvPr id="78" name="TextBox 77">
              <a:extLst>
                <a:ext uri="{FF2B5EF4-FFF2-40B4-BE49-F238E27FC236}">
                  <a16:creationId xmlns:a16="http://schemas.microsoft.com/office/drawing/2014/main" id="{3F57B26F-8DB0-4BE4-901F-F448CD8B1B13}"/>
                </a:ext>
              </a:extLst>
            </p:cNvPr>
            <p:cNvSpPr txBox="1"/>
            <p:nvPr/>
          </p:nvSpPr>
          <p:spPr>
            <a:xfrm>
              <a:off x="1966119" y="397371"/>
              <a:ext cx="914400" cy="461665"/>
            </a:xfrm>
            <a:prstGeom prst="rect">
              <a:avLst/>
            </a:prstGeom>
            <a:noFill/>
          </p:spPr>
          <p:txBody>
            <a:bodyPr wrap="square" rtlCol="0">
              <a:spAutoFit/>
            </a:bodyPr>
            <a:lstStyle/>
            <a:p>
              <a:r>
                <a:rPr lang="en-US" sz="2400" dirty="0">
                  <a:solidFill>
                    <a:srgbClr val="90353B"/>
                  </a:solidFill>
                  <a:latin typeface="+mj-lt"/>
                </a:rPr>
                <a:t>94%</a:t>
              </a:r>
            </a:p>
          </p:txBody>
        </p:sp>
        <p:cxnSp>
          <p:nvCxnSpPr>
            <p:cNvPr id="79" name="Straight Connector 78">
              <a:extLst>
                <a:ext uri="{FF2B5EF4-FFF2-40B4-BE49-F238E27FC236}">
                  <a16:creationId xmlns:a16="http://schemas.microsoft.com/office/drawing/2014/main" id="{50D79554-B3E5-451A-916F-09767239D742}"/>
                </a:ext>
              </a:extLst>
            </p:cNvPr>
            <p:cNvCxnSpPr/>
            <p:nvPr/>
          </p:nvCxnSpPr>
          <p:spPr>
            <a:xfrm flipV="1">
              <a:off x="1585304" y="636589"/>
              <a:ext cx="381000" cy="1692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10C35D44-41FB-4A69-A80D-FBF72ABE2CE8}"/>
              </a:ext>
            </a:extLst>
          </p:cNvPr>
          <p:cNvGrpSpPr/>
          <p:nvPr/>
        </p:nvGrpSpPr>
        <p:grpSpPr>
          <a:xfrm>
            <a:off x="4048125" y="1522304"/>
            <a:ext cx="1361281" cy="542381"/>
            <a:chOff x="3729038" y="1047642"/>
            <a:chExt cx="1361281" cy="542381"/>
          </a:xfrm>
        </p:grpSpPr>
        <p:sp>
          <p:nvSpPr>
            <p:cNvPr id="81" name="TextBox 80">
              <a:extLst>
                <a:ext uri="{FF2B5EF4-FFF2-40B4-BE49-F238E27FC236}">
                  <a16:creationId xmlns:a16="http://schemas.microsoft.com/office/drawing/2014/main" id="{C88DA9A1-B4D4-4440-A7EF-E81D77BC467A}"/>
                </a:ext>
              </a:extLst>
            </p:cNvPr>
            <p:cNvSpPr txBox="1"/>
            <p:nvPr/>
          </p:nvSpPr>
          <p:spPr>
            <a:xfrm>
              <a:off x="4129415" y="1047642"/>
              <a:ext cx="960904" cy="461666"/>
            </a:xfrm>
            <a:prstGeom prst="rect">
              <a:avLst/>
            </a:prstGeom>
            <a:noFill/>
          </p:spPr>
          <p:txBody>
            <a:bodyPr wrap="square" rtlCol="0">
              <a:spAutoFit/>
            </a:bodyPr>
            <a:lstStyle/>
            <a:p>
              <a:r>
                <a:rPr lang="en-US" sz="2400" dirty="0">
                  <a:solidFill>
                    <a:srgbClr val="90353B"/>
                  </a:solidFill>
                  <a:latin typeface="+mj-lt"/>
                </a:rPr>
                <a:t>76%</a:t>
              </a:r>
            </a:p>
          </p:txBody>
        </p:sp>
        <p:cxnSp>
          <p:nvCxnSpPr>
            <p:cNvPr id="82" name="Straight Connector 81">
              <a:extLst>
                <a:ext uri="{FF2B5EF4-FFF2-40B4-BE49-F238E27FC236}">
                  <a16:creationId xmlns:a16="http://schemas.microsoft.com/office/drawing/2014/main" id="{E0882C1A-5BE6-4698-8FEC-B2639410D8D7}"/>
                </a:ext>
              </a:extLst>
            </p:cNvPr>
            <p:cNvCxnSpPr/>
            <p:nvPr/>
          </p:nvCxnSpPr>
          <p:spPr>
            <a:xfrm flipV="1">
              <a:off x="3729038" y="1321205"/>
              <a:ext cx="400377" cy="2688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50895DA6-EFAB-4A4C-8BAC-24979D339532}"/>
              </a:ext>
            </a:extLst>
          </p:cNvPr>
          <p:cNvGrpSpPr/>
          <p:nvPr/>
        </p:nvGrpSpPr>
        <p:grpSpPr>
          <a:xfrm>
            <a:off x="6236010" y="2455427"/>
            <a:ext cx="1323951" cy="461665"/>
            <a:chOff x="1899994" y="961289"/>
            <a:chExt cx="1266935" cy="461665"/>
          </a:xfrm>
        </p:grpSpPr>
        <p:sp>
          <p:nvSpPr>
            <p:cNvPr id="84" name="TextBox 83">
              <a:extLst>
                <a:ext uri="{FF2B5EF4-FFF2-40B4-BE49-F238E27FC236}">
                  <a16:creationId xmlns:a16="http://schemas.microsoft.com/office/drawing/2014/main" id="{6A4712AB-F1AA-418C-B8FB-6B4EB27CEBFD}"/>
                </a:ext>
              </a:extLst>
            </p:cNvPr>
            <p:cNvSpPr txBox="1"/>
            <p:nvPr/>
          </p:nvSpPr>
          <p:spPr>
            <a:xfrm>
              <a:off x="2252529" y="961289"/>
              <a:ext cx="914400" cy="461665"/>
            </a:xfrm>
            <a:prstGeom prst="rect">
              <a:avLst/>
            </a:prstGeom>
            <a:noFill/>
          </p:spPr>
          <p:txBody>
            <a:bodyPr wrap="square" rtlCol="0">
              <a:spAutoFit/>
            </a:bodyPr>
            <a:lstStyle/>
            <a:p>
              <a:r>
                <a:rPr lang="en-US" sz="2400" dirty="0">
                  <a:solidFill>
                    <a:srgbClr val="90353B"/>
                  </a:solidFill>
                  <a:latin typeface="+mj-lt"/>
                </a:rPr>
                <a:t>58%</a:t>
              </a:r>
            </a:p>
          </p:txBody>
        </p:sp>
        <p:cxnSp>
          <p:nvCxnSpPr>
            <p:cNvPr id="85" name="Straight Connector 84">
              <a:extLst>
                <a:ext uri="{FF2B5EF4-FFF2-40B4-BE49-F238E27FC236}">
                  <a16:creationId xmlns:a16="http://schemas.microsoft.com/office/drawing/2014/main" id="{E05FA511-5124-46D9-B49E-4E3DA1DF94E6}"/>
                </a:ext>
              </a:extLst>
            </p:cNvPr>
            <p:cNvCxnSpPr>
              <a:endCxn id="84" idx="1"/>
            </p:cNvCxnSpPr>
            <p:nvPr/>
          </p:nvCxnSpPr>
          <p:spPr>
            <a:xfrm flipV="1">
              <a:off x="1899994" y="1192122"/>
              <a:ext cx="352535" cy="2216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897AAF48-7647-4BC4-A2BB-7691EC3D9708}"/>
              </a:ext>
            </a:extLst>
          </p:cNvPr>
          <p:cNvGrpSpPr/>
          <p:nvPr/>
        </p:nvGrpSpPr>
        <p:grpSpPr>
          <a:xfrm>
            <a:off x="1904206" y="2364581"/>
            <a:ext cx="1258957" cy="1005004"/>
            <a:chOff x="1828800" y="762000"/>
            <a:chExt cx="1258957" cy="1005004"/>
          </a:xfrm>
        </p:grpSpPr>
        <p:sp>
          <p:nvSpPr>
            <p:cNvPr id="87" name="TextBox 86">
              <a:extLst>
                <a:ext uri="{FF2B5EF4-FFF2-40B4-BE49-F238E27FC236}">
                  <a16:creationId xmlns:a16="http://schemas.microsoft.com/office/drawing/2014/main" id="{6F05798B-13D3-432C-B067-7A9077ECD73E}"/>
                </a:ext>
              </a:extLst>
            </p:cNvPr>
            <p:cNvSpPr txBox="1"/>
            <p:nvPr/>
          </p:nvSpPr>
          <p:spPr>
            <a:xfrm>
              <a:off x="2173357" y="1305339"/>
              <a:ext cx="914400" cy="461665"/>
            </a:xfrm>
            <a:prstGeom prst="rect">
              <a:avLst/>
            </a:prstGeom>
            <a:noFill/>
          </p:spPr>
          <p:txBody>
            <a:bodyPr wrap="square" rtlCol="0">
              <a:spAutoFit/>
            </a:bodyPr>
            <a:lstStyle/>
            <a:p>
              <a:r>
                <a:rPr lang="en-US" sz="2400" dirty="0">
                  <a:solidFill>
                    <a:srgbClr val="90353B"/>
                  </a:solidFill>
                  <a:latin typeface="+mj-lt"/>
                </a:rPr>
                <a:t>70%</a:t>
              </a:r>
            </a:p>
          </p:txBody>
        </p:sp>
        <p:cxnSp>
          <p:nvCxnSpPr>
            <p:cNvPr id="88" name="Straight Connector 87">
              <a:extLst>
                <a:ext uri="{FF2B5EF4-FFF2-40B4-BE49-F238E27FC236}">
                  <a16:creationId xmlns:a16="http://schemas.microsoft.com/office/drawing/2014/main" id="{38329956-A5BA-4AE0-BF86-FF89CBCBC390}"/>
                </a:ext>
              </a:extLst>
            </p:cNvPr>
            <p:cNvCxnSpPr/>
            <p:nvPr/>
          </p:nvCxnSpPr>
          <p:spPr>
            <a:xfrm>
              <a:off x="1828800" y="762000"/>
              <a:ext cx="381000" cy="609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9" name="Group 88">
            <a:extLst>
              <a:ext uri="{FF2B5EF4-FFF2-40B4-BE49-F238E27FC236}">
                <a16:creationId xmlns:a16="http://schemas.microsoft.com/office/drawing/2014/main" id="{9FA37052-FF72-4870-8EAA-82418E370AC8}"/>
              </a:ext>
            </a:extLst>
          </p:cNvPr>
          <p:cNvGrpSpPr/>
          <p:nvPr/>
        </p:nvGrpSpPr>
        <p:grpSpPr>
          <a:xfrm>
            <a:off x="4074249" y="3050381"/>
            <a:ext cx="1258957" cy="1005004"/>
            <a:chOff x="1828800" y="762000"/>
            <a:chExt cx="1258957" cy="1005004"/>
          </a:xfrm>
        </p:grpSpPr>
        <p:sp>
          <p:nvSpPr>
            <p:cNvPr id="90" name="TextBox 89">
              <a:extLst>
                <a:ext uri="{FF2B5EF4-FFF2-40B4-BE49-F238E27FC236}">
                  <a16:creationId xmlns:a16="http://schemas.microsoft.com/office/drawing/2014/main" id="{D47130D2-3F4D-46E3-BA09-12F607F4612A}"/>
                </a:ext>
              </a:extLst>
            </p:cNvPr>
            <p:cNvSpPr txBox="1"/>
            <p:nvPr/>
          </p:nvSpPr>
          <p:spPr>
            <a:xfrm>
              <a:off x="2173357" y="1305339"/>
              <a:ext cx="914400" cy="461665"/>
            </a:xfrm>
            <a:prstGeom prst="rect">
              <a:avLst/>
            </a:prstGeom>
            <a:noFill/>
          </p:spPr>
          <p:txBody>
            <a:bodyPr wrap="square" rtlCol="0">
              <a:spAutoFit/>
            </a:bodyPr>
            <a:lstStyle/>
            <a:p>
              <a:r>
                <a:rPr lang="en-US" sz="2400" dirty="0">
                  <a:solidFill>
                    <a:srgbClr val="90353B"/>
                  </a:solidFill>
                  <a:latin typeface="+mj-lt"/>
                </a:rPr>
                <a:t>56%</a:t>
              </a:r>
            </a:p>
          </p:txBody>
        </p:sp>
        <p:cxnSp>
          <p:nvCxnSpPr>
            <p:cNvPr id="91" name="Straight Connector 90">
              <a:extLst>
                <a:ext uri="{FF2B5EF4-FFF2-40B4-BE49-F238E27FC236}">
                  <a16:creationId xmlns:a16="http://schemas.microsoft.com/office/drawing/2014/main" id="{E3B5C2C0-172C-427B-8307-9BD9AB59165A}"/>
                </a:ext>
              </a:extLst>
            </p:cNvPr>
            <p:cNvCxnSpPr/>
            <p:nvPr/>
          </p:nvCxnSpPr>
          <p:spPr>
            <a:xfrm>
              <a:off x="1828800" y="762000"/>
              <a:ext cx="381000" cy="609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2" name="Group 91">
            <a:extLst>
              <a:ext uri="{FF2B5EF4-FFF2-40B4-BE49-F238E27FC236}">
                <a16:creationId xmlns:a16="http://schemas.microsoft.com/office/drawing/2014/main" id="{1AFD49C2-70A6-4F3B-AFD3-714D18713288}"/>
              </a:ext>
            </a:extLst>
          </p:cNvPr>
          <p:cNvGrpSpPr/>
          <p:nvPr/>
        </p:nvGrpSpPr>
        <p:grpSpPr>
          <a:xfrm>
            <a:off x="6247606" y="3583781"/>
            <a:ext cx="1258957" cy="936636"/>
            <a:chOff x="1828800" y="762000"/>
            <a:chExt cx="1258957" cy="936636"/>
          </a:xfrm>
        </p:grpSpPr>
        <p:sp>
          <p:nvSpPr>
            <p:cNvPr id="93" name="TextBox 92">
              <a:extLst>
                <a:ext uri="{FF2B5EF4-FFF2-40B4-BE49-F238E27FC236}">
                  <a16:creationId xmlns:a16="http://schemas.microsoft.com/office/drawing/2014/main" id="{A62CEBFE-2878-462A-B499-CE6FBAAB052D}"/>
                </a:ext>
              </a:extLst>
            </p:cNvPr>
            <p:cNvSpPr txBox="1"/>
            <p:nvPr/>
          </p:nvSpPr>
          <p:spPr>
            <a:xfrm>
              <a:off x="2173357" y="1236971"/>
              <a:ext cx="914400" cy="461665"/>
            </a:xfrm>
            <a:prstGeom prst="rect">
              <a:avLst/>
            </a:prstGeom>
            <a:noFill/>
          </p:spPr>
          <p:txBody>
            <a:bodyPr wrap="square" rtlCol="0">
              <a:spAutoFit/>
            </a:bodyPr>
            <a:lstStyle/>
            <a:p>
              <a:r>
                <a:rPr lang="en-US" sz="2400" dirty="0">
                  <a:solidFill>
                    <a:srgbClr val="90353B"/>
                  </a:solidFill>
                  <a:latin typeface="+mj-lt"/>
                </a:rPr>
                <a:t>44%</a:t>
              </a:r>
            </a:p>
          </p:txBody>
        </p:sp>
        <p:cxnSp>
          <p:nvCxnSpPr>
            <p:cNvPr id="94" name="Straight Connector 93">
              <a:extLst>
                <a:ext uri="{FF2B5EF4-FFF2-40B4-BE49-F238E27FC236}">
                  <a16:creationId xmlns:a16="http://schemas.microsoft.com/office/drawing/2014/main" id="{A36D2B62-9DE0-4949-8BB7-F7A3A3794349}"/>
                </a:ext>
              </a:extLst>
            </p:cNvPr>
            <p:cNvCxnSpPr/>
            <p:nvPr/>
          </p:nvCxnSpPr>
          <p:spPr>
            <a:xfrm>
              <a:off x="1828800" y="762000"/>
              <a:ext cx="381000" cy="609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5" name="TextBox 94">
            <a:extLst>
              <a:ext uri="{FF2B5EF4-FFF2-40B4-BE49-F238E27FC236}">
                <a16:creationId xmlns:a16="http://schemas.microsoft.com/office/drawing/2014/main" id="{4E2E9223-1907-42E2-9BF0-ADDEE3A6D9A2}"/>
              </a:ext>
            </a:extLst>
          </p:cNvPr>
          <p:cNvSpPr txBox="1"/>
          <p:nvPr/>
        </p:nvSpPr>
        <p:spPr>
          <a:xfrm>
            <a:off x="1828442" y="4216807"/>
            <a:ext cx="1916596" cy="400110"/>
          </a:xfrm>
          <a:prstGeom prst="rect">
            <a:avLst/>
          </a:prstGeom>
          <a:noFill/>
        </p:spPr>
        <p:txBody>
          <a:bodyPr wrap="square" rtlCol="0">
            <a:spAutoFit/>
          </a:bodyPr>
          <a:lstStyle/>
          <a:p>
            <a:r>
              <a:rPr lang="en-US" sz="2000" b="1" dirty="0">
                <a:latin typeface="+mj-lt"/>
              </a:rPr>
              <a:t>%</a:t>
            </a:r>
            <a:r>
              <a:rPr lang="el-GR" sz="2000" b="1" dirty="0">
                <a:latin typeface="+mj-lt"/>
              </a:rPr>
              <a:t>Δ</a:t>
            </a:r>
            <a:r>
              <a:rPr lang="en-US" sz="2000" b="1" dirty="0">
                <a:latin typeface="+mj-lt"/>
              </a:rPr>
              <a:t> = -26%</a:t>
            </a:r>
          </a:p>
        </p:txBody>
      </p:sp>
      <p:sp>
        <p:nvSpPr>
          <p:cNvPr id="96" name="TextBox 95">
            <a:extLst>
              <a:ext uri="{FF2B5EF4-FFF2-40B4-BE49-F238E27FC236}">
                <a16:creationId xmlns:a16="http://schemas.microsoft.com/office/drawing/2014/main" id="{9F218379-355D-4AC1-92C7-CF4792EE0910}"/>
              </a:ext>
            </a:extLst>
          </p:cNvPr>
          <p:cNvSpPr txBox="1"/>
          <p:nvPr/>
        </p:nvSpPr>
        <p:spPr>
          <a:xfrm>
            <a:off x="4102410" y="4593964"/>
            <a:ext cx="1916596" cy="400110"/>
          </a:xfrm>
          <a:prstGeom prst="rect">
            <a:avLst/>
          </a:prstGeom>
          <a:noFill/>
        </p:spPr>
        <p:txBody>
          <a:bodyPr wrap="square" rtlCol="0">
            <a:spAutoFit/>
          </a:bodyPr>
          <a:lstStyle/>
          <a:p>
            <a:r>
              <a:rPr lang="en-US" sz="2000" b="1" dirty="0">
                <a:latin typeface="+mj-lt"/>
              </a:rPr>
              <a:t>%</a:t>
            </a:r>
            <a:r>
              <a:rPr lang="el-GR" sz="2000" b="1" dirty="0">
                <a:latin typeface="+mj-lt"/>
              </a:rPr>
              <a:t>Δ</a:t>
            </a:r>
            <a:r>
              <a:rPr lang="en-US" sz="2000" b="1" dirty="0">
                <a:latin typeface="+mj-lt"/>
              </a:rPr>
              <a:t> = -27%</a:t>
            </a:r>
          </a:p>
        </p:txBody>
      </p:sp>
      <p:sp>
        <p:nvSpPr>
          <p:cNvPr id="97" name="TextBox 96">
            <a:extLst>
              <a:ext uri="{FF2B5EF4-FFF2-40B4-BE49-F238E27FC236}">
                <a16:creationId xmlns:a16="http://schemas.microsoft.com/office/drawing/2014/main" id="{864C2E4B-3A11-45C0-8445-6D9F18EEC4A3}"/>
              </a:ext>
            </a:extLst>
          </p:cNvPr>
          <p:cNvSpPr txBox="1"/>
          <p:nvPr/>
        </p:nvSpPr>
        <p:spPr>
          <a:xfrm>
            <a:off x="6236010" y="4991839"/>
            <a:ext cx="1916596" cy="400110"/>
          </a:xfrm>
          <a:prstGeom prst="rect">
            <a:avLst/>
          </a:prstGeom>
          <a:noFill/>
        </p:spPr>
        <p:txBody>
          <a:bodyPr wrap="square" rtlCol="0">
            <a:spAutoFit/>
          </a:bodyPr>
          <a:lstStyle/>
          <a:p>
            <a:r>
              <a:rPr lang="en-US" sz="2000" b="1" dirty="0">
                <a:latin typeface="+mj-lt"/>
              </a:rPr>
              <a:t>%</a:t>
            </a:r>
            <a:r>
              <a:rPr lang="el-GR" sz="2000" b="1" dirty="0">
                <a:latin typeface="+mj-lt"/>
              </a:rPr>
              <a:t>Δ</a:t>
            </a:r>
            <a:r>
              <a:rPr lang="en-US" sz="2000" b="1" dirty="0">
                <a:latin typeface="+mj-lt"/>
              </a:rPr>
              <a:t> = -24%</a:t>
            </a:r>
          </a:p>
        </p:txBody>
      </p:sp>
      <p:grpSp>
        <p:nvGrpSpPr>
          <p:cNvPr id="98" name="Group 97">
            <a:extLst>
              <a:ext uri="{FF2B5EF4-FFF2-40B4-BE49-F238E27FC236}">
                <a16:creationId xmlns:a16="http://schemas.microsoft.com/office/drawing/2014/main" id="{273A1DE2-C896-4504-9B6A-0D69F9794C56}"/>
              </a:ext>
            </a:extLst>
          </p:cNvPr>
          <p:cNvGrpSpPr/>
          <p:nvPr/>
        </p:nvGrpSpPr>
        <p:grpSpPr>
          <a:xfrm>
            <a:off x="1904642" y="3683407"/>
            <a:ext cx="1254080" cy="566655"/>
            <a:chOff x="1957028" y="4418635"/>
            <a:chExt cx="1254080" cy="566655"/>
          </a:xfrm>
        </p:grpSpPr>
        <p:sp>
          <p:nvSpPr>
            <p:cNvPr id="99" name="Rectangle 52">
              <a:extLst>
                <a:ext uri="{FF2B5EF4-FFF2-40B4-BE49-F238E27FC236}">
                  <a16:creationId xmlns:a16="http://schemas.microsoft.com/office/drawing/2014/main" id="{3A7986CD-5266-48B5-80E0-31BD3164003E}"/>
                </a:ext>
              </a:extLst>
            </p:cNvPr>
            <p:cNvSpPr>
              <a:spLocks noChangeArrowheads="1"/>
            </p:cNvSpPr>
            <p:nvPr/>
          </p:nvSpPr>
          <p:spPr bwMode="auto">
            <a:xfrm>
              <a:off x="1957028" y="4418635"/>
              <a:ext cx="118782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rPr>
                <a:t>RD = </a:t>
              </a:r>
              <a:r>
                <a:rPr lang="en-US" altLang="en-US" sz="1900" dirty="0">
                  <a:solidFill>
                    <a:srgbClr val="404040"/>
                  </a:solidFill>
                </a:rPr>
                <a:t>-0.24</a:t>
              </a:r>
              <a:endParaRPr kumimoji="0" lang="en-US" altLang="en-US" sz="1900" b="0" i="0" u="none" strike="noStrike" cap="none" normalizeH="0" baseline="0" dirty="0">
                <a:ln>
                  <a:noFill/>
                </a:ln>
                <a:solidFill>
                  <a:schemeClr val="tx1"/>
                </a:solidFill>
                <a:effectLst/>
              </a:endParaRPr>
            </a:p>
          </p:txBody>
        </p:sp>
        <p:sp>
          <p:nvSpPr>
            <p:cNvPr id="100" name="Rectangle 53">
              <a:extLst>
                <a:ext uri="{FF2B5EF4-FFF2-40B4-BE49-F238E27FC236}">
                  <a16:creationId xmlns:a16="http://schemas.microsoft.com/office/drawing/2014/main" id="{B3D6516A-CDE1-4296-983B-9AFBA11AAB1A}"/>
                </a:ext>
              </a:extLst>
            </p:cNvPr>
            <p:cNvSpPr>
              <a:spLocks noChangeArrowheads="1"/>
            </p:cNvSpPr>
            <p:nvPr/>
          </p:nvSpPr>
          <p:spPr bwMode="auto">
            <a:xfrm>
              <a:off x="1965574" y="4692902"/>
              <a:ext cx="1245534"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rPr>
                <a:t>         (</a:t>
              </a:r>
              <a:r>
                <a:rPr lang="en-US" altLang="en-US" sz="1900" dirty="0">
                  <a:solidFill>
                    <a:srgbClr val="404040"/>
                  </a:solidFill>
                </a:rPr>
                <a:t>0.07</a:t>
              </a:r>
              <a:r>
                <a:rPr kumimoji="0" lang="en-US" altLang="en-US" sz="1900" b="0" i="0" u="none" strike="noStrike" cap="none" normalizeH="0" baseline="0" dirty="0">
                  <a:ln>
                    <a:noFill/>
                  </a:ln>
                  <a:solidFill>
                    <a:srgbClr val="404040"/>
                  </a:solidFill>
                  <a:effectLst/>
                </a:rPr>
                <a:t>)</a:t>
              </a:r>
              <a:endParaRPr kumimoji="0" lang="en-US" altLang="en-US" sz="1900" b="0" i="0" u="none" strike="noStrike" cap="none" normalizeH="0" baseline="0" dirty="0">
                <a:ln>
                  <a:noFill/>
                </a:ln>
                <a:solidFill>
                  <a:schemeClr val="tx1"/>
                </a:solidFill>
                <a:effectLst/>
              </a:endParaRPr>
            </a:p>
          </p:txBody>
        </p:sp>
      </p:grpSp>
      <p:grpSp>
        <p:nvGrpSpPr>
          <p:cNvPr id="101" name="Group 100">
            <a:extLst>
              <a:ext uri="{FF2B5EF4-FFF2-40B4-BE49-F238E27FC236}">
                <a16:creationId xmlns:a16="http://schemas.microsoft.com/office/drawing/2014/main" id="{04D014A8-D110-4394-89E3-917ECE699EF4}"/>
              </a:ext>
            </a:extLst>
          </p:cNvPr>
          <p:cNvGrpSpPr/>
          <p:nvPr/>
        </p:nvGrpSpPr>
        <p:grpSpPr>
          <a:xfrm>
            <a:off x="4147476" y="4060564"/>
            <a:ext cx="1312860" cy="566655"/>
            <a:chOff x="1914298" y="4418635"/>
            <a:chExt cx="1312860" cy="566655"/>
          </a:xfrm>
        </p:grpSpPr>
        <p:sp>
          <p:nvSpPr>
            <p:cNvPr id="102" name="Rectangle 52">
              <a:extLst>
                <a:ext uri="{FF2B5EF4-FFF2-40B4-BE49-F238E27FC236}">
                  <a16:creationId xmlns:a16="http://schemas.microsoft.com/office/drawing/2014/main" id="{FD4AA418-1080-4ADC-A404-B6A23BA7B48A}"/>
                </a:ext>
              </a:extLst>
            </p:cNvPr>
            <p:cNvSpPr>
              <a:spLocks noChangeArrowheads="1"/>
            </p:cNvSpPr>
            <p:nvPr/>
          </p:nvSpPr>
          <p:spPr bwMode="auto">
            <a:xfrm>
              <a:off x="1957028" y="4418635"/>
              <a:ext cx="118782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latin typeface="Arial" panose="020B0604020202020204" pitchFamily="34" charset="0"/>
                </a:rPr>
                <a:t>RD = -0.20</a:t>
              </a:r>
              <a:endParaRPr kumimoji="0" lang="en-US" altLang="en-US" sz="1900" b="0" i="0" u="none" strike="noStrike" cap="none" normalizeH="0" baseline="0" dirty="0">
                <a:ln>
                  <a:noFill/>
                </a:ln>
                <a:solidFill>
                  <a:schemeClr val="tx1"/>
                </a:solidFill>
                <a:effectLst/>
                <a:latin typeface="Arial" panose="020B0604020202020204" pitchFamily="34" charset="0"/>
              </a:endParaRPr>
            </a:p>
          </p:txBody>
        </p:sp>
        <p:sp>
          <p:nvSpPr>
            <p:cNvPr id="103" name="Rectangle 53">
              <a:extLst>
                <a:ext uri="{FF2B5EF4-FFF2-40B4-BE49-F238E27FC236}">
                  <a16:creationId xmlns:a16="http://schemas.microsoft.com/office/drawing/2014/main" id="{05279527-E1FD-4A46-89F4-B9A7FB7BCB4D}"/>
                </a:ext>
              </a:extLst>
            </p:cNvPr>
            <p:cNvSpPr>
              <a:spLocks noChangeArrowheads="1"/>
            </p:cNvSpPr>
            <p:nvPr/>
          </p:nvSpPr>
          <p:spPr bwMode="auto">
            <a:xfrm>
              <a:off x="1914298" y="4692902"/>
              <a:ext cx="1312860"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rPr>
                <a:t>          (</a:t>
              </a:r>
              <a:r>
                <a:rPr lang="en-US" altLang="en-US" sz="1900" dirty="0">
                  <a:solidFill>
                    <a:srgbClr val="404040"/>
                  </a:solidFill>
                </a:rPr>
                <a:t>0.05</a:t>
              </a:r>
              <a:r>
                <a:rPr kumimoji="0" lang="en-US" altLang="en-US" sz="1900" b="0" i="0" u="none" strike="noStrike" cap="none" normalizeH="0" baseline="0" dirty="0">
                  <a:ln>
                    <a:noFill/>
                  </a:ln>
                  <a:solidFill>
                    <a:srgbClr val="404040"/>
                  </a:solidFill>
                  <a:effectLst/>
                </a:rPr>
                <a:t>)</a:t>
              </a:r>
              <a:endParaRPr kumimoji="0" lang="en-US" altLang="en-US" sz="1900" b="0" i="0" u="none" strike="noStrike" cap="none" normalizeH="0" baseline="0" dirty="0">
                <a:ln>
                  <a:noFill/>
                </a:ln>
                <a:solidFill>
                  <a:schemeClr val="tx1"/>
                </a:solidFill>
                <a:effectLst/>
              </a:endParaRPr>
            </a:p>
          </p:txBody>
        </p:sp>
      </p:grpSp>
      <p:grpSp>
        <p:nvGrpSpPr>
          <p:cNvPr id="104" name="Group 103">
            <a:extLst>
              <a:ext uri="{FF2B5EF4-FFF2-40B4-BE49-F238E27FC236}">
                <a16:creationId xmlns:a16="http://schemas.microsoft.com/office/drawing/2014/main" id="{D5F8CC73-FDEB-454A-A698-BB374154F294}"/>
              </a:ext>
            </a:extLst>
          </p:cNvPr>
          <p:cNvGrpSpPr/>
          <p:nvPr/>
        </p:nvGrpSpPr>
        <p:grpSpPr>
          <a:xfrm>
            <a:off x="6259020" y="4485995"/>
            <a:ext cx="1312860" cy="566655"/>
            <a:chOff x="1914298" y="4418635"/>
            <a:chExt cx="1312860" cy="566655"/>
          </a:xfrm>
        </p:grpSpPr>
        <p:sp>
          <p:nvSpPr>
            <p:cNvPr id="105" name="Rectangle 52">
              <a:extLst>
                <a:ext uri="{FF2B5EF4-FFF2-40B4-BE49-F238E27FC236}">
                  <a16:creationId xmlns:a16="http://schemas.microsoft.com/office/drawing/2014/main" id="{EA13B574-C2C1-40BB-9657-DC8077738A48}"/>
                </a:ext>
              </a:extLst>
            </p:cNvPr>
            <p:cNvSpPr>
              <a:spLocks noChangeArrowheads="1"/>
            </p:cNvSpPr>
            <p:nvPr/>
          </p:nvSpPr>
          <p:spPr bwMode="auto">
            <a:xfrm>
              <a:off x="1957028" y="4418635"/>
              <a:ext cx="118782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rPr>
                <a:t>RD = </a:t>
              </a:r>
              <a:r>
                <a:rPr lang="en-US" altLang="en-US" sz="1900" dirty="0">
                  <a:solidFill>
                    <a:srgbClr val="404040"/>
                  </a:solidFill>
                </a:rPr>
                <a:t>-0.14</a:t>
              </a:r>
              <a:endParaRPr kumimoji="0" lang="en-US" altLang="en-US" sz="1900" b="0" i="0" u="none" strike="noStrike" cap="none" normalizeH="0" baseline="0" dirty="0">
                <a:ln>
                  <a:noFill/>
                </a:ln>
                <a:solidFill>
                  <a:schemeClr val="tx1"/>
                </a:solidFill>
                <a:effectLst/>
              </a:endParaRPr>
            </a:p>
          </p:txBody>
        </p:sp>
        <p:sp>
          <p:nvSpPr>
            <p:cNvPr id="106" name="Rectangle 53">
              <a:extLst>
                <a:ext uri="{FF2B5EF4-FFF2-40B4-BE49-F238E27FC236}">
                  <a16:creationId xmlns:a16="http://schemas.microsoft.com/office/drawing/2014/main" id="{69B34165-EE80-4A82-B3E2-36B03F9B1A1D}"/>
                </a:ext>
              </a:extLst>
            </p:cNvPr>
            <p:cNvSpPr>
              <a:spLocks noChangeArrowheads="1"/>
            </p:cNvSpPr>
            <p:nvPr/>
          </p:nvSpPr>
          <p:spPr bwMode="auto">
            <a:xfrm>
              <a:off x="1914298" y="4692902"/>
              <a:ext cx="1312860"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900" b="0" i="0" u="none" strike="noStrike" cap="none" normalizeH="0" baseline="0" dirty="0">
                  <a:ln>
                    <a:noFill/>
                  </a:ln>
                  <a:solidFill>
                    <a:srgbClr val="404040"/>
                  </a:solidFill>
                  <a:effectLst/>
                </a:rPr>
                <a:t>          (</a:t>
              </a:r>
              <a:r>
                <a:rPr lang="en-US" altLang="en-US" sz="1900" dirty="0">
                  <a:solidFill>
                    <a:srgbClr val="404040"/>
                  </a:solidFill>
                </a:rPr>
                <a:t>0.04</a:t>
              </a:r>
              <a:r>
                <a:rPr kumimoji="0" lang="en-US" altLang="en-US" sz="1900" b="0" i="0" u="none" strike="noStrike" cap="none" normalizeH="0" baseline="0" dirty="0">
                  <a:ln>
                    <a:noFill/>
                  </a:ln>
                  <a:solidFill>
                    <a:srgbClr val="404040"/>
                  </a:solidFill>
                  <a:effectLst/>
                </a:rPr>
                <a:t>)</a:t>
              </a:r>
              <a:endParaRPr kumimoji="0" lang="en-US" altLang="en-US" sz="1900" b="0" i="0" u="none" strike="noStrike" cap="none" normalizeH="0" baseline="0" dirty="0">
                <a:ln>
                  <a:noFill/>
                </a:ln>
                <a:solidFill>
                  <a:schemeClr val="tx1"/>
                </a:solidFill>
                <a:effectLst/>
              </a:endParaRPr>
            </a:p>
          </p:txBody>
        </p:sp>
      </p:grpSp>
      <p:sp>
        <p:nvSpPr>
          <p:cNvPr id="107" name="TextBox 106">
            <a:extLst>
              <a:ext uri="{FF2B5EF4-FFF2-40B4-BE49-F238E27FC236}">
                <a16:creationId xmlns:a16="http://schemas.microsoft.com/office/drawing/2014/main" id="{7C1988D3-9846-4348-BD79-F7FB328680A8}"/>
              </a:ext>
            </a:extLst>
          </p:cNvPr>
          <p:cNvSpPr txBox="1"/>
          <p:nvPr/>
        </p:nvSpPr>
        <p:spPr>
          <a:xfrm>
            <a:off x="1885122" y="5325374"/>
            <a:ext cx="2213112" cy="369332"/>
          </a:xfrm>
          <a:prstGeom prst="rect">
            <a:avLst/>
          </a:prstGeom>
          <a:noFill/>
        </p:spPr>
        <p:txBody>
          <a:bodyPr wrap="square" rtlCol="0">
            <a:spAutoFit/>
          </a:bodyPr>
          <a:lstStyle/>
          <a:p>
            <a:pPr algn="ctr"/>
            <a:r>
              <a:rPr lang="en-US" dirty="0" err="1">
                <a:solidFill>
                  <a:schemeClr val="accent3">
                    <a:lumMod val="50000"/>
                  </a:schemeClr>
                </a:solidFill>
                <a:latin typeface="+mj-lt"/>
              </a:rPr>
              <a:t>P</a:t>
            </a:r>
            <a:r>
              <a:rPr lang="en-US" baseline="-25000" dirty="0" err="1">
                <a:solidFill>
                  <a:schemeClr val="accent3">
                    <a:lumMod val="50000"/>
                  </a:schemeClr>
                </a:solidFill>
                <a:latin typeface="+mj-lt"/>
              </a:rPr>
              <a:t>min</a:t>
            </a:r>
            <a:r>
              <a:rPr lang="en-US" dirty="0">
                <a:solidFill>
                  <a:schemeClr val="accent3">
                    <a:lumMod val="50000"/>
                  </a:schemeClr>
                </a:solidFill>
                <a:latin typeface="+mj-lt"/>
              </a:rPr>
              <a:t> = $39</a:t>
            </a:r>
          </a:p>
        </p:txBody>
      </p:sp>
      <p:sp>
        <p:nvSpPr>
          <p:cNvPr id="108" name="TextBox 107">
            <a:extLst>
              <a:ext uri="{FF2B5EF4-FFF2-40B4-BE49-F238E27FC236}">
                <a16:creationId xmlns:a16="http://schemas.microsoft.com/office/drawing/2014/main" id="{45D39DC9-FC09-4B95-B45C-E54F9C376F89}"/>
              </a:ext>
            </a:extLst>
          </p:cNvPr>
          <p:cNvSpPr txBox="1"/>
          <p:nvPr/>
        </p:nvSpPr>
        <p:spPr>
          <a:xfrm>
            <a:off x="4055166" y="5334545"/>
            <a:ext cx="2213112" cy="369332"/>
          </a:xfrm>
          <a:prstGeom prst="rect">
            <a:avLst/>
          </a:prstGeom>
          <a:noFill/>
        </p:spPr>
        <p:txBody>
          <a:bodyPr wrap="square" rtlCol="0">
            <a:spAutoFit/>
          </a:bodyPr>
          <a:lstStyle/>
          <a:p>
            <a:pPr algn="ctr"/>
            <a:r>
              <a:rPr lang="en-US" dirty="0" err="1">
                <a:solidFill>
                  <a:schemeClr val="accent3">
                    <a:lumMod val="50000"/>
                  </a:schemeClr>
                </a:solidFill>
                <a:latin typeface="+mj-lt"/>
              </a:rPr>
              <a:t>P</a:t>
            </a:r>
            <a:r>
              <a:rPr lang="en-US" baseline="-25000" dirty="0" err="1">
                <a:solidFill>
                  <a:schemeClr val="accent3">
                    <a:lumMod val="50000"/>
                  </a:schemeClr>
                </a:solidFill>
                <a:latin typeface="+mj-lt"/>
              </a:rPr>
              <a:t>min</a:t>
            </a:r>
            <a:r>
              <a:rPr lang="en-US" dirty="0">
                <a:solidFill>
                  <a:schemeClr val="accent3">
                    <a:lumMod val="50000"/>
                  </a:schemeClr>
                </a:solidFill>
                <a:latin typeface="+mj-lt"/>
              </a:rPr>
              <a:t> = $77</a:t>
            </a:r>
          </a:p>
        </p:txBody>
      </p:sp>
      <p:sp>
        <p:nvSpPr>
          <p:cNvPr id="109" name="TextBox 108">
            <a:extLst>
              <a:ext uri="{FF2B5EF4-FFF2-40B4-BE49-F238E27FC236}">
                <a16:creationId xmlns:a16="http://schemas.microsoft.com/office/drawing/2014/main" id="{76E4A082-ACDD-4743-8D13-0380CBA31960}"/>
              </a:ext>
            </a:extLst>
          </p:cNvPr>
          <p:cNvSpPr txBox="1"/>
          <p:nvPr/>
        </p:nvSpPr>
        <p:spPr>
          <a:xfrm>
            <a:off x="6202017" y="5326987"/>
            <a:ext cx="2213112" cy="369332"/>
          </a:xfrm>
          <a:prstGeom prst="rect">
            <a:avLst/>
          </a:prstGeom>
          <a:noFill/>
        </p:spPr>
        <p:txBody>
          <a:bodyPr wrap="square" rtlCol="0">
            <a:spAutoFit/>
          </a:bodyPr>
          <a:lstStyle/>
          <a:p>
            <a:pPr algn="ctr"/>
            <a:r>
              <a:rPr lang="en-US" dirty="0" err="1">
                <a:solidFill>
                  <a:schemeClr val="accent3">
                    <a:lumMod val="50000"/>
                  </a:schemeClr>
                </a:solidFill>
                <a:latin typeface="+mj-lt"/>
              </a:rPr>
              <a:t>P</a:t>
            </a:r>
            <a:r>
              <a:rPr lang="en-US" baseline="-25000" dirty="0" err="1">
                <a:solidFill>
                  <a:schemeClr val="accent3">
                    <a:lumMod val="50000"/>
                  </a:schemeClr>
                </a:solidFill>
                <a:latin typeface="+mj-lt"/>
              </a:rPr>
              <a:t>min</a:t>
            </a:r>
            <a:r>
              <a:rPr lang="en-US" dirty="0">
                <a:solidFill>
                  <a:schemeClr val="accent3">
                    <a:lumMod val="50000"/>
                  </a:schemeClr>
                </a:solidFill>
                <a:latin typeface="+mj-lt"/>
              </a:rPr>
              <a:t> = $116</a:t>
            </a:r>
          </a:p>
        </p:txBody>
      </p:sp>
      <p:sp>
        <p:nvSpPr>
          <p:cNvPr id="110" name="TextBox 109">
            <a:extLst>
              <a:ext uri="{FF2B5EF4-FFF2-40B4-BE49-F238E27FC236}">
                <a16:creationId xmlns:a16="http://schemas.microsoft.com/office/drawing/2014/main" id="{69A544D7-A8F1-44B7-8CDF-A39C0171406A}"/>
              </a:ext>
            </a:extLst>
          </p:cNvPr>
          <p:cNvSpPr txBox="1"/>
          <p:nvPr/>
        </p:nvSpPr>
        <p:spPr>
          <a:xfrm>
            <a:off x="879613" y="5312123"/>
            <a:ext cx="1207604" cy="369332"/>
          </a:xfrm>
          <a:prstGeom prst="rect">
            <a:avLst/>
          </a:prstGeom>
          <a:noFill/>
        </p:spPr>
        <p:txBody>
          <a:bodyPr wrap="square" rtlCol="0">
            <a:spAutoFit/>
          </a:bodyPr>
          <a:lstStyle/>
          <a:p>
            <a:pPr algn="ctr"/>
            <a:r>
              <a:rPr lang="en-US" sz="1750" dirty="0" err="1">
                <a:solidFill>
                  <a:schemeClr val="accent3">
                    <a:lumMod val="50000"/>
                  </a:schemeClr>
                </a:solidFill>
                <a:latin typeface="+mj-lt"/>
              </a:rPr>
              <a:t>P</a:t>
            </a:r>
            <a:r>
              <a:rPr lang="en-US" sz="1750" baseline="-25000" dirty="0" err="1">
                <a:solidFill>
                  <a:schemeClr val="accent3">
                    <a:lumMod val="50000"/>
                  </a:schemeClr>
                </a:solidFill>
                <a:latin typeface="+mj-lt"/>
              </a:rPr>
              <a:t>min</a:t>
            </a:r>
            <a:r>
              <a:rPr lang="en-US" sz="1750" dirty="0">
                <a:solidFill>
                  <a:schemeClr val="accent3">
                    <a:lumMod val="50000"/>
                  </a:schemeClr>
                </a:solidFill>
                <a:latin typeface="+mj-lt"/>
              </a:rPr>
              <a:t>=$0</a:t>
            </a:r>
          </a:p>
        </p:txBody>
      </p:sp>
      <p:sp>
        <p:nvSpPr>
          <p:cNvPr id="115" name="Rectangle 79">
            <a:extLst>
              <a:ext uri="{FF2B5EF4-FFF2-40B4-BE49-F238E27FC236}">
                <a16:creationId xmlns:a16="http://schemas.microsoft.com/office/drawing/2014/main" id="{5FC02042-0A93-4B15-8A83-E13AF2AB7B61}"/>
              </a:ext>
            </a:extLst>
          </p:cNvPr>
          <p:cNvSpPr>
            <a:spLocks noChangeArrowheads="1"/>
          </p:cNvSpPr>
          <p:nvPr/>
        </p:nvSpPr>
        <p:spPr bwMode="auto">
          <a:xfrm>
            <a:off x="1828800" y="200025"/>
            <a:ext cx="59753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900" b="0" i="0" u="none" strike="noStrike" cap="none" normalizeH="0" baseline="0" dirty="0">
                <a:ln>
                  <a:noFill/>
                </a:ln>
                <a:solidFill>
                  <a:srgbClr val="1E2D53"/>
                </a:solidFill>
                <a:effectLst/>
                <a:latin typeface="Arial" pitchFamily="34" charset="0"/>
                <a:cs typeface="Arial" pitchFamily="34" charset="0"/>
              </a:rPr>
              <a:t>Share of Eligible Population Insured</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6693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p:bldP spid="96" grpId="0"/>
      <p:bldP spid="9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1003783" y="819728"/>
            <a:ext cx="7548562" cy="49815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 name="Line 7"/>
          <p:cNvSpPr>
            <a:spLocks noChangeShapeType="1"/>
          </p:cNvSpPr>
          <p:nvPr/>
        </p:nvSpPr>
        <p:spPr bwMode="auto">
          <a:xfrm>
            <a:off x="1003783" y="5589372"/>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Line 8"/>
          <p:cNvSpPr>
            <a:spLocks noChangeShapeType="1"/>
          </p:cNvSpPr>
          <p:nvPr/>
        </p:nvSpPr>
        <p:spPr bwMode="auto">
          <a:xfrm>
            <a:off x="1003783" y="4036797"/>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9"/>
          <p:cNvSpPr>
            <a:spLocks noChangeShapeType="1"/>
          </p:cNvSpPr>
          <p:nvPr/>
        </p:nvSpPr>
        <p:spPr bwMode="auto">
          <a:xfrm>
            <a:off x="1003783" y="2484222"/>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0"/>
          <p:cNvSpPr>
            <a:spLocks noChangeShapeType="1"/>
          </p:cNvSpPr>
          <p:nvPr/>
        </p:nvSpPr>
        <p:spPr bwMode="auto">
          <a:xfrm>
            <a:off x="1003783" y="931647"/>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1"/>
          <p:cNvSpPr>
            <a:spLocks noChangeShapeType="1"/>
          </p:cNvSpPr>
          <p:nvPr/>
        </p:nvSpPr>
        <p:spPr bwMode="auto">
          <a:xfrm flipV="1">
            <a:off x="1902308" y="76654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2"/>
          <p:cNvSpPr>
            <a:spLocks noChangeShapeType="1"/>
          </p:cNvSpPr>
          <p:nvPr/>
        </p:nvSpPr>
        <p:spPr bwMode="auto">
          <a:xfrm flipV="1">
            <a:off x="4066071" y="76654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3"/>
          <p:cNvSpPr>
            <a:spLocks noChangeShapeType="1"/>
          </p:cNvSpPr>
          <p:nvPr/>
        </p:nvSpPr>
        <p:spPr bwMode="auto">
          <a:xfrm flipV="1">
            <a:off x="6229833" y="76654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4"/>
          <p:cNvSpPr>
            <a:spLocks noChangeShapeType="1"/>
          </p:cNvSpPr>
          <p:nvPr/>
        </p:nvSpPr>
        <p:spPr bwMode="auto">
          <a:xfrm flipV="1">
            <a:off x="8392008" y="766547"/>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Oval 15"/>
          <p:cNvSpPr>
            <a:spLocks noChangeArrowheads="1"/>
          </p:cNvSpPr>
          <p:nvPr/>
        </p:nvSpPr>
        <p:spPr bwMode="auto">
          <a:xfrm>
            <a:off x="1311758" y="3651034"/>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16"/>
          <p:cNvSpPr>
            <a:spLocks noChangeArrowheads="1"/>
          </p:cNvSpPr>
          <p:nvPr/>
        </p:nvSpPr>
        <p:spPr bwMode="auto">
          <a:xfrm>
            <a:off x="1532421" y="4314609"/>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Oval 17"/>
          <p:cNvSpPr>
            <a:spLocks noChangeArrowheads="1"/>
          </p:cNvSpPr>
          <p:nvPr/>
        </p:nvSpPr>
        <p:spPr bwMode="auto">
          <a:xfrm>
            <a:off x="1748321" y="4417797"/>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8"/>
          <p:cNvSpPr>
            <a:spLocks noChangeArrowheads="1"/>
          </p:cNvSpPr>
          <p:nvPr/>
        </p:nvSpPr>
        <p:spPr bwMode="auto">
          <a:xfrm>
            <a:off x="1964221" y="272552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9"/>
          <p:cNvSpPr>
            <a:spLocks noChangeArrowheads="1"/>
          </p:cNvSpPr>
          <p:nvPr/>
        </p:nvSpPr>
        <p:spPr bwMode="auto">
          <a:xfrm>
            <a:off x="2180121" y="3363697"/>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20"/>
          <p:cNvSpPr>
            <a:spLocks noChangeArrowheads="1"/>
          </p:cNvSpPr>
          <p:nvPr/>
        </p:nvSpPr>
        <p:spPr bwMode="auto">
          <a:xfrm>
            <a:off x="2396021" y="2925547"/>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21"/>
          <p:cNvSpPr>
            <a:spLocks noChangeArrowheads="1"/>
          </p:cNvSpPr>
          <p:nvPr/>
        </p:nvSpPr>
        <p:spPr bwMode="auto">
          <a:xfrm>
            <a:off x="2611921" y="3203359"/>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2"/>
          <p:cNvSpPr>
            <a:spLocks noChangeArrowheads="1"/>
          </p:cNvSpPr>
          <p:nvPr/>
        </p:nvSpPr>
        <p:spPr bwMode="auto">
          <a:xfrm>
            <a:off x="2827821" y="3573247"/>
            <a:ext cx="87312"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3"/>
          <p:cNvSpPr>
            <a:spLocks noChangeArrowheads="1"/>
          </p:cNvSpPr>
          <p:nvPr/>
        </p:nvSpPr>
        <p:spPr bwMode="auto">
          <a:xfrm>
            <a:off x="3043721" y="345100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4"/>
          <p:cNvSpPr>
            <a:spLocks noChangeArrowheads="1"/>
          </p:cNvSpPr>
          <p:nvPr/>
        </p:nvSpPr>
        <p:spPr bwMode="auto">
          <a:xfrm>
            <a:off x="3259621" y="347640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5"/>
          <p:cNvSpPr>
            <a:spLocks noChangeArrowheads="1"/>
          </p:cNvSpPr>
          <p:nvPr/>
        </p:nvSpPr>
        <p:spPr bwMode="auto">
          <a:xfrm>
            <a:off x="3480283" y="3701834"/>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6"/>
          <p:cNvSpPr>
            <a:spLocks noChangeArrowheads="1"/>
          </p:cNvSpPr>
          <p:nvPr/>
        </p:nvSpPr>
        <p:spPr bwMode="auto">
          <a:xfrm>
            <a:off x="3696183" y="405267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7"/>
          <p:cNvSpPr>
            <a:spLocks noChangeArrowheads="1"/>
          </p:cNvSpPr>
          <p:nvPr/>
        </p:nvSpPr>
        <p:spPr bwMode="auto">
          <a:xfrm>
            <a:off x="3912083" y="3384334"/>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8"/>
          <p:cNvSpPr>
            <a:spLocks noChangeArrowheads="1"/>
          </p:cNvSpPr>
          <p:nvPr/>
        </p:nvSpPr>
        <p:spPr bwMode="auto">
          <a:xfrm>
            <a:off x="4127983" y="253025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9"/>
          <p:cNvSpPr>
            <a:spLocks noChangeArrowheads="1"/>
          </p:cNvSpPr>
          <p:nvPr/>
        </p:nvSpPr>
        <p:spPr bwMode="auto">
          <a:xfrm>
            <a:off x="4343883" y="2869984"/>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30"/>
          <p:cNvSpPr>
            <a:spLocks noChangeArrowheads="1"/>
          </p:cNvSpPr>
          <p:nvPr/>
        </p:nvSpPr>
        <p:spPr bwMode="auto">
          <a:xfrm>
            <a:off x="4559783" y="2844584"/>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31"/>
          <p:cNvSpPr>
            <a:spLocks noChangeArrowheads="1"/>
          </p:cNvSpPr>
          <p:nvPr/>
        </p:nvSpPr>
        <p:spPr bwMode="auto">
          <a:xfrm>
            <a:off x="4775683" y="3023972"/>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2"/>
          <p:cNvSpPr>
            <a:spLocks noChangeArrowheads="1"/>
          </p:cNvSpPr>
          <p:nvPr/>
        </p:nvSpPr>
        <p:spPr bwMode="auto">
          <a:xfrm>
            <a:off x="4989996" y="3712947"/>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3"/>
          <p:cNvSpPr>
            <a:spLocks noChangeArrowheads="1"/>
          </p:cNvSpPr>
          <p:nvPr/>
        </p:nvSpPr>
        <p:spPr bwMode="auto">
          <a:xfrm>
            <a:off x="5212246" y="4216184"/>
            <a:ext cx="92075"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4"/>
          <p:cNvSpPr>
            <a:spLocks noChangeArrowheads="1"/>
          </p:cNvSpPr>
          <p:nvPr/>
        </p:nvSpPr>
        <p:spPr bwMode="auto">
          <a:xfrm>
            <a:off x="5428146" y="3023972"/>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5"/>
          <p:cNvSpPr>
            <a:spLocks noChangeArrowheads="1"/>
          </p:cNvSpPr>
          <p:nvPr/>
        </p:nvSpPr>
        <p:spPr bwMode="auto">
          <a:xfrm>
            <a:off x="5644046" y="3908209"/>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6"/>
          <p:cNvSpPr>
            <a:spLocks noChangeArrowheads="1"/>
          </p:cNvSpPr>
          <p:nvPr/>
        </p:nvSpPr>
        <p:spPr bwMode="auto">
          <a:xfrm>
            <a:off x="5859946" y="4098709"/>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7"/>
          <p:cNvSpPr>
            <a:spLocks noChangeArrowheads="1"/>
          </p:cNvSpPr>
          <p:nvPr/>
        </p:nvSpPr>
        <p:spPr bwMode="auto">
          <a:xfrm>
            <a:off x="6074258" y="4360647"/>
            <a:ext cx="9366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8"/>
          <p:cNvSpPr>
            <a:spLocks noChangeArrowheads="1"/>
          </p:cNvSpPr>
          <p:nvPr/>
        </p:nvSpPr>
        <p:spPr bwMode="auto">
          <a:xfrm>
            <a:off x="6290158" y="3471647"/>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9"/>
          <p:cNvSpPr>
            <a:spLocks noChangeArrowheads="1"/>
          </p:cNvSpPr>
          <p:nvPr/>
        </p:nvSpPr>
        <p:spPr bwMode="auto">
          <a:xfrm>
            <a:off x="6506058" y="5111534"/>
            <a:ext cx="9366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40"/>
          <p:cNvSpPr>
            <a:spLocks noChangeArrowheads="1"/>
          </p:cNvSpPr>
          <p:nvPr/>
        </p:nvSpPr>
        <p:spPr bwMode="auto">
          <a:xfrm>
            <a:off x="6721958" y="4181259"/>
            <a:ext cx="9366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41"/>
          <p:cNvSpPr>
            <a:spLocks noChangeArrowheads="1"/>
          </p:cNvSpPr>
          <p:nvPr/>
        </p:nvSpPr>
        <p:spPr bwMode="auto">
          <a:xfrm>
            <a:off x="6944208" y="3743109"/>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2"/>
          <p:cNvSpPr>
            <a:spLocks noChangeArrowheads="1"/>
          </p:cNvSpPr>
          <p:nvPr/>
        </p:nvSpPr>
        <p:spPr bwMode="auto">
          <a:xfrm>
            <a:off x="7160108" y="369230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3"/>
          <p:cNvSpPr>
            <a:spLocks noChangeArrowheads="1"/>
          </p:cNvSpPr>
          <p:nvPr/>
        </p:nvSpPr>
        <p:spPr bwMode="auto">
          <a:xfrm>
            <a:off x="7374421" y="3743109"/>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4"/>
          <p:cNvSpPr>
            <a:spLocks noChangeArrowheads="1"/>
          </p:cNvSpPr>
          <p:nvPr/>
        </p:nvSpPr>
        <p:spPr bwMode="auto">
          <a:xfrm>
            <a:off x="7590321" y="4622584"/>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5"/>
          <p:cNvSpPr>
            <a:spLocks noChangeArrowheads="1"/>
          </p:cNvSpPr>
          <p:nvPr/>
        </p:nvSpPr>
        <p:spPr bwMode="auto">
          <a:xfrm>
            <a:off x="7806221" y="3743109"/>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6"/>
          <p:cNvSpPr>
            <a:spLocks noChangeArrowheads="1"/>
          </p:cNvSpPr>
          <p:nvPr/>
        </p:nvSpPr>
        <p:spPr bwMode="auto">
          <a:xfrm>
            <a:off x="8022121" y="4463834"/>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7"/>
          <p:cNvSpPr>
            <a:spLocks noChangeArrowheads="1"/>
          </p:cNvSpPr>
          <p:nvPr/>
        </p:nvSpPr>
        <p:spPr bwMode="auto">
          <a:xfrm>
            <a:off x="8238021" y="3949484"/>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48"/>
          <p:cNvSpPr>
            <a:spLocks/>
          </p:cNvSpPr>
          <p:nvPr/>
        </p:nvSpPr>
        <p:spPr bwMode="auto">
          <a:xfrm>
            <a:off x="1275246" y="3681197"/>
            <a:ext cx="606425" cy="946150"/>
          </a:xfrm>
          <a:custGeom>
            <a:avLst/>
            <a:gdLst>
              <a:gd name="T0" fmla="*/ 0 w 118"/>
              <a:gd name="T1" fmla="*/ 0 h 184"/>
              <a:gd name="T2" fmla="*/ 8 w 118"/>
              <a:gd name="T3" fmla="*/ 13 h 184"/>
              <a:gd name="T4" fmla="*/ 16 w 118"/>
              <a:gd name="T5" fmla="*/ 26 h 184"/>
              <a:gd name="T6" fmla="*/ 25 w 118"/>
              <a:gd name="T7" fmla="*/ 40 h 184"/>
              <a:gd name="T8" fmla="*/ 33 w 118"/>
              <a:gd name="T9" fmla="*/ 53 h 184"/>
              <a:gd name="T10" fmla="*/ 42 w 118"/>
              <a:gd name="T11" fmla="*/ 66 h 184"/>
              <a:gd name="T12" fmla="*/ 50 w 118"/>
              <a:gd name="T13" fmla="*/ 79 h 184"/>
              <a:gd name="T14" fmla="*/ 59 w 118"/>
              <a:gd name="T15" fmla="*/ 92 h 184"/>
              <a:gd name="T16" fmla="*/ 67 w 118"/>
              <a:gd name="T17" fmla="*/ 105 h 184"/>
              <a:gd name="T18" fmla="*/ 75 w 118"/>
              <a:gd name="T19" fmla="*/ 118 h 184"/>
              <a:gd name="T20" fmla="*/ 84 w 118"/>
              <a:gd name="T21" fmla="*/ 131 h 184"/>
              <a:gd name="T22" fmla="*/ 92 w 118"/>
              <a:gd name="T23" fmla="*/ 144 h 184"/>
              <a:gd name="T24" fmla="*/ 101 w 118"/>
              <a:gd name="T25" fmla="*/ 157 h 184"/>
              <a:gd name="T26" fmla="*/ 109 w 118"/>
              <a:gd name="T27" fmla="*/ 170 h 184"/>
              <a:gd name="T28" fmla="*/ 118 w 118"/>
              <a:gd name="T29" fmla="*/ 18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84">
                <a:moveTo>
                  <a:pt x="0" y="0"/>
                </a:moveTo>
                <a:lnTo>
                  <a:pt x="8" y="13"/>
                </a:lnTo>
                <a:lnTo>
                  <a:pt x="16" y="26"/>
                </a:lnTo>
                <a:lnTo>
                  <a:pt x="25" y="40"/>
                </a:lnTo>
                <a:lnTo>
                  <a:pt x="33" y="53"/>
                </a:lnTo>
                <a:lnTo>
                  <a:pt x="42" y="66"/>
                </a:lnTo>
                <a:lnTo>
                  <a:pt x="50" y="79"/>
                </a:lnTo>
                <a:lnTo>
                  <a:pt x="59" y="92"/>
                </a:lnTo>
                <a:lnTo>
                  <a:pt x="67" y="105"/>
                </a:lnTo>
                <a:lnTo>
                  <a:pt x="75" y="118"/>
                </a:lnTo>
                <a:lnTo>
                  <a:pt x="84" y="131"/>
                </a:lnTo>
                <a:lnTo>
                  <a:pt x="92" y="144"/>
                </a:lnTo>
                <a:lnTo>
                  <a:pt x="101" y="157"/>
                </a:lnTo>
                <a:lnTo>
                  <a:pt x="109" y="170"/>
                </a:lnTo>
                <a:lnTo>
                  <a:pt x="118" y="184"/>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49"/>
          <p:cNvSpPr>
            <a:spLocks/>
          </p:cNvSpPr>
          <p:nvPr/>
        </p:nvSpPr>
        <p:spPr bwMode="auto">
          <a:xfrm>
            <a:off x="1922946" y="2993809"/>
            <a:ext cx="2122487" cy="827087"/>
          </a:xfrm>
          <a:custGeom>
            <a:avLst/>
            <a:gdLst>
              <a:gd name="T0" fmla="*/ 0 w 413"/>
              <a:gd name="T1" fmla="*/ 0 h 161"/>
              <a:gd name="T2" fmla="*/ 8 w 413"/>
              <a:gd name="T3" fmla="*/ 3 h 161"/>
              <a:gd name="T4" fmla="*/ 17 w 413"/>
              <a:gd name="T5" fmla="*/ 7 h 161"/>
              <a:gd name="T6" fmla="*/ 25 w 413"/>
              <a:gd name="T7" fmla="*/ 10 h 161"/>
              <a:gd name="T8" fmla="*/ 34 w 413"/>
              <a:gd name="T9" fmla="*/ 13 h 161"/>
              <a:gd name="T10" fmla="*/ 42 w 413"/>
              <a:gd name="T11" fmla="*/ 17 h 161"/>
              <a:gd name="T12" fmla="*/ 50 w 413"/>
              <a:gd name="T13" fmla="*/ 20 h 161"/>
              <a:gd name="T14" fmla="*/ 59 w 413"/>
              <a:gd name="T15" fmla="*/ 23 h 161"/>
              <a:gd name="T16" fmla="*/ 67 w 413"/>
              <a:gd name="T17" fmla="*/ 26 h 161"/>
              <a:gd name="T18" fmla="*/ 76 w 413"/>
              <a:gd name="T19" fmla="*/ 30 h 161"/>
              <a:gd name="T20" fmla="*/ 84 w 413"/>
              <a:gd name="T21" fmla="*/ 33 h 161"/>
              <a:gd name="T22" fmla="*/ 93 w 413"/>
              <a:gd name="T23" fmla="*/ 36 h 161"/>
              <a:gd name="T24" fmla="*/ 101 w 413"/>
              <a:gd name="T25" fmla="*/ 39 h 161"/>
              <a:gd name="T26" fmla="*/ 109 w 413"/>
              <a:gd name="T27" fmla="*/ 43 h 161"/>
              <a:gd name="T28" fmla="*/ 118 w 413"/>
              <a:gd name="T29" fmla="*/ 46 h 161"/>
              <a:gd name="T30" fmla="*/ 126 w 413"/>
              <a:gd name="T31" fmla="*/ 49 h 161"/>
              <a:gd name="T32" fmla="*/ 135 w 413"/>
              <a:gd name="T33" fmla="*/ 53 h 161"/>
              <a:gd name="T34" fmla="*/ 143 w 413"/>
              <a:gd name="T35" fmla="*/ 56 h 161"/>
              <a:gd name="T36" fmla="*/ 152 w 413"/>
              <a:gd name="T37" fmla="*/ 59 h 161"/>
              <a:gd name="T38" fmla="*/ 160 w 413"/>
              <a:gd name="T39" fmla="*/ 62 h 161"/>
              <a:gd name="T40" fmla="*/ 168 w 413"/>
              <a:gd name="T41" fmla="*/ 66 h 161"/>
              <a:gd name="T42" fmla="*/ 177 w 413"/>
              <a:gd name="T43" fmla="*/ 69 h 161"/>
              <a:gd name="T44" fmla="*/ 185 w 413"/>
              <a:gd name="T45" fmla="*/ 72 h 161"/>
              <a:gd name="T46" fmla="*/ 194 w 413"/>
              <a:gd name="T47" fmla="*/ 75 h 161"/>
              <a:gd name="T48" fmla="*/ 202 w 413"/>
              <a:gd name="T49" fmla="*/ 79 h 161"/>
              <a:gd name="T50" fmla="*/ 211 w 413"/>
              <a:gd name="T51" fmla="*/ 82 h 161"/>
              <a:gd name="T52" fmla="*/ 219 w 413"/>
              <a:gd name="T53" fmla="*/ 85 h 161"/>
              <a:gd name="T54" fmla="*/ 227 w 413"/>
              <a:gd name="T55" fmla="*/ 89 h 161"/>
              <a:gd name="T56" fmla="*/ 236 w 413"/>
              <a:gd name="T57" fmla="*/ 92 h 161"/>
              <a:gd name="T58" fmla="*/ 244 w 413"/>
              <a:gd name="T59" fmla="*/ 95 h 161"/>
              <a:gd name="T60" fmla="*/ 253 w 413"/>
              <a:gd name="T61" fmla="*/ 98 h 161"/>
              <a:gd name="T62" fmla="*/ 261 w 413"/>
              <a:gd name="T63" fmla="*/ 102 h 161"/>
              <a:gd name="T64" fmla="*/ 269 w 413"/>
              <a:gd name="T65" fmla="*/ 105 h 161"/>
              <a:gd name="T66" fmla="*/ 278 w 413"/>
              <a:gd name="T67" fmla="*/ 108 h 161"/>
              <a:gd name="T68" fmla="*/ 286 w 413"/>
              <a:gd name="T69" fmla="*/ 111 h 161"/>
              <a:gd name="T70" fmla="*/ 295 w 413"/>
              <a:gd name="T71" fmla="*/ 115 h 161"/>
              <a:gd name="T72" fmla="*/ 303 w 413"/>
              <a:gd name="T73" fmla="*/ 118 h 161"/>
              <a:gd name="T74" fmla="*/ 312 w 413"/>
              <a:gd name="T75" fmla="*/ 121 h 161"/>
              <a:gd name="T76" fmla="*/ 320 w 413"/>
              <a:gd name="T77" fmla="*/ 125 h 161"/>
              <a:gd name="T78" fmla="*/ 329 w 413"/>
              <a:gd name="T79" fmla="*/ 128 h 161"/>
              <a:gd name="T80" fmla="*/ 337 w 413"/>
              <a:gd name="T81" fmla="*/ 131 h 161"/>
              <a:gd name="T82" fmla="*/ 345 w 413"/>
              <a:gd name="T83" fmla="*/ 134 h 161"/>
              <a:gd name="T84" fmla="*/ 354 w 413"/>
              <a:gd name="T85" fmla="*/ 138 h 161"/>
              <a:gd name="T86" fmla="*/ 362 w 413"/>
              <a:gd name="T87" fmla="*/ 141 h 161"/>
              <a:gd name="T88" fmla="*/ 371 w 413"/>
              <a:gd name="T89" fmla="*/ 144 h 161"/>
              <a:gd name="T90" fmla="*/ 379 w 413"/>
              <a:gd name="T91" fmla="*/ 147 h 161"/>
              <a:gd name="T92" fmla="*/ 387 w 413"/>
              <a:gd name="T93" fmla="*/ 151 h 161"/>
              <a:gd name="T94" fmla="*/ 396 w 413"/>
              <a:gd name="T95" fmla="*/ 154 h 161"/>
              <a:gd name="T96" fmla="*/ 404 w 413"/>
              <a:gd name="T97" fmla="*/ 157 h 161"/>
              <a:gd name="T98" fmla="*/ 413 w 413"/>
              <a:gd name="T9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61">
                <a:moveTo>
                  <a:pt x="0" y="0"/>
                </a:moveTo>
                <a:lnTo>
                  <a:pt x="8" y="3"/>
                </a:lnTo>
                <a:lnTo>
                  <a:pt x="17" y="7"/>
                </a:lnTo>
                <a:lnTo>
                  <a:pt x="25" y="10"/>
                </a:lnTo>
                <a:lnTo>
                  <a:pt x="34" y="13"/>
                </a:lnTo>
                <a:lnTo>
                  <a:pt x="42" y="17"/>
                </a:lnTo>
                <a:lnTo>
                  <a:pt x="50" y="20"/>
                </a:lnTo>
                <a:lnTo>
                  <a:pt x="59" y="23"/>
                </a:lnTo>
                <a:lnTo>
                  <a:pt x="67" y="26"/>
                </a:lnTo>
                <a:lnTo>
                  <a:pt x="76" y="30"/>
                </a:lnTo>
                <a:lnTo>
                  <a:pt x="84" y="33"/>
                </a:lnTo>
                <a:lnTo>
                  <a:pt x="93" y="36"/>
                </a:lnTo>
                <a:lnTo>
                  <a:pt x="101" y="39"/>
                </a:lnTo>
                <a:lnTo>
                  <a:pt x="109" y="43"/>
                </a:lnTo>
                <a:lnTo>
                  <a:pt x="118" y="46"/>
                </a:lnTo>
                <a:lnTo>
                  <a:pt x="126" y="49"/>
                </a:lnTo>
                <a:lnTo>
                  <a:pt x="135" y="53"/>
                </a:lnTo>
                <a:lnTo>
                  <a:pt x="143" y="56"/>
                </a:lnTo>
                <a:lnTo>
                  <a:pt x="152" y="59"/>
                </a:lnTo>
                <a:lnTo>
                  <a:pt x="160" y="62"/>
                </a:lnTo>
                <a:lnTo>
                  <a:pt x="168" y="66"/>
                </a:lnTo>
                <a:lnTo>
                  <a:pt x="177" y="69"/>
                </a:lnTo>
                <a:lnTo>
                  <a:pt x="185" y="72"/>
                </a:lnTo>
                <a:lnTo>
                  <a:pt x="194" y="75"/>
                </a:lnTo>
                <a:lnTo>
                  <a:pt x="202" y="79"/>
                </a:lnTo>
                <a:lnTo>
                  <a:pt x="211" y="82"/>
                </a:lnTo>
                <a:lnTo>
                  <a:pt x="219" y="85"/>
                </a:lnTo>
                <a:lnTo>
                  <a:pt x="227" y="89"/>
                </a:lnTo>
                <a:lnTo>
                  <a:pt x="236" y="92"/>
                </a:lnTo>
                <a:lnTo>
                  <a:pt x="244" y="95"/>
                </a:lnTo>
                <a:lnTo>
                  <a:pt x="253" y="98"/>
                </a:lnTo>
                <a:lnTo>
                  <a:pt x="261" y="102"/>
                </a:lnTo>
                <a:lnTo>
                  <a:pt x="269" y="105"/>
                </a:lnTo>
                <a:lnTo>
                  <a:pt x="278" y="108"/>
                </a:lnTo>
                <a:lnTo>
                  <a:pt x="286" y="111"/>
                </a:lnTo>
                <a:lnTo>
                  <a:pt x="295" y="115"/>
                </a:lnTo>
                <a:lnTo>
                  <a:pt x="303" y="118"/>
                </a:lnTo>
                <a:lnTo>
                  <a:pt x="312" y="121"/>
                </a:lnTo>
                <a:lnTo>
                  <a:pt x="320" y="125"/>
                </a:lnTo>
                <a:lnTo>
                  <a:pt x="329" y="128"/>
                </a:lnTo>
                <a:lnTo>
                  <a:pt x="337" y="131"/>
                </a:lnTo>
                <a:lnTo>
                  <a:pt x="345" y="134"/>
                </a:lnTo>
                <a:lnTo>
                  <a:pt x="354" y="138"/>
                </a:lnTo>
                <a:lnTo>
                  <a:pt x="362" y="141"/>
                </a:lnTo>
                <a:lnTo>
                  <a:pt x="371" y="144"/>
                </a:lnTo>
                <a:lnTo>
                  <a:pt x="379" y="147"/>
                </a:lnTo>
                <a:lnTo>
                  <a:pt x="387" y="151"/>
                </a:lnTo>
                <a:lnTo>
                  <a:pt x="396" y="154"/>
                </a:lnTo>
                <a:lnTo>
                  <a:pt x="404" y="157"/>
                </a:lnTo>
                <a:lnTo>
                  <a:pt x="413" y="161"/>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50"/>
          <p:cNvSpPr>
            <a:spLocks/>
          </p:cNvSpPr>
          <p:nvPr/>
        </p:nvSpPr>
        <p:spPr bwMode="auto">
          <a:xfrm>
            <a:off x="4086708" y="2550897"/>
            <a:ext cx="2122487" cy="1887537"/>
          </a:xfrm>
          <a:custGeom>
            <a:avLst/>
            <a:gdLst>
              <a:gd name="T0" fmla="*/ 0 w 413"/>
              <a:gd name="T1" fmla="*/ 0 h 367"/>
              <a:gd name="T2" fmla="*/ 9 w 413"/>
              <a:gd name="T3" fmla="*/ 8 h 367"/>
              <a:gd name="T4" fmla="*/ 17 w 413"/>
              <a:gd name="T5" fmla="*/ 15 h 367"/>
              <a:gd name="T6" fmla="*/ 25 w 413"/>
              <a:gd name="T7" fmla="*/ 23 h 367"/>
              <a:gd name="T8" fmla="*/ 34 w 413"/>
              <a:gd name="T9" fmla="*/ 30 h 367"/>
              <a:gd name="T10" fmla="*/ 42 w 413"/>
              <a:gd name="T11" fmla="*/ 38 h 367"/>
              <a:gd name="T12" fmla="*/ 51 w 413"/>
              <a:gd name="T13" fmla="*/ 45 h 367"/>
              <a:gd name="T14" fmla="*/ 59 w 413"/>
              <a:gd name="T15" fmla="*/ 53 h 367"/>
              <a:gd name="T16" fmla="*/ 68 w 413"/>
              <a:gd name="T17" fmla="*/ 60 h 367"/>
              <a:gd name="T18" fmla="*/ 76 w 413"/>
              <a:gd name="T19" fmla="*/ 68 h 367"/>
              <a:gd name="T20" fmla="*/ 84 w 413"/>
              <a:gd name="T21" fmla="*/ 75 h 367"/>
              <a:gd name="T22" fmla="*/ 93 w 413"/>
              <a:gd name="T23" fmla="*/ 83 h 367"/>
              <a:gd name="T24" fmla="*/ 101 w 413"/>
              <a:gd name="T25" fmla="*/ 90 h 367"/>
              <a:gd name="T26" fmla="*/ 110 w 413"/>
              <a:gd name="T27" fmla="*/ 98 h 367"/>
              <a:gd name="T28" fmla="*/ 118 w 413"/>
              <a:gd name="T29" fmla="*/ 105 h 367"/>
              <a:gd name="T30" fmla="*/ 127 w 413"/>
              <a:gd name="T31" fmla="*/ 113 h 367"/>
              <a:gd name="T32" fmla="*/ 135 w 413"/>
              <a:gd name="T33" fmla="*/ 120 h 367"/>
              <a:gd name="T34" fmla="*/ 143 w 413"/>
              <a:gd name="T35" fmla="*/ 128 h 367"/>
              <a:gd name="T36" fmla="*/ 152 w 413"/>
              <a:gd name="T37" fmla="*/ 135 h 367"/>
              <a:gd name="T38" fmla="*/ 160 w 413"/>
              <a:gd name="T39" fmla="*/ 143 h 367"/>
              <a:gd name="T40" fmla="*/ 169 w 413"/>
              <a:gd name="T41" fmla="*/ 150 h 367"/>
              <a:gd name="T42" fmla="*/ 177 w 413"/>
              <a:gd name="T43" fmla="*/ 158 h 367"/>
              <a:gd name="T44" fmla="*/ 185 w 413"/>
              <a:gd name="T45" fmla="*/ 165 h 367"/>
              <a:gd name="T46" fmla="*/ 194 w 413"/>
              <a:gd name="T47" fmla="*/ 173 h 367"/>
              <a:gd name="T48" fmla="*/ 202 w 413"/>
              <a:gd name="T49" fmla="*/ 180 h 367"/>
              <a:gd name="T50" fmla="*/ 211 w 413"/>
              <a:gd name="T51" fmla="*/ 188 h 367"/>
              <a:gd name="T52" fmla="*/ 219 w 413"/>
              <a:gd name="T53" fmla="*/ 195 h 367"/>
              <a:gd name="T54" fmla="*/ 228 w 413"/>
              <a:gd name="T55" fmla="*/ 203 h 367"/>
              <a:gd name="T56" fmla="*/ 236 w 413"/>
              <a:gd name="T57" fmla="*/ 210 h 367"/>
              <a:gd name="T58" fmla="*/ 244 w 413"/>
              <a:gd name="T59" fmla="*/ 218 h 367"/>
              <a:gd name="T60" fmla="*/ 253 w 413"/>
              <a:gd name="T61" fmla="*/ 225 h 367"/>
              <a:gd name="T62" fmla="*/ 261 w 413"/>
              <a:gd name="T63" fmla="*/ 232 h 367"/>
              <a:gd name="T64" fmla="*/ 270 w 413"/>
              <a:gd name="T65" fmla="*/ 240 h 367"/>
              <a:gd name="T66" fmla="*/ 278 w 413"/>
              <a:gd name="T67" fmla="*/ 247 h 367"/>
              <a:gd name="T68" fmla="*/ 287 w 413"/>
              <a:gd name="T69" fmla="*/ 255 h 367"/>
              <a:gd name="T70" fmla="*/ 295 w 413"/>
              <a:gd name="T71" fmla="*/ 262 h 367"/>
              <a:gd name="T72" fmla="*/ 303 w 413"/>
              <a:gd name="T73" fmla="*/ 270 h 367"/>
              <a:gd name="T74" fmla="*/ 312 w 413"/>
              <a:gd name="T75" fmla="*/ 277 h 367"/>
              <a:gd name="T76" fmla="*/ 320 w 413"/>
              <a:gd name="T77" fmla="*/ 285 h 367"/>
              <a:gd name="T78" fmla="*/ 329 w 413"/>
              <a:gd name="T79" fmla="*/ 292 h 367"/>
              <a:gd name="T80" fmla="*/ 337 w 413"/>
              <a:gd name="T81" fmla="*/ 300 h 367"/>
              <a:gd name="T82" fmla="*/ 346 w 413"/>
              <a:gd name="T83" fmla="*/ 307 h 367"/>
              <a:gd name="T84" fmla="*/ 354 w 413"/>
              <a:gd name="T85" fmla="*/ 315 h 367"/>
              <a:gd name="T86" fmla="*/ 362 w 413"/>
              <a:gd name="T87" fmla="*/ 322 h 367"/>
              <a:gd name="T88" fmla="*/ 371 w 413"/>
              <a:gd name="T89" fmla="*/ 330 h 367"/>
              <a:gd name="T90" fmla="*/ 379 w 413"/>
              <a:gd name="T91" fmla="*/ 337 h 367"/>
              <a:gd name="T92" fmla="*/ 388 w 413"/>
              <a:gd name="T93" fmla="*/ 345 h 367"/>
              <a:gd name="T94" fmla="*/ 396 w 413"/>
              <a:gd name="T95" fmla="*/ 352 h 367"/>
              <a:gd name="T96" fmla="*/ 404 w 413"/>
              <a:gd name="T97" fmla="*/ 360 h 367"/>
              <a:gd name="T98" fmla="*/ 413 w 413"/>
              <a:gd name="T99" fmla="*/ 367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367">
                <a:moveTo>
                  <a:pt x="0" y="0"/>
                </a:moveTo>
                <a:lnTo>
                  <a:pt x="9" y="8"/>
                </a:lnTo>
                <a:lnTo>
                  <a:pt x="17" y="15"/>
                </a:lnTo>
                <a:lnTo>
                  <a:pt x="25" y="23"/>
                </a:lnTo>
                <a:lnTo>
                  <a:pt x="34" y="30"/>
                </a:lnTo>
                <a:lnTo>
                  <a:pt x="42" y="38"/>
                </a:lnTo>
                <a:lnTo>
                  <a:pt x="51" y="45"/>
                </a:lnTo>
                <a:lnTo>
                  <a:pt x="59" y="53"/>
                </a:lnTo>
                <a:lnTo>
                  <a:pt x="68" y="60"/>
                </a:lnTo>
                <a:lnTo>
                  <a:pt x="76" y="68"/>
                </a:lnTo>
                <a:lnTo>
                  <a:pt x="84" y="75"/>
                </a:lnTo>
                <a:lnTo>
                  <a:pt x="93" y="83"/>
                </a:lnTo>
                <a:lnTo>
                  <a:pt x="101" y="90"/>
                </a:lnTo>
                <a:lnTo>
                  <a:pt x="110" y="98"/>
                </a:lnTo>
                <a:lnTo>
                  <a:pt x="118" y="105"/>
                </a:lnTo>
                <a:lnTo>
                  <a:pt x="127" y="113"/>
                </a:lnTo>
                <a:lnTo>
                  <a:pt x="135" y="120"/>
                </a:lnTo>
                <a:lnTo>
                  <a:pt x="143" y="128"/>
                </a:lnTo>
                <a:lnTo>
                  <a:pt x="152" y="135"/>
                </a:lnTo>
                <a:lnTo>
                  <a:pt x="160" y="143"/>
                </a:lnTo>
                <a:lnTo>
                  <a:pt x="169" y="150"/>
                </a:lnTo>
                <a:lnTo>
                  <a:pt x="177" y="158"/>
                </a:lnTo>
                <a:lnTo>
                  <a:pt x="185" y="165"/>
                </a:lnTo>
                <a:lnTo>
                  <a:pt x="194" y="173"/>
                </a:lnTo>
                <a:lnTo>
                  <a:pt x="202" y="180"/>
                </a:lnTo>
                <a:lnTo>
                  <a:pt x="211" y="188"/>
                </a:lnTo>
                <a:lnTo>
                  <a:pt x="219" y="195"/>
                </a:lnTo>
                <a:lnTo>
                  <a:pt x="228" y="203"/>
                </a:lnTo>
                <a:lnTo>
                  <a:pt x="236" y="210"/>
                </a:lnTo>
                <a:lnTo>
                  <a:pt x="244" y="218"/>
                </a:lnTo>
                <a:lnTo>
                  <a:pt x="253" y="225"/>
                </a:lnTo>
                <a:lnTo>
                  <a:pt x="261" y="232"/>
                </a:lnTo>
                <a:lnTo>
                  <a:pt x="270" y="240"/>
                </a:lnTo>
                <a:lnTo>
                  <a:pt x="278" y="247"/>
                </a:lnTo>
                <a:lnTo>
                  <a:pt x="287" y="255"/>
                </a:lnTo>
                <a:lnTo>
                  <a:pt x="295" y="262"/>
                </a:lnTo>
                <a:lnTo>
                  <a:pt x="303" y="270"/>
                </a:lnTo>
                <a:lnTo>
                  <a:pt x="312" y="277"/>
                </a:lnTo>
                <a:lnTo>
                  <a:pt x="320" y="285"/>
                </a:lnTo>
                <a:lnTo>
                  <a:pt x="329" y="292"/>
                </a:lnTo>
                <a:lnTo>
                  <a:pt x="337" y="300"/>
                </a:lnTo>
                <a:lnTo>
                  <a:pt x="346" y="307"/>
                </a:lnTo>
                <a:lnTo>
                  <a:pt x="354" y="315"/>
                </a:lnTo>
                <a:lnTo>
                  <a:pt x="362" y="322"/>
                </a:lnTo>
                <a:lnTo>
                  <a:pt x="371" y="330"/>
                </a:lnTo>
                <a:lnTo>
                  <a:pt x="379" y="337"/>
                </a:lnTo>
                <a:lnTo>
                  <a:pt x="388" y="345"/>
                </a:lnTo>
                <a:lnTo>
                  <a:pt x="396" y="352"/>
                </a:lnTo>
                <a:lnTo>
                  <a:pt x="404" y="360"/>
                </a:lnTo>
                <a:lnTo>
                  <a:pt x="413" y="367"/>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51"/>
          <p:cNvSpPr>
            <a:spLocks/>
          </p:cNvSpPr>
          <p:nvPr/>
        </p:nvSpPr>
        <p:spPr bwMode="auto">
          <a:xfrm>
            <a:off x="6250471" y="4073309"/>
            <a:ext cx="2120900" cy="46037"/>
          </a:xfrm>
          <a:custGeom>
            <a:avLst/>
            <a:gdLst>
              <a:gd name="T0" fmla="*/ 0 w 413"/>
              <a:gd name="T1" fmla="*/ 0 h 9"/>
              <a:gd name="T2" fmla="*/ 9 w 413"/>
              <a:gd name="T3" fmla="*/ 0 h 9"/>
              <a:gd name="T4" fmla="*/ 17 w 413"/>
              <a:gd name="T5" fmla="*/ 0 h 9"/>
              <a:gd name="T6" fmla="*/ 26 w 413"/>
              <a:gd name="T7" fmla="*/ 0 h 9"/>
              <a:gd name="T8" fmla="*/ 34 w 413"/>
              <a:gd name="T9" fmla="*/ 1 h 9"/>
              <a:gd name="T10" fmla="*/ 42 w 413"/>
              <a:gd name="T11" fmla="*/ 1 h 9"/>
              <a:gd name="T12" fmla="*/ 51 w 413"/>
              <a:gd name="T13" fmla="*/ 1 h 9"/>
              <a:gd name="T14" fmla="*/ 59 w 413"/>
              <a:gd name="T15" fmla="*/ 1 h 9"/>
              <a:gd name="T16" fmla="*/ 68 w 413"/>
              <a:gd name="T17" fmla="*/ 1 h 9"/>
              <a:gd name="T18" fmla="*/ 76 w 413"/>
              <a:gd name="T19" fmla="*/ 2 h 9"/>
              <a:gd name="T20" fmla="*/ 85 w 413"/>
              <a:gd name="T21" fmla="*/ 2 h 9"/>
              <a:gd name="T22" fmla="*/ 93 w 413"/>
              <a:gd name="T23" fmla="*/ 2 h 9"/>
              <a:gd name="T24" fmla="*/ 101 w 413"/>
              <a:gd name="T25" fmla="*/ 2 h 9"/>
              <a:gd name="T26" fmla="*/ 110 w 413"/>
              <a:gd name="T27" fmla="*/ 2 h 9"/>
              <a:gd name="T28" fmla="*/ 118 w 413"/>
              <a:gd name="T29" fmla="*/ 3 h 9"/>
              <a:gd name="T30" fmla="*/ 127 w 413"/>
              <a:gd name="T31" fmla="*/ 3 h 9"/>
              <a:gd name="T32" fmla="*/ 135 w 413"/>
              <a:gd name="T33" fmla="*/ 3 h 9"/>
              <a:gd name="T34" fmla="*/ 144 w 413"/>
              <a:gd name="T35" fmla="*/ 3 h 9"/>
              <a:gd name="T36" fmla="*/ 152 w 413"/>
              <a:gd name="T37" fmla="*/ 3 h 9"/>
              <a:gd name="T38" fmla="*/ 160 w 413"/>
              <a:gd name="T39" fmla="*/ 4 h 9"/>
              <a:gd name="T40" fmla="*/ 169 w 413"/>
              <a:gd name="T41" fmla="*/ 4 h 9"/>
              <a:gd name="T42" fmla="*/ 177 w 413"/>
              <a:gd name="T43" fmla="*/ 4 h 9"/>
              <a:gd name="T44" fmla="*/ 186 w 413"/>
              <a:gd name="T45" fmla="*/ 4 h 9"/>
              <a:gd name="T46" fmla="*/ 194 w 413"/>
              <a:gd name="T47" fmla="*/ 4 h 9"/>
              <a:gd name="T48" fmla="*/ 202 w 413"/>
              <a:gd name="T49" fmla="*/ 4 h 9"/>
              <a:gd name="T50" fmla="*/ 211 w 413"/>
              <a:gd name="T51" fmla="*/ 5 h 9"/>
              <a:gd name="T52" fmla="*/ 219 w 413"/>
              <a:gd name="T53" fmla="*/ 5 h 9"/>
              <a:gd name="T54" fmla="*/ 228 w 413"/>
              <a:gd name="T55" fmla="*/ 5 h 9"/>
              <a:gd name="T56" fmla="*/ 236 w 413"/>
              <a:gd name="T57" fmla="*/ 5 h 9"/>
              <a:gd name="T58" fmla="*/ 245 w 413"/>
              <a:gd name="T59" fmla="*/ 5 h 9"/>
              <a:gd name="T60" fmla="*/ 253 w 413"/>
              <a:gd name="T61" fmla="*/ 6 h 9"/>
              <a:gd name="T62" fmla="*/ 261 w 413"/>
              <a:gd name="T63" fmla="*/ 6 h 9"/>
              <a:gd name="T64" fmla="*/ 270 w 413"/>
              <a:gd name="T65" fmla="*/ 6 h 9"/>
              <a:gd name="T66" fmla="*/ 278 w 413"/>
              <a:gd name="T67" fmla="*/ 6 h 9"/>
              <a:gd name="T68" fmla="*/ 287 w 413"/>
              <a:gd name="T69" fmla="*/ 6 h 9"/>
              <a:gd name="T70" fmla="*/ 295 w 413"/>
              <a:gd name="T71" fmla="*/ 7 h 9"/>
              <a:gd name="T72" fmla="*/ 304 w 413"/>
              <a:gd name="T73" fmla="*/ 7 h 9"/>
              <a:gd name="T74" fmla="*/ 312 w 413"/>
              <a:gd name="T75" fmla="*/ 7 h 9"/>
              <a:gd name="T76" fmla="*/ 320 w 413"/>
              <a:gd name="T77" fmla="*/ 7 h 9"/>
              <a:gd name="T78" fmla="*/ 329 w 413"/>
              <a:gd name="T79" fmla="*/ 7 h 9"/>
              <a:gd name="T80" fmla="*/ 337 w 413"/>
              <a:gd name="T81" fmla="*/ 7 h 9"/>
              <a:gd name="T82" fmla="*/ 346 w 413"/>
              <a:gd name="T83" fmla="*/ 8 h 9"/>
              <a:gd name="T84" fmla="*/ 354 w 413"/>
              <a:gd name="T85" fmla="*/ 8 h 9"/>
              <a:gd name="T86" fmla="*/ 363 w 413"/>
              <a:gd name="T87" fmla="*/ 8 h 9"/>
              <a:gd name="T88" fmla="*/ 371 w 413"/>
              <a:gd name="T89" fmla="*/ 8 h 9"/>
              <a:gd name="T90" fmla="*/ 379 w 413"/>
              <a:gd name="T91" fmla="*/ 8 h 9"/>
              <a:gd name="T92" fmla="*/ 388 w 413"/>
              <a:gd name="T93" fmla="*/ 9 h 9"/>
              <a:gd name="T94" fmla="*/ 396 w 413"/>
              <a:gd name="T95" fmla="*/ 9 h 9"/>
              <a:gd name="T96" fmla="*/ 405 w 413"/>
              <a:gd name="T97" fmla="*/ 9 h 9"/>
              <a:gd name="T98" fmla="*/ 413 w 413"/>
              <a:gd name="T9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9">
                <a:moveTo>
                  <a:pt x="0" y="0"/>
                </a:moveTo>
                <a:lnTo>
                  <a:pt x="9" y="0"/>
                </a:lnTo>
                <a:lnTo>
                  <a:pt x="17" y="0"/>
                </a:lnTo>
                <a:lnTo>
                  <a:pt x="26" y="0"/>
                </a:lnTo>
                <a:lnTo>
                  <a:pt x="34" y="1"/>
                </a:lnTo>
                <a:lnTo>
                  <a:pt x="42" y="1"/>
                </a:lnTo>
                <a:lnTo>
                  <a:pt x="51" y="1"/>
                </a:lnTo>
                <a:lnTo>
                  <a:pt x="59" y="1"/>
                </a:lnTo>
                <a:lnTo>
                  <a:pt x="68" y="1"/>
                </a:lnTo>
                <a:lnTo>
                  <a:pt x="76" y="2"/>
                </a:lnTo>
                <a:lnTo>
                  <a:pt x="85" y="2"/>
                </a:lnTo>
                <a:lnTo>
                  <a:pt x="93" y="2"/>
                </a:lnTo>
                <a:lnTo>
                  <a:pt x="101" y="2"/>
                </a:lnTo>
                <a:lnTo>
                  <a:pt x="110" y="2"/>
                </a:lnTo>
                <a:lnTo>
                  <a:pt x="118" y="3"/>
                </a:lnTo>
                <a:lnTo>
                  <a:pt x="127" y="3"/>
                </a:lnTo>
                <a:lnTo>
                  <a:pt x="135" y="3"/>
                </a:lnTo>
                <a:lnTo>
                  <a:pt x="144" y="3"/>
                </a:lnTo>
                <a:lnTo>
                  <a:pt x="152" y="3"/>
                </a:lnTo>
                <a:lnTo>
                  <a:pt x="160" y="4"/>
                </a:lnTo>
                <a:lnTo>
                  <a:pt x="169" y="4"/>
                </a:lnTo>
                <a:lnTo>
                  <a:pt x="177" y="4"/>
                </a:lnTo>
                <a:lnTo>
                  <a:pt x="186" y="4"/>
                </a:lnTo>
                <a:lnTo>
                  <a:pt x="194" y="4"/>
                </a:lnTo>
                <a:lnTo>
                  <a:pt x="202" y="4"/>
                </a:lnTo>
                <a:lnTo>
                  <a:pt x="211" y="5"/>
                </a:lnTo>
                <a:lnTo>
                  <a:pt x="219" y="5"/>
                </a:lnTo>
                <a:lnTo>
                  <a:pt x="228" y="5"/>
                </a:lnTo>
                <a:lnTo>
                  <a:pt x="236" y="5"/>
                </a:lnTo>
                <a:lnTo>
                  <a:pt x="245" y="5"/>
                </a:lnTo>
                <a:lnTo>
                  <a:pt x="253" y="6"/>
                </a:lnTo>
                <a:lnTo>
                  <a:pt x="261" y="6"/>
                </a:lnTo>
                <a:lnTo>
                  <a:pt x="270" y="6"/>
                </a:lnTo>
                <a:lnTo>
                  <a:pt x="278" y="6"/>
                </a:lnTo>
                <a:lnTo>
                  <a:pt x="287" y="6"/>
                </a:lnTo>
                <a:lnTo>
                  <a:pt x="295" y="7"/>
                </a:lnTo>
                <a:lnTo>
                  <a:pt x="304" y="7"/>
                </a:lnTo>
                <a:lnTo>
                  <a:pt x="312" y="7"/>
                </a:lnTo>
                <a:lnTo>
                  <a:pt x="320" y="7"/>
                </a:lnTo>
                <a:lnTo>
                  <a:pt x="329" y="7"/>
                </a:lnTo>
                <a:lnTo>
                  <a:pt x="337" y="7"/>
                </a:lnTo>
                <a:lnTo>
                  <a:pt x="346" y="8"/>
                </a:lnTo>
                <a:lnTo>
                  <a:pt x="354" y="8"/>
                </a:lnTo>
                <a:lnTo>
                  <a:pt x="363" y="8"/>
                </a:lnTo>
                <a:lnTo>
                  <a:pt x="371" y="8"/>
                </a:lnTo>
                <a:lnTo>
                  <a:pt x="379" y="8"/>
                </a:lnTo>
                <a:lnTo>
                  <a:pt x="388" y="9"/>
                </a:lnTo>
                <a:lnTo>
                  <a:pt x="396" y="9"/>
                </a:lnTo>
                <a:lnTo>
                  <a:pt x="405" y="9"/>
                </a:lnTo>
                <a:lnTo>
                  <a:pt x="413" y="9"/>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52"/>
          <p:cNvSpPr>
            <a:spLocks noChangeShapeType="1"/>
          </p:cNvSpPr>
          <p:nvPr/>
        </p:nvSpPr>
        <p:spPr bwMode="auto">
          <a:xfrm flipV="1">
            <a:off x="1003783" y="766547"/>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53"/>
          <p:cNvSpPr>
            <a:spLocks noChangeShapeType="1"/>
          </p:cNvSpPr>
          <p:nvPr/>
        </p:nvSpPr>
        <p:spPr bwMode="auto">
          <a:xfrm flipH="1">
            <a:off x="900596" y="5589372"/>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Rectangle 54"/>
          <p:cNvSpPr>
            <a:spLocks noChangeArrowheads="1"/>
          </p:cNvSpPr>
          <p:nvPr/>
        </p:nvSpPr>
        <p:spPr bwMode="auto">
          <a:xfrm rot="16200000">
            <a:off x="446571" y="534648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 name="Line 55"/>
          <p:cNvSpPr>
            <a:spLocks noChangeShapeType="1"/>
          </p:cNvSpPr>
          <p:nvPr/>
        </p:nvSpPr>
        <p:spPr bwMode="auto">
          <a:xfrm flipH="1">
            <a:off x="900596" y="4036797"/>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Rectangle 56"/>
          <p:cNvSpPr>
            <a:spLocks noChangeArrowheads="1"/>
          </p:cNvSpPr>
          <p:nvPr/>
        </p:nvSpPr>
        <p:spPr bwMode="auto">
          <a:xfrm rot="16200000">
            <a:off x="446571" y="379390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 name="Line 57"/>
          <p:cNvSpPr>
            <a:spLocks noChangeShapeType="1"/>
          </p:cNvSpPr>
          <p:nvPr/>
        </p:nvSpPr>
        <p:spPr bwMode="auto">
          <a:xfrm flipH="1">
            <a:off x="900596" y="2484222"/>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58"/>
          <p:cNvSpPr>
            <a:spLocks noChangeArrowheads="1"/>
          </p:cNvSpPr>
          <p:nvPr/>
        </p:nvSpPr>
        <p:spPr bwMode="auto">
          <a:xfrm rot="16200000">
            <a:off x="446571" y="224133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380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Line 59"/>
          <p:cNvSpPr>
            <a:spLocks noChangeShapeType="1"/>
          </p:cNvSpPr>
          <p:nvPr/>
        </p:nvSpPr>
        <p:spPr bwMode="auto">
          <a:xfrm flipH="1">
            <a:off x="900596" y="931647"/>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60"/>
          <p:cNvSpPr>
            <a:spLocks noChangeArrowheads="1"/>
          </p:cNvSpPr>
          <p:nvPr/>
        </p:nvSpPr>
        <p:spPr bwMode="auto">
          <a:xfrm rot="16200000">
            <a:off x="444983" y="687172"/>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61"/>
          <p:cNvSpPr>
            <a:spLocks noChangeShapeType="1"/>
          </p:cNvSpPr>
          <p:nvPr/>
        </p:nvSpPr>
        <p:spPr bwMode="auto">
          <a:xfrm>
            <a:off x="1003783" y="5754472"/>
            <a:ext cx="75533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62"/>
          <p:cNvSpPr>
            <a:spLocks noChangeShapeType="1"/>
          </p:cNvSpPr>
          <p:nvPr/>
        </p:nvSpPr>
        <p:spPr bwMode="auto">
          <a:xfrm>
            <a:off x="1167296" y="575447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Rectangle 63"/>
          <p:cNvSpPr>
            <a:spLocks noChangeArrowheads="1"/>
          </p:cNvSpPr>
          <p:nvPr/>
        </p:nvSpPr>
        <p:spPr bwMode="auto">
          <a:xfrm>
            <a:off x="951396" y="590845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 name="Line 64"/>
          <p:cNvSpPr>
            <a:spLocks noChangeShapeType="1"/>
          </p:cNvSpPr>
          <p:nvPr/>
        </p:nvSpPr>
        <p:spPr bwMode="auto">
          <a:xfrm>
            <a:off x="1902308" y="575447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Rectangle 65"/>
          <p:cNvSpPr>
            <a:spLocks noChangeArrowheads="1"/>
          </p:cNvSpPr>
          <p:nvPr/>
        </p:nvSpPr>
        <p:spPr bwMode="auto">
          <a:xfrm>
            <a:off x="1686408" y="590845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 name="Line 66"/>
          <p:cNvSpPr>
            <a:spLocks noChangeShapeType="1"/>
          </p:cNvSpPr>
          <p:nvPr/>
        </p:nvSpPr>
        <p:spPr bwMode="auto">
          <a:xfrm>
            <a:off x="4066071" y="575447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Rectangle 67"/>
          <p:cNvSpPr>
            <a:spLocks noChangeArrowheads="1"/>
          </p:cNvSpPr>
          <p:nvPr/>
        </p:nvSpPr>
        <p:spPr bwMode="auto">
          <a:xfrm>
            <a:off x="3850171" y="590845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 name="Line 68"/>
          <p:cNvSpPr>
            <a:spLocks noChangeShapeType="1"/>
          </p:cNvSpPr>
          <p:nvPr/>
        </p:nvSpPr>
        <p:spPr bwMode="auto">
          <a:xfrm>
            <a:off x="6229833" y="575447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Rectangle 69"/>
          <p:cNvSpPr>
            <a:spLocks noChangeArrowheads="1"/>
          </p:cNvSpPr>
          <p:nvPr/>
        </p:nvSpPr>
        <p:spPr bwMode="auto">
          <a:xfrm>
            <a:off x="6013933" y="590845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6" name="Line 70"/>
          <p:cNvSpPr>
            <a:spLocks noChangeShapeType="1"/>
          </p:cNvSpPr>
          <p:nvPr/>
        </p:nvSpPr>
        <p:spPr bwMode="auto">
          <a:xfrm>
            <a:off x="8392008" y="5754472"/>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71"/>
          <p:cNvSpPr>
            <a:spLocks noChangeArrowheads="1"/>
          </p:cNvSpPr>
          <p:nvPr/>
        </p:nvSpPr>
        <p:spPr bwMode="auto">
          <a:xfrm>
            <a:off x="8176108" y="5908459"/>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 name="Rectangle 72"/>
          <p:cNvSpPr>
            <a:spLocks noChangeArrowheads="1"/>
          </p:cNvSpPr>
          <p:nvPr/>
        </p:nvSpPr>
        <p:spPr bwMode="auto">
          <a:xfrm>
            <a:off x="3762858" y="6159284"/>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a:t>
            </a:r>
            <a:r>
              <a:rPr lang="en-US" altLang="en-US" sz="2000" dirty="0">
                <a:solidFill>
                  <a:srgbClr val="000000"/>
                </a:solidFill>
              </a:rPr>
              <a:t>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69" name="Group 68"/>
          <p:cNvGrpSpPr/>
          <p:nvPr/>
        </p:nvGrpSpPr>
        <p:grpSpPr>
          <a:xfrm>
            <a:off x="2073072" y="914400"/>
            <a:ext cx="1311656" cy="855752"/>
            <a:chOff x="2470151" y="4035425"/>
            <a:chExt cx="1311656" cy="855752"/>
          </a:xfrm>
        </p:grpSpPr>
        <p:sp>
          <p:nvSpPr>
            <p:cNvPr id="70" name="Rectangle 52"/>
            <p:cNvSpPr>
              <a:spLocks noChangeArrowheads="1"/>
            </p:cNvSpPr>
            <p:nvPr/>
          </p:nvSpPr>
          <p:spPr bwMode="auto">
            <a:xfrm>
              <a:off x="2470151" y="4035425"/>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47.3</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1" name="Rectangle 53"/>
            <p:cNvSpPr>
              <a:spLocks noChangeArrowheads="1"/>
            </p:cNvSpPr>
            <p:nvPr/>
          </p:nvSpPr>
          <p:spPr bwMode="auto">
            <a:xfrm>
              <a:off x="2626041" y="4291013"/>
              <a:ext cx="1155766"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(7.7)</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72" name="Rectangle 55"/>
          <p:cNvSpPr>
            <a:spLocks noChangeArrowheads="1"/>
          </p:cNvSpPr>
          <p:nvPr/>
        </p:nvSpPr>
        <p:spPr bwMode="auto">
          <a:xfrm>
            <a:off x="2057400" y="1500735"/>
            <a:ext cx="13833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+15</a:t>
            </a:r>
            <a:r>
              <a:rPr kumimoji="0" lang="en-US" altLang="en-US" sz="2400" b="1" i="0" u="none" strike="noStrike" cap="none" normalizeH="0" baseline="0" dirty="0">
                <a:ln>
                  <a:noFill/>
                </a:ln>
                <a:effectLst/>
                <a:latin typeface="+mj-lt"/>
              </a:rPr>
              <a:t>%</a:t>
            </a:r>
          </a:p>
        </p:txBody>
      </p:sp>
      <p:grpSp>
        <p:nvGrpSpPr>
          <p:cNvPr id="73" name="Group 72"/>
          <p:cNvGrpSpPr/>
          <p:nvPr/>
        </p:nvGrpSpPr>
        <p:grpSpPr>
          <a:xfrm>
            <a:off x="6296509" y="893466"/>
            <a:ext cx="1416050" cy="855752"/>
            <a:chOff x="2470151" y="4005608"/>
            <a:chExt cx="1416050" cy="855752"/>
          </a:xfrm>
        </p:grpSpPr>
        <p:sp>
          <p:nvSpPr>
            <p:cNvPr id="74" name="Rectangle 52"/>
            <p:cNvSpPr>
              <a:spLocks noChangeArrowheads="1"/>
            </p:cNvSpPr>
            <p:nvPr/>
          </p:nvSpPr>
          <p:spPr bwMode="auto">
            <a:xfrm>
              <a:off x="2470151" y="4005608"/>
              <a:ext cx="106920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6.2</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5" name="Rectangle 53"/>
            <p:cNvSpPr>
              <a:spLocks noChangeArrowheads="1"/>
            </p:cNvSpPr>
            <p:nvPr/>
          </p:nvSpPr>
          <p:spPr bwMode="auto">
            <a:xfrm>
              <a:off x="2825317" y="4261196"/>
              <a:ext cx="1060884"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000" b="0" i="0" u="none" strike="noStrike" cap="none" normalizeH="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a:t>
              </a:r>
              <a:r>
                <a:rPr lang="en-US" altLang="en-US" sz="2100" dirty="0">
                  <a:solidFill>
                    <a:srgbClr val="404040"/>
                  </a:solidFill>
                </a:rPr>
                <a:t>11.9</a:t>
              </a:r>
              <a:r>
                <a:rPr kumimoji="0" lang="en-US" altLang="en-US" sz="2100" b="0" i="0" u="none" strike="noStrike" cap="none" normalizeH="0" baseline="0" dirty="0">
                  <a:ln>
                    <a:noFill/>
                  </a:ln>
                  <a:solidFill>
                    <a:srgbClr val="40404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76" name="Rectangle 55"/>
          <p:cNvSpPr>
            <a:spLocks noChangeArrowheads="1"/>
          </p:cNvSpPr>
          <p:nvPr/>
        </p:nvSpPr>
        <p:spPr bwMode="auto">
          <a:xfrm>
            <a:off x="4205881" y="1494727"/>
            <a:ext cx="12279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+9</a:t>
            </a:r>
            <a:r>
              <a:rPr kumimoji="0" lang="en-US" altLang="en-US" sz="2400" b="1" i="0" u="none" strike="noStrike" cap="none" normalizeH="0" baseline="0" dirty="0">
                <a:ln>
                  <a:noFill/>
                </a:ln>
                <a:effectLst/>
                <a:latin typeface="+mj-lt"/>
              </a:rPr>
              <a:t>%</a:t>
            </a:r>
          </a:p>
        </p:txBody>
      </p:sp>
      <p:sp>
        <p:nvSpPr>
          <p:cNvPr id="77" name="Rectangle 55"/>
          <p:cNvSpPr>
            <a:spLocks noChangeArrowheads="1"/>
          </p:cNvSpPr>
          <p:nvPr/>
        </p:nvSpPr>
        <p:spPr bwMode="auto">
          <a:xfrm>
            <a:off x="6273076" y="1485193"/>
            <a:ext cx="12279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+2</a:t>
            </a:r>
            <a:r>
              <a:rPr kumimoji="0" lang="en-US" altLang="en-US" sz="2400" b="1" i="0" u="none" strike="noStrike" cap="none" normalizeH="0" baseline="0" dirty="0">
                <a:ln>
                  <a:noFill/>
                </a:ln>
                <a:effectLst/>
                <a:latin typeface="+mj-lt"/>
              </a:rPr>
              <a:t>%</a:t>
            </a:r>
          </a:p>
        </p:txBody>
      </p:sp>
      <p:grpSp>
        <p:nvGrpSpPr>
          <p:cNvPr id="78" name="Group 77"/>
          <p:cNvGrpSpPr/>
          <p:nvPr/>
        </p:nvGrpSpPr>
        <p:grpSpPr>
          <a:xfrm>
            <a:off x="4198437" y="897883"/>
            <a:ext cx="1311656" cy="578753"/>
            <a:chOff x="2470151" y="4035425"/>
            <a:chExt cx="1311656" cy="578753"/>
          </a:xfrm>
        </p:grpSpPr>
        <p:sp>
          <p:nvSpPr>
            <p:cNvPr id="79" name="Rectangle 52"/>
            <p:cNvSpPr>
              <a:spLocks noChangeArrowheads="1"/>
            </p:cNvSpPr>
            <p:nvPr/>
          </p:nvSpPr>
          <p:spPr bwMode="auto">
            <a:xfrm>
              <a:off x="2470151" y="4035425"/>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32.4</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0" name="Rectangle 53"/>
            <p:cNvSpPr>
              <a:spLocks noChangeArrowheads="1"/>
            </p:cNvSpPr>
            <p:nvPr/>
          </p:nvSpPr>
          <p:spPr bwMode="auto">
            <a:xfrm>
              <a:off x="2626041" y="4291013"/>
              <a:ext cx="1155766"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a:t>
              </a:r>
              <a:r>
                <a:rPr lang="en-US" altLang="en-US" sz="2100" dirty="0">
                  <a:solidFill>
                    <a:srgbClr val="404040"/>
                  </a:solidFill>
                </a:rPr>
                <a:t>8.7</a:t>
              </a:r>
              <a:r>
                <a:rPr kumimoji="0" lang="en-US" altLang="en-US" sz="2100" b="0" i="0" u="none" strike="noStrike" cap="none" normalizeH="0" baseline="0" dirty="0">
                  <a:ln>
                    <a:noFill/>
                  </a:ln>
                  <a:solidFill>
                    <a:srgbClr val="404040"/>
                  </a:solidFill>
                  <a:effectLst/>
                  <a:latin typeface="Arial" panose="020B0604020202020204" pitchFamily="34" charset="0"/>
                </a:rPr>
                <a:t>)</a:t>
              </a:r>
            </a:p>
          </p:txBody>
        </p:sp>
      </p:grpSp>
      <p:sp>
        <p:nvSpPr>
          <p:cNvPr id="81" name="Rectangle 59"/>
          <p:cNvSpPr>
            <a:spLocks noChangeArrowheads="1"/>
          </p:cNvSpPr>
          <p:nvPr/>
        </p:nvSpPr>
        <p:spPr bwMode="auto">
          <a:xfrm>
            <a:off x="1190108" y="266484"/>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Average Insurer Costs</a:t>
            </a:r>
            <a:r>
              <a:rPr kumimoji="0" lang="en-US" altLang="en-US" sz="2700" b="0" i="0" u="none" strike="noStrike" cap="none" normalizeH="0" dirty="0">
                <a:ln>
                  <a:noFill/>
                </a:ln>
                <a:solidFill>
                  <a:srgbClr val="1E2D53"/>
                </a:solidFill>
                <a:effectLst/>
                <a:latin typeface="Arial" panose="020B0604020202020204" pitchFamily="34" charset="0"/>
              </a:rPr>
              <a:t>, by Income (2009-2013)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2" name="Rectangle 81"/>
          <p:cNvSpPr>
            <a:spLocks noChangeArrowheads="1"/>
          </p:cNvSpPr>
          <p:nvPr/>
        </p:nvSpPr>
        <p:spPr bwMode="auto">
          <a:xfrm rot="16200000">
            <a:off x="-149450" y="3160997"/>
            <a:ext cx="106599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 / month</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83" name="TextBox 82"/>
          <p:cNvSpPr txBox="1"/>
          <p:nvPr/>
        </p:nvSpPr>
        <p:spPr>
          <a:xfrm>
            <a:off x="4267200" y="6443246"/>
            <a:ext cx="4814617" cy="338554"/>
          </a:xfrm>
          <a:prstGeom prst="rect">
            <a:avLst/>
          </a:prstGeom>
          <a:noFill/>
        </p:spPr>
        <p:txBody>
          <a:bodyPr wrap="square" rtlCol="0">
            <a:spAutoFit/>
          </a:bodyPr>
          <a:lstStyle/>
          <a:p>
            <a:pPr algn="r"/>
            <a:r>
              <a:rPr lang="en-US" sz="1600" i="1" dirty="0">
                <a:latin typeface="+mj-lt"/>
                <a:sym typeface="Wingdings" panose="05000000000000000000" pitchFamily="2" charset="2"/>
                <a:hlinkClick r:id="rId2" action="ppaction://hlinksldjump"/>
              </a:rPr>
              <a:t> </a:t>
            </a:r>
            <a:r>
              <a:rPr lang="en-US" sz="1600" i="1" dirty="0">
                <a:latin typeface="+mj-lt"/>
                <a:hlinkClick r:id="rId2" action="ppaction://hlinksldjump"/>
              </a:rPr>
              <a:t>Additional Evidence: Age and Risk Score RDs</a:t>
            </a:r>
            <a:endParaRPr lang="en-US" sz="1600" i="1" dirty="0">
              <a:latin typeface="+mj-lt"/>
            </a:endParaRPr>
          </a:p>
        </p:txBody>
      </p:sp>
    </p:spTree>
    <p:extLst>
      <p:ext uri="{BB962C8B-B14F-4D97-AF65-F5344CB8AC3E}">
        <p14:creationId xmlns:p14="http://schemas.microsoft.com/office/powerpoint/2010/main" val="955731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9"/>
          <p:cNvSpPr>
            <a:spLocks noChangeArrowheads="1"/>
          </p:cNvSpPr>
          <p:nvPr/>
        </p:nvSpPr>
        <p:spPr bwMode="auto">
          <a:xfrm>
            <a:off x="1133061" y="228600"/>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Average Insurer Costs</a:t>
            </a:r>
            <a:r>
              <a:rPr kumimoji="0" lang="en-US" altLang="en-US" sz="2700" b="0" i="0" u="none" strike="noStrike" cap="none" normalizeH="0" dirty="0">
                <a:ln>
                  <a:noFill/>
                </a:ln>
                <a:solidFill>
                  <a:srgbClr val="1E2D53"/>
                </a:solidFill>
                <a:effectLst/>
                <a:latin typeface="Arial" panose="020B0604020202020204" pitchFamily="34" charset="0"/>
              </a:rPr>
              <a:t>, by Income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6"/>
          <p:cNvSpPr>
            <a:spLocks noChangeArrowheads="1"/>
          </p:cNvSpPr>
          <p:nvPr/>
        </p:nvSpPr>
        <p:spPr bwMode="auto">
          <a:xfrm>
            <a:off x="989807" y="770444"/>
            <a:ext cx="7548562" cy="4983163"/>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 name="Line 7"/>
          <p:cNvSpPr>
            <a:spLocks noChangeShapeType="1"/>
          </p:cNvSpPr>
          <p:nvPr/>
        </p:nvSpPr>
        <p:spPr bwMode="auto">
          <a:xfrm>
            <a:off x="989807" y="5594857"/>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8"/>
          <p:cNvSpPr>
            <a:spLocks noChangeShapeType="1"/>
          </p:cNvSpPr>
          <p:nvPr/>
        </p:nvSpPr>
        <p:spPr bwMode="auto">
          <a:xfrm>
            <a:off x="989807" y="4042282"/>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9"/>
          <p:cNvSpPr>
            <a:spLocks noChangeShapeType="1"/>
          </p:cNvSpPr>
          <p:nvPr/>
        </p:nvSpPr>
        <p:spPr bwMode="auto">
          <a:xfrm>
            <a:off x="989807" y="2488119"/>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0"/>
          <p:cNvSpPr>
            <a:spLocks noChangeShapeType="1"/>
          </p:cNvSpPr>
          <p:nvPr/>
        </p:nvSpPr>
        <p:spPr bwMode="auto">
          <a:xfrm>
            <a:off x="989807" y="935544"/>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1"/>
          <p:cNvSpPr>
            <a:spLocks noChangeShapeType="1"/>
          </p:cNvSpPr>
          <p:nvPr/>
        </p:nvSpPr>
        <p:spPr bwMode="auto">
          <a:xfrm flipV="1">
            <a:off x="1888332" y="770444"/>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2"/>
          <p:cNvSpPr>
            <a:spLocks noChangeShapeType="1"/>
          </p:cNvSpPr>
          <p:nvPr/>
        </p:nvSpPr>
        <p:spPr bwMode="auto">
          <a:xfrm flipV="1">
            <a:off x="4052095" y="770444"/>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3"/>
          <p:cNvSpPr>
            <a:spLocks noChangeShapeType="1"/>
          </p:cNvSpPr>
          <p:nvPr/>
        </p:nvSpPr>
        <p:spPr bwMode="auto">
          <a:xfrm flipV="1">
            <a:off x="6215857" y="770444"/>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4"/>
          <p:cNvSpPr>
            <a:spLocks noChangeShapeType="1"/>
          </p:cNvSpPr>
          <p:nvPr/>
        </p:nvSpPr>
        <p:spPr bwMode="auto">
          <a:xfrm flipV="1">
            <a:off x="8378032" y="770444"/>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Oval 15"/>
          <p:cNvSpPr>
            <a:spLocks noChangeArrowheads="1"/>
          </p:cNvSpPr>
          <p:nvPr/>
        </p:nvSpPr>
        <p:spPr bwMode="auto">
          <a:xfrm>
            <a:off x="1297782" y="3213607"/>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Oval 16"/>
          <p:cNvSpPr>
            <a:spLocks noChangeArrowheads="1"/>
          </p:cNvSpPr>
          <p:nvPr/>
        </p:nvSpPr>
        <p:spPr bwMode="auto">
          <a:xfrm>
            <a:off x="1518445" y="4021644"/>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7"/>
          <p:cNvSpPr>
            <a:spLocks noChangeArrowheads="1"/>
          </p:cNvSpPr>
          <p:nvPr/>
        </p:nvSpPr>
        <p:spPr bwMode="auto">
          <a:xfrm>
            <a:off x="1734345" y="3932744"/>
            <a:ext cx="87312"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8"/>
          <p:cNvSpPr>
            <a:spLocks noChangeArrowheads="1"/>
          </p:cNvSpPr>
          <p:nvPr/>
        </p:nvSpPr>
        <p:spPr bwMode="auto">
          <a:xfrm>
            <a:off x="1950245" y="157371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9"/>
          <p:cNvSpPr>
            <a:spLocks noChangeArrowheads="1"/>
          </p:cNvSpPr>
          <p:nvPr/>
        </p:nvSpPr>
        <p:spPr bwMode="auto">
          <a:xfrm>
            <a:off x="2166145" y="3034219"/>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20"/>
          <p:cNvSpPr>
            <a:spLocks noChangeArrowheads="1"/>
          </p:cNvSpPr>
          <p:nvPr/>
        </p:nvSpPr>
        <p:spPr bwMode="auto">
          <a:xfrm>
            <a:off x="2382045" y="3845432"/>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1"/>
          <p:cNvSpPr>
            <a:spLocks noChangeArrowheads="1"/>
          </p:cNvSpPr>
          <p:nvPr/>
        </p:nvSpPr>
        <p:spPr bwMode="auto">
          <a:xfrm>
            <a:off x="2597945" y="2791332"/>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2"/>
          <p:cNvSpPr>
            <a:spLocks noChangeArrowheads="1"/>
          </p:cNvSpPr>
          <p:nvPr/>
        </p:nvSpPr>
        <p:spPr bwMode="auto">
          <a:xfrm>
            <a:off x="2813845" y="2529394"/>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3"/>
          <p:cNvSpPr>
            <a:spLocks noChangeArrowheads="1"/>
          </p:cNvSpPr>
          <p:nvPr/>
        </p:nvSpPr>
        <p:spPr bwMode="auto">
          <a:xfrm>
            <a:off x="3029745" y="216426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4"/>
          <p:cNvSpPr>
            <a:spLocks noChangeArrowheads="1"/>
          </p:cNvSpPr>
          <p:nvPr/>
        </p:nvSpPr>
        <p:spPr bwMode="auto">
          <a:xfrm>
            <a:off x="3245645" y="3110419"/>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5"/>
          <p:cNvSpPr>
            <a:spLocks noChangeArrowheads="1"/>
          </p:cNvSpPr>
          <p:nvPr/>
        </p:nvSpPr>
        <p:spPr bwMode="auto">
          <a:xfrm>
            <a:off x="3466307" y="325488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6"/>
          <p:cNvSpPr>
            <a:spLocks noChangeArrowheads="1"/>
          </p:cNvSpPr>
          <p:nvPr/>
        </p:nvSpPr>
        <p:spPr bwMode="auto">
          <a:xfrm>
            <a:off x="3682207" y="3507294"/>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7"/>
          <p:cNvSpPr>
            <a:spLocks noChangeArrowheads="1"/>
          </p:cNvSpPr>
          <p:nvPr/>
        </p:nvSpPr>
        <p:spPr bwMode="auto">
          <a:xfrm>
            <a:off x="3898107" y="3599369"/>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8"/>
          <p:cNvSpPr>
            <a:spLocks noChangeArrowheads="1"/>
          </p:cNvSpPr>
          <p:nvPr/>
        </p:nvSpPr>
        <p:spPr bwMode="auto">
          <a:xfrm>
            <a:off x="4114007" y="2380169"/>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9"/>
          <p:cNvSpPr>
            <a:spLocks noChangeArrowheads="1"/>
          </p:cNvSpPr>
          <p:nvPr/>
        </p:nvSpPr>
        <p:spPr bwMode="auto">
          <a:xfrm>
            <a:off x="4329907" y="2288094"/>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30"/>
          <p:cNvSpPr>
            <a:spLocks noChangeArrowheads="1"/>
          </p:cNvSpPr>
          <p:nvPr/>
        </p:nvSpPr>
        <p:spPr bwMode="auto">
          <a:xfrm>
            <a:off x="4545807" y="3069144"/>
            <a:ext cx="92075"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1"/>
          <p:cNvSpPr>
            <a:spLocks noChangeArrowheads="1"/>
          </p:cNvSpPr>
          <p:nvPr/>
        </p:nvSpPr>
        <p:spPr bwMode="auto">
          <a:xfrm>
            <a:off x="4761707" y="2786569"/>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2"/>
          <p:cNvSpPr>
            <a:spLocks noChangeArrowheads="1"/>
          </p:cNvSpPr>
          <p:nvPr/>
        </p:nvSpPr>
        <p:spPr bwMode="auto">
          <a:xfrm>
            <a:off x="4976020" y="3532694"/>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3"/>
          <p:cNvSpPr>
            <a:spLocks noChangeArrowheads="1"/>
          </p:cNvSpPr>
          <p:nvPr/>
        </p:nvSpPr>
        <p:spPr bwMode="auto">
          <a:xfrm>
            <a:off x="5198270" y="4426457"/>
            <a:ext cx="92075"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4"/>
          <p:cNvSpPr>
            <a:spLocks noChangeArrowheads="1"/>
          </p:cNvSpPr>
          <p:nvPr/>
        </p:nvSpPr>
        <p:spPr bwMode="auto">
          <a:xfrm>
            <a:off x="5414170" y="2956432"/>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5"/>
          <p:cNvSpPr>
            <a:spLocks noChangeArrowheads="1"/>
          </p:cNvSpPr>
          <p:nvPr/>
        </p:nvSpPr>
        <p:spPr bwMode="auto">
          <a:xfrm>
            <a:off x="5630070" y="2242057"/>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6"/>
          <p:cNvSpPr>
            <a:spLocks noChangeArrowheads="1"/>
          </p:cNvSpPr>
          <p:nvPr/>
        </p:nvSpPr>
        <p:spPr bwMode="auto">
          <a:xfrm>
            <a:off x="5845970" y="4426457"/>
            <a:ext cx="92075"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7"/>
          <p:cNvSpPr>
            <a:spLocks noChangeArrowheads="1"/>
          </p:cNvSpPr>
          <p:nvPr/>
        </p:nvSpPr>
        <p:spPr bwMode="auto">
          <a:xfrm>
            <a:off x="6060282" y="5475794"/>
            <a:ext cx="9366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8"/>
          <p:cNvSpPr>
            <a:spLocks noChangeArrowheads="1"/>
          </p:cNvSpPr>
          <p:nvPr/>
        </p:nvSpPr>
        <p:spPr bwMode="auto">
          <a:xfrm>
            <a:off x="6276182" y="2694494"/>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9"/>
          <p:cNvSpPr>
            <a:spLocks noChangeArrowheads="1"/>
          </p:cNvSpPr>
          <p:nvPr/>
        </p:nvSpPr>
        <p:spPr bwMode="auto">
          <a:xfrm>
            <a:off x="6492082" y="5413882"/>
            <a:ext cx="9366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40"/>
          <p:cNvSpPr>
            <a:spLocks noChangeArrowheads="1"/>
          </p:cNvSpPr>
          <p:nvPr/>
        </p:nvSpPr>
        <p:spPr bwMode="auto">
          <a:xfrm>
            <a:off x="6707982" y="3491419"/>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1"/>
          <p:cNvSpPr>
            <a:spLocks noChangeArrowheads="1"/>
          </p:cNvSpPr>
          <p:nvPr/>
        </p:nvSpPr>
        <p:spPr bwMode="auto">
          <a:xfrm>
            <a:off x="6930232" y="4231194"/>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2"/>
          <p:cNvSpPr>
            <a:spLocks noChangeArrowheads="1"/>
          </p:cNvSpPr>
          <p:nvPr/>
        </p:nvSpPr>
        <p:spPr bwMode="auto">
          <a:xfrm>
            <a:off x="7146132" y="4189919"/>
            <a:ext cx="87312"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3"/>
          <p:cNvSpPr>
            <a:spLocks noChangeArrowheads="1"/>
          </p:cNvSpPr>
          <p:nvPr/>
        </p:nvSpPr>
        <p:spPr bwMode="auto">
          <a:xfrm>
            <a:off x="7360445" y="3167569"/>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4"/>
          <p:cNvSpPr>
            <a:spLocks noChangeArrowheads="1"/>
          </p:cNvSpPr>
          <p:nvPr/>
        </p:nvSpPr>
        <p:spPr bwMode="auto">
          <a:xfrm>
            <a:off x="7576345" y="3059619"/>
            <a:ext cx="87312"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5"/>
          <p:cNvSpPr>
            <a:spLocks noChangeArrowheads="1"/>
          </p:cNvSpPr>
          <p:nvPr/>
        </p:nvSpPr>
        <p:spPr bwMode="auto">
          <a:xfrm>
            <a:off x="7792245" y="4061332"/>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6"/>
          <p:cNvSpPr>
            <a:spLocks noChangeArrowheads="1"/>
          </p:cNvSpPr>
          <p:nvPr/>
        </p:nvSpPr>
        <p:spPr bwMode="auto">
          <a:xfrm>
            <a:off x="8008145" y="3650169"/>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7"/>
          <p:cNvSpPr>
            <a:spLocks noChangeArrowheads="1"/>
          </p:cNvSpPr>
          <p:nvPr/>
        </p:nvSpPr>
        <p:spPr bwMode="auto">
          <a:xfrm>
            <a:off x="8224045" y="3305682"/>
            <a:ext cx="87312" cy="936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8"/>
          <p:cNvSpPr>
            <a:spLocks/>
          </p:cNvSpPr>
          <p:nvPr/>
        </p:nvSpPr>
        <p:spPr bwMode="auto">
          <a:xfrm>
            <a:off x="1261270" y="3177094"/>
            <a:ext cx="606425" cy="1095375"/>
          </a:xfrm>
          <a:custGeom>
            <a:avLst/>
            <a:gdLst>
              <a:gd name="T0" fmla="*/ 0 w 118"/>
              <a:gd name="T1" fmla="*/ 0 h 213"/>
              <a:gd name="T2" fmla="*/ 8 w 118"/>
              <a:gd name="T3" fmla="*/ 15 h 213"/>
              <a:gd name="T4" fmla="*/ 16 w 118"/>
              <a:gd name="T5" fmla="*/ 31 h 213"/>
              <a:gd name="T6" fmla="*/ 25 w 118"/>
              <a:gd name="T7" fmla="*/ 46 h 213"/>
              <a:gd name="T8" fmla="*/ 33 w 118"/>
              <a:gd name="T9" fmla="*/ 61 h 213"/>
              <a:gd name="T10" fmla="*/ 42 w 118"/>
              <a:gd name="T11" fmla="*/ 76 h 213"/>
              <a:gd name="T12" fmla="*/ 50 w 118"/>
              <a:gd name="T13" fmla="*/ 91 h 213"/>
              <a:gd name="T14" fmla="*/ 59 w 118"/>
              <a:gd name="T15" fmla="*/ 107 h 213"/>
              <a:gd name="T16" fmla="*/ 67 w 118"/>
              <a:gd name="T17" fmla="*/ 122 h 213"/>
              <a:gd name="T18" fmla="*/ 75 w 118"/>
              <a:gd name="T19" fmla="*/ 137 h 213"/>
              <a:gd name="T20" fmla="*/ 84 w 118"/>
              <a:gd name="T21" fmla="*/ 152 h 213"/>
              <a:gd name="T22" fmla="*/ 92 w 118"/>
              <a:gd name="T23" fmla="*/ 167 h 213"/>
              <a:gd name="T24" fmla="*/ 101 w 118"/>
              <a:gd name="T25" fmla="*/ 182 h 213"/>
              <a:gd name="T26" fmla="*/ 109 w 118"/>
              <a:gd name="T27" fmla="*/ 198 h 213"/>
              <a:gd name="T28" fmla="*/ 118 w 118"/>
              <a:gd name="T29"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213">
                <a:moveTo>
                  <a:pt x="0" y="0"/>
                </a:moveTo>
                <a:lnTo>
                  <a:pt x="8" y="15"/>
                </a:lnTo>
                <a:lnTo>
                  <a:pt x="16" y="31"/>
                </a:lnTo>
                <a:lnTo>
                  <a:pt x="25" y="46"/>
                </a:lnTo>
                <a:lnTo>
                  <a:pt x="33" y="61"/>
                </a:lnTo>
                <a:lnTo>
                  <a:pt x="42" y="76"/>
                </a:lnTo>
                <a:lnTo>
                  <a:pt x="50" y="91"/>
                </a:lnTo>
                <a:lnTo>
                  <a:pt x="59" y="107"/>
                </a:lnTo>
                <a:lnTo>
                  <a:pt x="67" y="122"/>
                </a:lnTo>
                <a:lnTo>
                  <a:pt x="75" y="137"/>
                </a:lnTo>
                <a:lnTo>
                  <a:pt x="84" y="152"/>
                </a:lnTo>
                <a:lnTo>
                  <a:pt x="92" y="167"/>
                </a:lnTo>
                <a:lnTo>
                  <a:pt x="101" y="182"/>
                </a:lnTo>
                <a:lnTo>
                  <a:pt x="109" y="198"/>
                </a:lnTo>
                <a:lnTo>
                  <a:pt x="118" y="213"/>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49"/>
          <p:cNvSpPr>
            <a:spLocks/>
          </p:cNvSpPr>
          <p:nvPr/>
        </p:nvSpPr>
        <p:spPr bwMode="auto">
          <a:xfrm>
            <a:off x="1908970" y="2499232"/>
            <a:ext cx="2122487" cy="946150"/>
          </a:xfrm>
          <a:custGeom>
            <a:avLst/>
            <a:gdLst>
              <a:gd name="T0" fmla="*/ 0 w 413"/>
              <a:gd name="T1" fmla="*/ 0 h 184"/>
              <a:gd name="T2" fmla="*/ 8 w 413"/>
              <a:gd name="T3" fmla="*/ 4 h 184"/>
              <a:gd name="T4" fmla="*/ 17 w 413"/>
              <a:gd name="T5" fmla="*/ 8 h 184"/>
              <a:gd name="T6" fmla="*/ 25 w 413"/>
              <a:gd name="T7" fmla="*/ 11 h 184"/>
              <a:gd name="T8" fmla="*/ 34 w 413"/>
              <a:gd name="T9" fmla="*/ 15 h 184"/>
              <a:gd name="T10" fmla="*/ 42 w 413"/>
              <a:gd name="T11" fmla="*/ 19 h 184"/>
              <a:gd name="T12" fmla="*/ 50 w 413"/>
              <a:gd name="T13" fmla="*/ 23 h 184"/>
              <a:gd name="T14" fmla="*/ 59 w 413"/>
              <a:gd name="T15" fmla="*/ 26 h 184"/>
              <a:gd name="T16" fmla="*/ 67 w 413"/>
              <a:gd name="T17" fmla="*/ 30 h 184"/>
              <a:gd name="T18" fmla="*/ 76 w 413"/>
              <a:gd name="T19" fmla="*/ 34 h 184"/>
              <a:gd name="T20" fmla="*/ 84 w 413"/>
              <a:gd name="T21" fmla="*/ 38 h 184"/>
              <a:gd name="T22" fmla="*/ 93 w 413"/>
              <a:gd name="T23" fmla="*/ 41 h 184"/>
              <a:gd name="T24" fmla="*/ 101 w 413"/>
              <a:gd name="T25" fmla="*/ 45 h 184"/>
              <a:gd name="T26" fmla="*/ 109 w 413"/>
              <a:gd name="T27" fmla="*/ 49 h 184"/>
              <a:gd name="T28" fmla="*/ 118 w 413"/>
              <a:gd name="T29" fmla="*/ 53 h 184"/>
              <a:gd name="T30" fmla="*/ 126 w 413"/>
              <a:gd name="T31" fmla="*/ 57 h 184"/>
              <a:gd name="T32" fmla="*/ 135 w 413"/>
              <a:gd name="T33" fmla="*/ 60 h 184"/>
              <a:gd name="T34" fmla="*/ 143 w 413"/>
              <a:gd name="T35" fmla="*/ 64 h 184"/>
              <a:gd name="T36" fmla="*/ 152 w 413"/>
              <a:gd name="T37" fmla="*/ 68 h 184"/>
              <a:gd name="T38" fmla="*/ 160 w 413"/>
              <a:gd name="T39" fmla="*/ 72 h 184"/>
              <a:gd name="T40" fmla="*/ 168 w 413"/>
              <a:gd name="T41" fmla="*/ 75 h 184"/>
              <a:gd name="T42" fmla="*/ 177 w 413"/>
              <a:gd name="T43" fmla="*/ 79 h 184"/>
              <a:gd name="T44" fmla="*/ 185 w 413"/>
              <a:gd name="T45" fmla="*/ 83 h 184"/>
              <a:gd name="T46" fmla="*/ 194 w 413"/>
              <a:gd name="T47" fmla="*/ 87 h 184"/>
              <a:gd name="T48" fmla="*/ 202 w 413"/>
              <a:gd name="T49" fmla="*/ 90 h 184"/>
              <a:gd name="T50" fmla="*/ 211 w 413"/>
              <a:gd name="T51" fmla="*/ 94 h 184"/>
              <a:gd name="T52" fmla="*/ 219 w 413"/>
              <a:gd name="T53" fmla="*/ 98 h 184"/>
              <a:gd name="T54" fmla="*/ 227 w 413"/>
              <a:gd name="T55" fmla="*/ 102 h 184"/>
              <a:gd name="T56" fmla="*/ 236 w 413"/>
              <a:gd name="T57" fmla="*/ 105 h 184"/>
              <a:gd name="T58" fmla="*/ 244 w 413"/>
              <a:gd name="T59" fmla="*/ 109 h 184"/>
              <a:gd name="T60" fmla="*/ 253 w 413"/>
              <a:gd name="T61" fmla="*/ 113 h 184"/>
              <a:gd name="T62" fmla="*/ 261 w 413"/>
              <a:gd name="T63" fmla="*/ 117 h 184"/>
              <a:gd name="T64" fmla="*/ 269 w 413"/>
              <a:gd name="T65" fmla="*/ 121 h 184"/>
              <a:gd name="T66" fmla="*/ 278 w 413"/>
              <a:gd name="T67" fmla="*/ 124 h 184"/>
              <a:gd name="T68" fmla="*/ 286 w 413"/>
              <a:gd name="T69" fmla="*/ 128 h 184"/>
              <a:gd name="T70" fmla="*/ 295 w 413"/>
              <a:gd name="T71" fmla="*/ 132 h 184"/>
              <a:gd name="T72" fmla="*/ 303 w 413"/>
              <a:gd name="T73" fmla="*/ 136 h 184"/>
              <a:gd name="T74" fmla="*/ 312 w 413"/>
              <a:gd name="T75" fmla="*/ 139 h 184"/>
              <a:gd name="T76" fmla="*/ 320 w 413"/>
              <a:gd name="T77" fmla="*/ 143 h 184"/>
              <a:gd name="T78" fmla="*/ 329 w 413"/>
              <a:gd name="T79" fmla="*/ 147 h 184"/>
              <a:gd name="T80" fmla="*/ 337 w 413"/>
              <a:gd name="T81" fmla="*/ 151 h 184"/>
              <a:gd name="T82" fmla="*/ 345 w 413"/>
              <a:gd name="T83" fmla="*/ 154 h 184"/>
              <a:gd name="T84" fmla="*/ 354 w 413"/>
              <a:gd name="T85" fmla="*/ 158 h 184"/>
              <a:gd name="T86" fmla="*/ 362 w 413"/>
              <a:gd name="T87" fmla="*/ 162 h 184"/>
              <a:gd name="T88" fmla="*/ 371 w 413"/>
              <a:gd name="T89" fmla="*/ 166 h 184"/>
              <a:gd name="T90" fmla="*/ 379 w 413"/>
              <a:gd name="T91" fmla="*/ 169 h 184"/>
              <a:gd name="T92" fmla="*/ 387 w 413"/>
              <a:gd name="T93" fmla="*/ 173 h 184"/>
              <a:gd name="T94" fmla="*/ 396 w 413"/>
              <a:gd name="T95" fmla="*/ 177 h 184"/>
              <a:gd name="T96" fmla="*/ 404 w 413"/>
              <a:gd name="T97" fmla="*/ 181 h 184"/>
              <a:gd name="T98" fmla="*/ 413 w 413"/>
              <a:gd name="T99" fmla="*/ 18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84">
                <a:moveTo>
                  <a:pt x="0" y="0"/>
                </a:moveTo>
                <a:lnTo>
                  <a:pt x="8" y="4"/>
                </a:lnTo>
                <a:lnTo>
                  <a:pt x="17" y="8"/>
                </a:lnTo>
                <a:lnTo>
                  <a:pt x="25" y="11"/>
                </a:lnTo>
                <a:lnTo>
                  <a:pt x="34" y="15"/>
                </a:lnTo>
                <a:lnTo>
                  <a:pt x="42" y="19"/>
                </a:lnTo>
                <a:lnTo>
                  <a:pt x="50" y="23"/>
                </a:lnTo>
                <a:lnTo>
                  <a:pt x="59" y="26"/>
                </a:lnTo>
                <a:lnTo>
                  <a:pt x="67" y="30"/>
                </a:lnTo>
                <a:lnTo>
                  <a:pt x="76" y="34"/>
                </a:lnTo>
                <a:lnTo>
                  <a:pt x="84" y="38"/>
                </a:lnTo>
                <a:lnTo>
                  <a:pt x="93" y="41"/>
                </a:lnTo>
                <a:lnTo>
                  <a:pt x="101" y="45"/>
                </a:lnTo>
                <a:lnTo>
                  <a:pt x="109" y="49"/>
                </a:lnTo>
                <a:lnTo>
                  <a:pt x="118" y="53"/>
                </a:lnTo>
                <a:lnTo>
                  <a:pt x="126" y="57"/>
                </a:lnTo>
                <a:lnTo>
                  <a:pt x="135" y="60"/>
                </a:lnTo>
                <a:lnTo>
                  <a:pt x="143" y="64"/>
                </a:lnTo>
                <a:lnTo>
                  <a:pt x="152" y="68"/>
                </a:lnTo>
                <a:lnTo>
                  <a:pt x="160" y="72"/>
                </a:lnTo>
                <a:lnTo>
                  <a:pt x="168" y="75"/>
                </a:lnTo>
                <a:lnTo>
                  <a:pt x="177" y="79"/>
                </a:lnTo>
                <a:lnTo>
                  <a:pt x="185" y="83"/>
                </a:lnTo>
                <a:lnTo>
                  <a:pt x="194" y="87"/>
                </a:lnTo>
                <a:lnTo>
                  <a:pt x="202" y="90"/>
                </a:lnTo>
                <a:lnTo>
                  <a:pt x="211" y="94"/>
                </a:lnTo>
                <a:lnTo>
                  <a:pt x="219" y="98"/>
                </a:lnTo>
                <a:lnTo>
                  <a:pt x="227" y="102"/>
                </a:lnTo>
                <a:lnTo>
                  <a:pt x="236" y="105"/>
                </a:lnTo>
                <a:lnTo>
                  <a:pt x="244" y="109"/>
                </a:lnTo>
                <a:lnTo>
                  <a:pt x="253" y="113"/>
                </a:lnTo>
                <a:lnTo>
                  <a:pt x="261" y="117"/>
                </a:lnTo>
                <a:lnTo>
                  <a:pt x="269" y="121"/>
                </a:lnTo>
                <a:lnTo>
                  <a:pt x="278" y="124"/>
                </a:lnTo>
                <a:lnTo>
                  <a:pt x="286" y="128"/>
                </a:lnTo>
                <a:lnTo>
                  <a:pt x="295" y="132"/>
                </a:lnTo>
                <a:lnTo>
                  <a:pt x="303" y="136"/>
                </a:lnTo>
                <a:lnTo>
                  <a:pt x="312" y="139"/>
                </a:lnTo>
                <a:lnTo>
                  <a:pt x="320" y="143"/>
                </a:lnTo>
                <a:lnTo>
                  <a:pt x="329" y="147"/>
                </a:lnTo>
                <a:lnTo>
                  <a:pt x="337" y="151"/>
                </a:lnTo>
                <a:lnTo>
                  <a:pt x="345" y="154"/>
                </a:lnTo>
                <a:lnTo>
                  <a:pt x="354" y="158"/>
                </a:lnTo>
                <a:lnTo>
                  <a:pt x="362" y="162"/>
                </a:lnTo>
                <a:lnTo>
                  <a:pt x="371" y="166"/>
                </a:lnTo>
                <a:lnTo>
                  <a:pt x="379" y="169"/>
                </a:lnTo>
                <a:lnTo>
                  <a:pt x="387" y="173"/>
                </a:lnTo>
                <a:lnTo>
                  <a:pt x="396" y="177"/>
                </a:lnTo>
                <a:lnTo>
                  <a:pt x="404" y="181"/>
                </a:lnTo>
                <a:lnTo>
                  <a:pt x="413" y="184"/>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50"/>
          <p:cNvSpPr>
            <a:spLocks/>
          </p:cNvSpPr>
          <p:nvPr/>
        </p:nvSpPr>
        <p:spPr bwMode="auto">
          <a:xfrm>
            <a:off x="4072732" y="2276982"/>
            <a:ext cx="2122487" cy="2211388"/>
          </a:xfrm>
          <a:custGeom>
            <a:avLst/>
            <a:gdLst>
              <a:gd name="T0" fmla="*/ 0 w 413"/>
              <a:gd name="T1" fmla="*/ 0 h 430"/>
              <a:gd name="T2" fmla="*/ 9 w 413"/>
              <a:gd name="T3" fmla="*/ 9 h 430"/>
              <a:gd name="T4" fmla="*/ 17 w 413"/>
              <a:gd name="T5" fmla="*/ 17 h 430"/>
              <a:gd name="T6" fmla="*/ 25 w 413"/>
              <a:gd name="T7" fmla="*/ 26 h 430"/>
              <a:gd name="T8" fmla="*/ 34 w 413"/>
              <a:gd name="T9" fmla="*/ 35 h 430"/>
              <a:gd name="T10" fmla="*/ 42 w 413"/>
              <a:gd name="T11" fmla="*/ 44 h 430"/>
              <a:gd name="T12" fmla="*/ 51 w 413"/>
              <a:gd name="T13" fmla="*/ 53 h 430"/>
              <a:gd name="T14" fmla="*/ 59 w 413"/>
              <a:gd name="T15" fmla="*/ 61 h 430"/>
              <a:gd name="T16" fmla="*/ 68 w 413"/>
              <a:gd name="T17" fmla="*/ 70 h 430"/>
              <a:gd name="T18" fmla="*/ 76 w 413"/>
              <a:gd name="T19" fmla="*/ 79 h 430"/>
              <a:gd name="T20" fmla="*/ 84 w 413"/>
              <a:gd name="T21" fmla="*/ 88 h 430"/>
              <a:gd name="T22" fmla="*/ 93 w 413"/>
              <a:gd name="T23" fmla="*/ 96 h 430"/>
              <a:gd name="T24" fmla="*/ 101 w 413"/>
              <a:gd name="T25" fmla="*/ 105 h 430"/>
              <a:gd name="T26" fmla="*/ 110 w 413"/>
              <a:gd name="T27" fmla="*/ 114 h 430"/>
              <a:gd name="T28" fmla="*/ 118 w 413"/>
              <a:gd name="T29" fmla="*/ 123 h 430"/>
              <a:gd name="T30" fmla="*/ 127 w 413"/>
              <a:gd name="T31" fmla="*/ 132 h 430"/>
              <a:gd name="T32" fmla="*/ 135 w 413"/>
              <a:gd name="T33" fmla="*/ 140 h 430"/>
              <a:gd name="T34" fmla="*/ 143 w 413"/>
              <a:gd name="T35" fmla="*/ 149 h 430"/>
              <a:gd name="T36" fmla="*/ 152 w 413"/>
              <a:gd name="T37" fmla="*/ 158 h 430"/>
              <a:gd name="T38" fmla="*/ 160 w 413"/>
              <a:gd name="T39" fmla="*/ 167 h 430"/>
              <a:gd name="T40" fmla="*/ 169 w 413"/>
              <a:gd name="T41" fmla="*/ 175 h 430"/>
              <a:gd name="T42" fmla="*/ 177 w 413"/>
              <a:gd name="T43" fmla="*/ 184 h 430"/>
              <a:gd name="T44" fmla="*/ 185 w 413"/>
              <a:gd name="T45" fmla="*/ 193 h 430"/>
              <a:gd name="T46" fmla="*/ 194 w 413"/>
              <a:gd name="T47" fmla="*/ 202 h 430"/>
              <a:gd name="T48" fmla="*/ 202 w 413"/>
              <a:gd name="T49" fmla="*/ 211 h 430"/>
              <a:gd name="T50" fmla="*/ 211 w 413"/>
              <a:gd name="T51" fmla="*/ 219 h 430"/>
              <a:gd name="T52" fmla="*/ 219 w 413"/>
              <a:gd name="T53" fmla="*/ 228 h 430"/>
              <a:gd name="T54" fmla="*/ 228 w 413"/>
              <a:gd name="T55" fmla="*/ 237 h 430"/>
              <a:gd name="T56" fmla="*/ 236 w 413"/>
              <a:gd name="T57" fmla="*/ 246 h 430"/>
              <a:gd name="T58" fmla="*/ 244 w 413"/>
              <a:gd name="T59" fmla="*/ 254 h 430"/>
              <a:gd name="T60" fmla="*/ 253 w 413"/>
              <a:gd name="T61" fmla="*/ 263 h 430"/>
              <a:gd name="T62" fmla="*/ 261 w 413"/>
              <a:gd name="T63" fmla="*/ 272 h 430"/>
              <a:gd name="T64" fmla="*/ 270 w 413"/>
              <a:gd name="T65" fmla="*/ 281 h 430"/>
              <a:gd name="T66" fmla="*/ 278 w 413"/>
              <a:gd name="T67" fmla="*/ 290 h 430"/>
              <a:gd name="T68" fmla="*/ 287 w 413"/>
              <a:gd name="T69" fmla="*/ 298 h 430"/>
              <a:gd name="T70" fmla="*/ 295 w 413"/>
              <a:gd name="T71" fmla="*/ 307 h 430"/>
              <a:gd name="T72" fmla="*/ 303 w 413"/>
              <a:gd name="T73" fmla="*/ 316 h 430"/>
              <a:gd name="T74" fmla="*/ 312 w 413"/>
              <a:gd name="T75" fmla="*/ 325 h 430"/>
              <a:gd name="T76" fmla="*/ 320 w 413"/>
              <a:gd name="T77" fmla="*/ 333 h 430"/>
              <a:gd name="T78" fmla="*/ 329 w 413"/>
              <a:gd name="T79" fmla="*/ 342 h 430"/>
              <a:gd name="T80" fmla="*/ 337 w 413"/>
              <a:gd name="T81" fmla="*/ 351 h 430"/>
              <a:gd name="T82" fmla="*/ 346 w 413"/>
              <a:gd name="T83" fmla="*/ 360 h 430"/>
              <a:gd name="T84" fmla="*/ 354 w 413"/>
              <a:gd name="T85" fmla="*/ 369 h 430"/>
              <a:gd name="T86" fmla="*/ 362 w 413"/>
              <a:gd name="T87" fmla="*/ 377 h 430"/>
              <a:gd name="T88" fmla="*/ 371 w 413"/>
              <a:gd name="T89" fmla="*/ 386 h 430"/>
              <a:gd name="T90" fmla="*/ 379 w 413"/>
              <a:gd name="T91" fmla="*/ 395 h 430"/>
              <a:gd name="T92" fmla="*/ 388 w 413"/>
              <a:gd name="T93" fmla="*/ 404 h 430"/>
              <a:gd name="T94" fmla="*/ 396 w 413"/>
              <a:gd name="T95" fmla="*/ 412 h 430"/>
              <a:gd name="T96" fmla="*/ 404 w 413"/>
              <a:gd name="T97" fmla="*/ 421 h 430"/>
              <a:gd name="T98" fmla="*/ 413 w 413"/>
              <a:gd name="T99" fmla="*/ 430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430">
                <a:moveTo>
                  <a:pt x="0" y="0"/>
                </a:moveTo>
                <a:lnTo>
                  <a:pt x="9" y="9"/>
                </a:lnTo>
                <a:lnTo>
                  <a:pt x="17" y="17"/>
                </a:lnTo>
                <a:lnTo>
                  <a:pt x="25" y="26"/>
                </a:lnTo>
                <a:lnTo>
                  <a:pt x="34" y="35"/>
                </a:lnTo>
                <a:lnTo>
                  <a:pt x="42" y="44"/>
                </a:lnTo>
                <a:lnTo>
                  <a:pt x="51" y="53"/>
                </a:lnTo>
                <a:lnTo>
                  <a:pt x="59" y="61"/>
                </a:lnTo>
                <a:lnTo>
                  <a:pt x="68" y="70"/>
                </a:lnTo>
                <a:lnTo>
                  <a:pt x="76" y="79"/>
                </a:lnTo>
                <a:lnTo>
                  <a:pt x="84" y="88"/>
                </a:lnTo>
                <a:lnTo>
                  <a:pt x="93" y="96"/>
                </a:lnTo>
                <a:lnTo>
                  <a:pt x="101" y="105"/>
                </a:lnTo>
                <a:lnTo>
                  <a:pt x="110" y="114"/>
                </a:lnTo>
                <a:lnTo>
                  <a:pt x="118" y="123"/>
                </a:lnTo>
                <a:lnTo>
                  <a:pt x="127" y="132"/>
                </a:lnTo>
                <a:lnTo>
                  <a:pt x="135" y="140"/>
                </a:lnTo>
                <a:lnTo>
                  <a:pt x="143" y="149"/>
                </a:lnTo>
                <a:lnTo>
                  <a:pt x="152" y="158"/>
                </a:lnTo>
                <a:lnTo>
                  <a:pt x="160" y="167"/>
                </a:lnTo>
                <a:lnTo>
                  <a:pt x="169" y="175"/>
                </a:lnTo>
                <a:lnTo>
                  <a:pt x="177" y="184"/>
                </a:lnTo>
                <a:lnTo>
                  <a:pt x="185" y="193"/>
                </a:lnTo>
                <a:lnTo>
                  <a:pt x="194" y="202"/>
                </a:lnTo>
                <a:lnTo>
                  <a:pt x="202" y="211"/>
                </a:lnTo>
                <a:lnTo>
                  <a:pt x="211" y="219"/>
                </a:lnTo>
                <a:lnTo>
                  <a:pt x="219" y="228"/>
                </a:lnTo>
                <a:lnTo>
                  <a:pt x="228" y="237"/>
                </a:lnTo>
                <a:lnTo>
                  <a:pt x="236" y="246"/>
                </a:lnTo>
                <a:lnTo>
                  <a:pt x="244" y="254"/>
                </a:lnTo>
                <a:lnTo>
                  <a:pt x="253" y="263"/>
                </a:lnTo>
                <a:lnTo>
                  <a:pt x="261" y="272"/>
                </a:lnTo>
                <a:lnTo>
                  <a:pt x="270" y="281"/>
                </a:lnTo>
                <a:lnTo>
                  <a:pt x="278" y="290"/>
                </a:lnTo>
                <a:lnTo>
                  <a:pt x="287" y="298"/>
                </a:lnTo>
                <a:lnTo>
                  <a:pt x="295" y="307"/>
                </a:lnTo>
                <a:lnTo>
                  <a:pt x="303" y="316"/>
                </a:lnTo>
                <a:lnTo>
                  <a:pt x="312" y="325"/>
                </a:lnTo>
                <a:lnTo>
                  <a:pt x="320" y="333"/>
                </a:lnTo>
                <a:lnTo>
                  <a:pt x="329" y="342"/>
                </a:lnTo>
                <a:lnTo>
                  <a:pt x="337" y="351"/>
                </a:lnTo>
                <a:lnTo>
                  <a:pt x="346" y="360"/>
                </a:lnTo>
                <a:lnTo>
                  <a:pt x="354" y="369"/>
                </a:lnTo>
                <a:lnTo>
                  <a:pt x="362" y="377"/>
                </a:lnTo>
                <a:lnTo>
                  <a:pt x="371" y="386"/>
                </a:lnTo>
                <a:lnTo>
                  <a:pt x="379" y="395"/>
                </a:lnTo>
                <a:lnTo>
                  <a:pt x="388" y="404"/>
                </a:lnTo>
                <a:lnTo>
                  <a:pt x="396" y="412"/>
                </a:lnTo>
                <a:lnTo>
                  <a:pt x="404" y="421"/>
                </a:lnTo>
                <a:lnTo>
                  <a:pt x="413" y="43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51"/>
          <p:cNvSpPr>
            <a:spLocks/>
          </p:cNvSpPr>
          <p:nvPr/>
        </p:nvSpPr>
        <p:spPr bwMode="auto">
          <a:xfrm>
            <a:off x="6236495" y="3388232"/>
            <a:ext cx="2120900" cy="544513"/>
          </a:xfrm>
          <a:custGeom>
            <a:avLst/>
            <a:gdLst>
              <a:gd name="T0" fmla="*/ 0 w 413"/>
              <a:gd name="T1" fmla="*/ 106 h 106"/>
              <a:gd name="T2" fmla="*/ 9 w 413"/>
              <a:gd name="T3" fmla="*/ 104 h 106"/>
              <a:gd name="T4" fmla="*/ 17 w 413"/>
              <a:gd name="T5" fmla="*/ 102 h 106"/>
              <a:gd name="T6" fmla="*/ 26 w 413"/>
              <a:gd name="T7" fmla="*/ 100 h 106"/>
              <a:gd name="T8" fmla="*/ 34 w 413"/>
              <a:gd name="T9" fmla="*/ 97 h 106"/>
              <a:gd name="T10" fmla="*/ 42 w 413"/>
              <a:gd name="T11" fmla="*/ 95 h 106"/>
              <a:gd name="T12" fmla="*/ 51 w 413"/>
              <a:gd name="T13" fmla="*/ 93 h 106"/>
              <a:gd name="T14" fmla="*/ 59 w 413"/>
              <a:gd name="T15" fmla="*/ 91 h 106"/>
              <a:gd name="T16" fmla="*/ 68 w 413"/>
              <a:gd name="T17" fmla="*/ 89 h 106"/>
              <a:gd name="T18" fmla="*/ 76 w 413"/>
              <a:gd name="T19" fmla="*/ 87 h 106"/>
              <a:gd name="T20" fmla="*/ 85 w 413"/>
              <a:gd name="T21" fmla="*/ 84 h 106"/>
              <a:gd name="T22" fmla="*/ 93 w 413"/>
              <a:gd name="T23" fmla="*/ 82 h 106"/>
              <a:gd name="T24" fmla="*/ 101 w 413"/>
              <a:gd name="T25" fmla="*/ 80 h 106"/>
              <a:gd name="T26" fmla="*/ 110 w 413"/>
              <a:gd name="T27" fmla="*/ 78 h 106"/>
              <a:gd name="T28" fmla="*/ 118 w 413"/>
              <a:gd name="T29" fmla="*/ 76 h 106"/>
              <a:gd name="T30" fmla="*/ 127 w 413"/>
              <a:gd name="T31" fmla="*/ 74 h 106"/>
              <a:gd name="T32" fmla="*/ 135 w 413"/>
              <a:gd name="T33" fmla="*/ 71 h 106"/>
              <a:gd name="T34" fmla="*/ 144 w 413"/>
              <a:gd name="T35" fmla="*/ 69 h 106"/>
              <a:gd name="T36" fmla="*/ 152 w 413"/>
              <a:gd name="T37" fmla="*/ 67 h 106"/>
              <a:gd name="T38" fmla="*/ 160 w 413"/>
              <a:gd name="T39" fmla="*/ 65 h 106"/>
              <a:gd name="T40" fmla="*/ 169 w 413"/>
              <a:gd name="T41" fmla="*/ 63 h 106"/>
              <a:gd name="T42" fmla="*/ 177 w 413"/>
              <a:gd name="T43" fmla="*/ 60 h 106"/>
              <a:gd name="T44" fmla="*/ 186 w 413"/>
              <a:gd name="T45" fmla="*/ 58 h 106"/>
              <a:gd name="T46" fmla="*/ 194 w 413"/>
              <a:gd name="T47" fmla="*/ 56 h 106"/>
              <a:gd name="T48" fmla="*/ 202 w 413"/>
              <a:gd name="T49" fmla="*/ 54 h 106"/>
              <a:gd name="T50" fmla="*/ 211 w 413"/>
              <a:gd name="T51" fmla="*/ 52 h 106"/>
              <a:gd name="T52" fmla="*/ 219 w 413"/>
              <a:gd name="T53" fmla="*/ 50 h 106"/>
              <a:gd name="T54" fmla="*/ 228 w 413"/>
              <a:gd name="T55" fmla="*/ 47 h 106"/>
              <a:gd name="T56" fmla="*/ 236 w 413"/>
              <a:gd name="T57" fmla="*/ 45 h 106"/>
              <a:gd name="T58" fmla="*/ 245 w 413"/>
              <a:gd name="T59" fmla="*/ 43 h 106"/>
              <a:gd name="T60" fmla="*/ 253 w 413"/>
              <a:gd name="T61" fmla="*/ 41 h 106"/>
              <a:gd name="T62" fmla="*/ 261 w 413"/>
              <a:gd name="T63" fmla="*/ 39 h 106"/>
              <a:gd name="T64" fmla="*/ 270 w 413"/>
              <a:gd name="T65" fmla="*/ 37 h 106"/>
              <a:gd name="T66" fmla="*/ 278 w 413"/>
              <a:gd name="T67" fmla="*/ 34 h 106"/>
              <a:gd name="T68" fmla="*/ 287 w 413"/>
              <a:gd name="T69" fmla="*/ 32 h 106"/>
              <a:gd name="T70" fmla="*/ 295 w 413"/>
              <a:gd name="T71" fmla="*/ 30 h 106"/>
              <a:gd name="T72" fmla="*/ 304 w 413"/>
              <a:gd name="T73" fmla="*/ 28 h 106"/>
              <a:gd name="T74" fmla="*/ 312 w 413"/>
              <a:gd name="T75" fmla="*/ 26 h 106"/>
              <a:gd name="T76" fmla="*/ 320 w 413"/>
              <a:gd name="T77" fmla="*/ 23 h 106"/>
              <a:gd name="T78" fmla="*/ 329 w 413"/>
              <a:gd name="T79" fmla="*/ 21 h 106"/>
              <a:gd name="T80" fmla="*/ 337 w 413"/>
              <a:gd name="T81" fmla="*/ 19 h 106"/>
              <a:gd name="T82" fmla="*/ 346 w 413"/>
              <a:gd name="T83" fmla="*/ 17 h 106"/>
              <a:gd name="T84" fmla="*/ 354 w 413"/>
              <a:gd name="T85" fmla="*/ 15 h 106"/>
              <a:gd name="T86" fmla="*/ 363 w 413"/>
              <a:gd name="T87" fmla="*/ 13 h 106"/>
              <a:gd name="T88" fmla="*/ 371 w 413"/>
              <a:gd name="T89" fmla="*/ 10 h 106"/>
              <a:gd name="T90" fmla="*/ 379 w 413"/>
              <a:gd name="T91" fmla="*/ 8 h 106"/>
              <a:gd name="T92" fmla="*/ 388 w 413"/>
              <a:gd name="T93" fmla="*/ 6 h 106"/>
              <a:gd name="T94" fmla="*/ 396 w 413"/>
              <a:gd name="T95" fmla="*/ 4 h 106"/>
              <a:gd name="T96" fmla="*/ 405 w 413"/>
              <a:gd name="T97" fmla="*/ 2 h 106"/>
              <a:gd name="T98" fmla="*/ 413 w 413"/>
              <a:gd name="T99"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06">
                <a:moveTo>
                  <a:pt x="0" y="106"/>
                </a:moveTo>
                <a:lnTo>
                  <a:pt x="9" y="104"/>
                </a:lnTo>
                <a:lnTo>
                  <a:pt x="17" y="102"/>
                </a:lnTo>
                <a:lnTo>
                  <a:pt x="26" y="100"/>
                </a:lnTo>
                <a:lnTo>
                  <a:pt x="34" y="97"/>
                </a:lnTo>
                <a:lnTo>
                  <a:pt x="42" y="95"/>
                </a:lnTo>
                <a:lnTo>
                  <a:pt x="51" y="93"/>
                </a:lnTo>
                <a:lnTo>
                  <a:pt x="59" y="91"/>
                </a:lnTo>
                <a:lnTo>
                  <a:pt x="68" y="89"/>
                </a:lnTo>
                <a:lnTo>
                  <a:pt x="76" y="87"/>
                </a:lnTo>
                <a:lnTo>
                  <a:pt x="85" y="84"/>
                </a:lnTo>
                <a:lnTo>
                  <a:pt x="93" y="82"/>
                </a:lnTo>
                <a:lnTo>
                  <a:pt x="101" y="80"/>
                </a:lnTo>
                <a:lnTo>
                  <a:pt x="110" y="78"/>
                </a:lnTo>
                <a:lnTo>
                  <a:pt x="118" y="76"/>
                </a:lnTo>
                <a:lnTo>
                  <a:pt x="127" y="74"/>
                </a:lnTo>
                <a:lnTo>
                  <a:pt x="135" y="71"/>
                </a:lnTo>
                <a:lnTo>
                  <a:pt x="144" y="69"/>
                </a:lnTo>
                <a:lnTo>
                  <a:pt x="152" y="67"/>
                </a:lnTo>
                <a:lnTo>
                  <a:pt x="160" y="65"/>
                </a:lnTo>
                <a:lnTo>
                  <a:pt x="169" y="63"/>
                </a:lnTo>
                <a:lnTo>
                  <a:pt x="177" y="60"/>
                </a:lnTo>
                <a:lnTo>
                  <a:pt x="186" y="58"/>
                </a:lnTo>
                <a:lnTo>
                  <a:pt x="194" y="56"/>
                </a:lnTo>
                <a:lnTo>
                  <a:pt x="202" y="54"/>
                </a:lnTo>
                <a:lnTo>
                  <a:pt x="211" y="52"/>
                </a:lnTo>
                <a:lnTo>
                  <a:pt x="219" y="50"/>
                </a:lnTo>
                <a:lnTo>
                  <a:pt x="228" y="47"/>
                </a:lnTo>
                <a:lnTo>
                  <a:pt x="236" y="45"/>
                </a:lnTo>
                <a:lnTo>
                  <a:pt x="245" y="43"/>
                </a:lnTo>
                <a:lnTo>
                  <a:pt x="253" y="41"/>
                </a:lnTo>
                <a:lnTo>
                  <a:pt x="261" y="39"/>
                </a:lnTo>
                <a:lnTo>
                  <a:pt x="270" y="37"/>
                </a:lnTo>
                <a:lnTo>
                  <a:pt x="278" y="34"/>
                </a:lnTo>
                <a:lnTo>
                  <a:pt x="287" y="32"/>
                </a:lnTo>
                <a:lnTo>
                  <a:pt x="295" y="30"/>
                </a:lnTo>
                <a:lnTo>
                  <a:pt x="304" y="28"/>
                </a:lnTo>
                <a:lnTo>
                  <a:pt x="312" y="26"/>
                </a:lnTo>
                <a:lnTo>
                  <a:pt x="320" y="23"/>
                </a:lnTo>
                <a:lnTo>
                  <a:pt x="329" y="21"/>
                </a:lnTo>
                <a:lnTo>
                  <a:pt x="337" y="19"/>
                </a:lnTo>
                <a:lnTo>
                  <a:pt x="346" y="17"/>
                </a:lnTo>
                <a:lnTo>
                  <a:pt x="354" y="15"/>
                </a:lnTo>
                <a:lnTo>
                  <a:pt x="363" y="13"/>
                </a:lnTo>
                <a:lnTo>
                  <a:pt x="371" y="10"/>
                </a:lnTo>
                <a:lnTo>
                  <a:pt x="379" y="8"/>
                </a:lnTo>
                <a:lnTo>
                  <a:pt x="388" y="6"/>
                </a:lnTo>
                <a:lnTo>
                  <a:pt x="396" y="4"/>
                </a:lnTo>
                <a:lnTo>
                  <a:pt x="405" y="2"/>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52"/>
          <p:cNvSpPr>
            <a:spLocks noChangeShapeType="1"/>
          </p:cNvSpPr>
          <p:nvPr/>
        </p:nvSpPr>
        <p:spPr bwMode="auto">
          <a:xfrm flipV="1">
            <a:off x="989807" y="770444"/>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53"/>
          <p:cNvSpPr>
            <a:spLocks noChangeShapeType="1"/>
          </p:cNvSpPr>
          <p:nvPr/>
        </p:nvSpPr>
        <p:spPr bwMode="auto">
          <a:xfrm flipH="1">
            <a:off x="886620" y="5594857"/>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Rectangle 54"/>
          <p:cNvSpPr>
            <a:spLocks noChangeArrowheads="1"/>
          </p:cNvSpPr>
          <p:nvPr/>
        </p:nvSpPr>
        <p:spPr bwMode="auto">
          <a:xfrm rot="16200000">
            <a:off x="432595" y="5351969"/>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Line 55"/>
          <p:cNvSpPr>
            <a:spLocks noChangeShapeType="1"/>
          </p:cNvSpPr>
          <p:nvPr/>
        </p:nvSpPr>
        <p:spPr bwMode="auto">
          <a:xfrm flipH="1">
            <a:off x="886620" y="4042282"/>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Rectangle 56"/>
          <p:cNvSpPr>
            <a:spLocks noChangeArrowheads="1"/>
          </p:cNvSpPr>
          <p:nvPr/>
        </p:nvSpPr>
        <p:spPr bwMode="auto">
          <a:xfrm rot="16200000">
            <a:off x="432595" y="3799394"/>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Line 57"/>
          <p:cNvSpPr>
            <a:spLocks noChangeShapeType="1"/>
          </p:cNvSpPr>
          <p:nvPr/>
        </p:nvSpPr>
        <p:spPr bwMode="auto">
          <a:xfrm flipH="1">
            <a:off x="886620" y="2488119"/>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Rectangle 58"/>
          <p:cNvSpPr>
            <a:spLocks noChangeArrowheads="1"/>
          </p:cNvSpPr>
          <p:nvPr/>
        </p:nvSpPr>
        <p:spPr bwMode="auto">
          <a:xfrm rot="16200000">
            <a:off x="432595" y="2245232"/>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380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 name="Line 59"/>
          <p:cNvSpPr>
            <a:spLocks noChangeShapeType="1"/>
          </p:cNvSpPr>
          <p:nvPr/>
        </p:nvSpPr>
        <p:spPr bwMode="auto">
          <a:xfrm flipH="1">
            <a:off x="886620" y="935544"/>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Rectangle 60"/>
          <p:cNvSpPr>
            <a:spLocks noChangeArrowheads="1"/>
          </p:cNvSpPr>
          <p:nvPr/>
        </p:nvSpPr>
        <p:spPr bwMode="auto">
          <a:xfrm rot="16200000">
            <a:off x="431007" y="691069"/>
            <a:ext cx="5603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Line 61"/>
          <p:cNvSpPr>
            <a:spLocks noChangeShapeType="1"/>
          </p:cNvSpPr>
          <p:nvPr/>
        </p:nvSpPr>
        <p:spPr bwMode="auto">
          <a:xfrm>
            <a:off x="989807" y="5758369"/>
            <a:ext cx="75533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62"/>
          <p:cNvSpPr>
            <a:spLocks noChangeShapeType="1"/>
          </p:cNvSpPr>
          <p:nvPr/>
        </p:nvSpPr>
        <p:spPr bwMode="auto">
          <a:xfrm>
            <a:off x="1153320" y="5758369"/>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63"/>
          <p:cNvSpPr>
            <a:spLocks noChangeArrowheads="1"/>
          </p:cNvSpPr>
          <p:nvPr/>
        </p:nvSpPr>
        <p:spPr bwMode="auto">
          <a:xfrm>
            <a:off x="937420" y="591394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64"/>
          <p:cNvSpPr>
            <a:spLocks noChangeShapeType="1"/>
          </p:cNvSpPr>
          <p:nvPr/>
        </p:nvSpPr>
        <p:spPr bwMode="auto">
          <a:xfrm>
            <a:off x="1888332" y="5758369"/>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65"/>
          <p:cNvSpPr>
            <a:spLocks noChangeArrowheads="1"/>
          </p:cNvSpPr>
          <p:nvPr/>
        </p:nvSpPr>
        <p:spPr bwMode="auto">
          <a:xfrm>
            <a:off x="1672432" y="591394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66"/>
          <p:cNvSpPr>
            <a:spLocks noChangeShapeType="1"/>
          </p:cNvSpPr>
          <p:nvPr/>
        </p:nvSpPr>
        <p:spPr bwMode="auto">
          <a:xfrm>
            <a:off x="4052095" y="5758369"/>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67"/>
          <p:cNvSpPr>
            <a:spLocks noChangeArrowheads="1"/>
          </p:cNvSpPr>
          <p:nvPr/>
        </p:nvSpPr>
        <p:spPr bwMode="auto">
          <a:xfrm>
            <a:off x="3836195" y="591394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68"/>
          <p:cNvSpPr>
            <a:spLocks noChangeShapeType="1"/>
          </p:cNvSpPr>
          <p:nvPr/>
        </p:nvSpPr>
        <p:spPr bwMode="auto">
          <a:xfrm>
            <a:off x="6215857" y="5758369"/>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Rectangle 69"/>
          <p:cNvSpPr>
            <a:spLocks noChangeArrowheads="1"/>
          </p:cNvSpPr>
          <p:nvPr/>
        </p:nvSpPr>
        <p:spPr bwMode="auto">
          <a:xfrm>
            <a:off x="5999957" y="591394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 name="Line 70"/>
          <p:cNvSpPr>
            <a:spLocks noChangeShapeType="1"/>
          </p:cNvSpPr>
          <p:nvPr/>
        </p:nvSpPr>
        <p:spPr bwMode="auto">
          <a:xfrm>
            <a:off x="8378032" y="5758369"/>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71"/>
          <p:cNvSpPr>
            <a:spLocks noChangeArrowheads="1"/>
          </p:cNvSpPr>
          <p:nvPr/>
        </p:nvSpPr>
        <p:spPr bwMode="auto">
          <a:xfrm>
            <a:off x="8162132" y="591394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0" name="Group 69"/>
          <p:cNvGrpSpPr/>
          <p:nvPr/>
        </p:nvGrpSpPr>
        <p:grpSpPr>
          <a:xfrm>
            <a:off x="2057400" y="914400"/>
            <a:ext cx="1757362" cy="937830"/>
            <a:chOff x="1705769" y="476250"/>
            <a:chExt cx="1757362" cy="937830"/>
          </a:xfrm>
        </p:grpSpPr>
        <p:sp>
          <p:nvSpPr>
            <p:cNvPr id="71"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46.9</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2" name="Rectangle 55"/>
            <p:cNvSpPr>
              <a:spLocks noChangeArrowheads="1"/>
            </p:cNvSpPr>
            <p:nvPr/>
          </p:nvSpPr>
          <p:spPr bwMode="auto">
            <a:xfrm>
              <a:off x="1766460" y="738876"/>
              <a:ext cx="131427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lang="en-US" altLang="en-US" sz="2000" dirty="0">
                  <a:solidFill>
                    <a:srgbClr val="404040"/>
                  </a:solidFill>
                </a:rPr>
                <a:t> </a:t>
              </a: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a:t>
              </a:r>
              <a:r>
                <a:rPr lang="en-US" altLang="en-US" sz="2100" dirty="0">
                  <a:solidFill>
                    <a:srgbClr val="404040"/>
                  </a:solidFill>
                </a:rPr>
                <a:t>15.8</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3" name="Rectangle 55"/>
            <p:cNvSpPr>
              <a:spLocks noChangeArrowheads="1"/>
            </p:cNvSpPr>
            <p:nvPr/>
          </p:nvSpPr>
          <p:spPr bwMode="auto">
            <a:xfrm>
              <a:off x="1705769" y="1044748"/>
              <a:ext cx="17573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+14</a:t>
              </a:r>
              <a:r>
                <a:rPr kumimoji="0" lang="en-US" altLang="en-US" sz="2400" b="1" i="0" u="none" strike="noStrike" cap="none" normalizeH="0" baseline="0" dirty="0">
                  <a:ln>
                    <a:noFill/>
                  </a:ln>
                  <a:effectLst/>
                  <a:latin typeface="+mj-lt"/>
                </a:rPr>
                <a:t>%</a:t>
              </a:r>
            </a:p>
          </p:txBody>
        </p:sp>
      </p:grpSp>
      <p:grpSp>
        <p:nvGrpSpPr>
          <p:cNvPr id="74" name="Group 73"/>
          <p:cNvGrpSpPr/>
          <p:nvPr/>
        </p:nvGrpSpPr>
        <p:grpSpPr>
          <a:xfrm>
            <a:off x="4142039" y="914997"/>
            <a:ext cx="1607902" cy="937830"/>
            <a:chOff x="1715741" y="476250"/>
            <a:chExt cx="1607902" cy="937830"/>
          </a:xfrm>
        </p:grpSpPr>
        <p:sp>
          <p:nvSpPr>
            <p:cNvPr id="75"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30.9</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6" name="Rectangle 55"/>
            <p:cNvSpPr>
              <a:spLocks noChangeArrowheads="1"/>
            </p:cNvSpPr>
            <p:nvPr/>
          </p:nvSpPr>
          <p:spPr bwMode="auto">
            <a:xfrm>
              <a:off x="1814361" y="738876"/>
              <a:ext cx="122950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(17.7)</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7" name="Rectangle 55"/>
            <p:cNvSpPr>
              <a:spLocks noChangeArrowheads="1"/>
            </p:cNvSpPr>
            <p:nvPr/>
          </p:nvSpPr>
          <p:spPr bwMode="auto">
            <a:xfrm>
              <a:off x="1715741" y="1044748"/>
              <a:ext cx="160790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+9</a:t>
              </a:r>
              <a:r>
                <a:rPr kumimoji="0" lang="en-US" altLang="en-US" sz="2400" b="1" i="0" u="none" strike="noStrike" cap="none" normalizeH="0" baseline="0" dirty="0">
                  <a:ln>
                    <a:noFill/>
                  </a:ln>
                  <a:effectLst/>
                  <a:latin typeface="+mj-lt"/>
                </a:rPr>
                <a:t>%</a:t>
              </a:r>
            </a:p>
          </p:txBody>
        </p:sp>
      </p:grpSp>
      <p:grpSp>
        <p:nvGrpSpPr>
          <p:cNvPr id="78" name="Group 77"/>
          <p:cNvGrpSpPr/>
          <p:nvPr/>
        </p:nvGrpSpPr>
        <p:grpSpPr>
          <a:xfrm>
            <a:off x="6303135" y="908246"/>
            <a:ext cx="1679255" cy="937830"/>
            <a:chOff x="1736725" y="476250"/>
            <a:chExt cx="1679255" cy="937830"/>
          </a:xfrm>
        </p:grpSpPr>
        <p:sp>
          <p:nvSpPr>
            <p:cNvPr id="79"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14.7</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0" name="Rectangle 55"/>
            <p:cNvSpPr>
              <a:spLocks noChangeArrowheads="1"/>
            </p:cNvSpPr>
            <p:nvPr/>
          </p:nvSpPr>
          <p:spPr bwMode="auto">
            <a:xfrm>
              <a:off x="1814361" y="738876"/>
              <a:ext cx="122950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a:t>
              </a:r>
              <a:r>
                <a:rPr lang="en-US" altLang="en-US" sz="2100" dirty="0">
                  <a:solidFill>
                    <a:srgbClr val="404040"/>
                  </a:solidFill>
                </a:rPr>
                <a:t>21.7</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1" name="Rectangle 55"/>
            <p:cNvSpPr>
              <a:spLocks noChangeArrowheads="1"/>
            </p:cNvSpPr>
            <p:nvPr/>
          </p:nvSpPr>
          <p:spPr bwMode="auto">
            <a:xfrm>
              <a:off x="1747887" y="1044748"/>
              <a:ext cx="16680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+4</a:t>
              </a:r>
              <a:r>
                <a:rPr kumimoji="0" lang="en-US" altLang="en-US" sz="2400" b="1" i="0" u="none" strike="noStrike" cap="none" normalizeH="0" baseline="0" dirty="0">
                  <a:ln>
                    <a:noFill/>
                  </a:ln>
                  <a:effectLst/>
                  <a:latin typeface="+mj-lt"/>
                </a:rPr>
                <a:t>%</a:t>
              </a:r>
            </a:p>
          </p:txBody>
        </p:sp>
      </p:grpSp>
      <p:sp>
        <p:nvSpPr>
          <p:cNvPr id="83" name="Rectangle 72"/>
          <p:cNvSpPr>
            <a:spLocks noChangeArrowheads="1"/>
          </p:cNvSpPr>
          <p:nvPr/>
        </p:nvSpPr>
        <p:spPr bwMode="auto">
          <a:xfrm>
            <a:off x="3762858" y="6159284"/>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a:t>
            </a:r>
            <a:r>
              <a:rPr lang="en-US" altLang="en-US" sz="2000" dirty="0">
                <a:solidFill>
                  <a:srgbClr val="000000"/>
                </a:solidFill>
              </a:rPr>
              <a:t>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4" name="Rectangle 83"/>
          <p:cNvSpPr>
            <a:spLocks noChangeArrowheads="1"/>
          </p:cNvSpPr>
          <p:nvPr/>
        </p:nvSpPr>
        <p:spPr bwMode="auto">
          <a:xfrm rot="16200000">
            <a:off x="-149450" y="3160997"/>
            <a:ext cx="106599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 / month</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9469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Descriptive Evidence</a:t>
            </a:r>
          </a:p>
        </p:txBody>
      </p:sp>
      <p:sp>
        <p:nvSpPr>
          <p:cNvPr id="3" name="Content Placeholder 2"/>
          <p:cNvSpPr>
            <a:spLocks noGrp="1"/>
          </p:cNvSpPr>
          <p:nvPr>
            <p:ph idx="1"/>
          </p:nvPr>
        </p:nvSpPr>
        <p:spPr/>
        <p:txBody>
          <a:bodyPr/>
          <a:lstStyle/>
          <a:p>
            <a:endParaRPr lang="en-US" b="1" dirty="0"/>
          </a:p>
          <a:p>
            <a:r>
              <a:rPr lang="en-US" b="1" dirty="0"/>
              <a:t>Low-income insurance demand is </a:t>
            </a:r>
            <a:r>
              <a:rPr lang="en-US" b="1" u="sng" dirty="0"/>
              <a:t>highly price sensitive</a:t>
            </a:r>
          </a:p>
          <a:p>
            <a:pPr lvl="1"/>
            <a:r>
              <a:rPr lang="en-US" dirty="0"/>
              <a:t>Falls ~25% for each ~$40 increase in cheapest enrollee premium </a:t>
            </a:r>
          </a:p>
          <a:p>
            <a:pPr lvl="1"/>
            <a:r>
              <a:rPr lang="en-US" dirty="0"/>
              <a:t>Modest premiums are a major deterrent to coverage for low-income population</a:t>
            </a:r>
          </a:p>
          <a:p>
            <a:pPr lvl="1"/>
            <a:endParaRPr lang="en-US" dirty="0"/>
          </a:p>
          <a:p>
            <a:pPr lvl="1"/>
            <a:endParaRPr lang="en-US" dirty="0"/>
          </a:p>
          <a:p>
            <a:r>
              <a:rPr lang="en-US" b="1" dirty="0"/>
              <a:t>Cost RDs: Evidence of </a:t>
            </a:r>
            <a:r>
              <a:rPr lang="en-US" b="1" u="sng" dirty="0"/>
              <a:t>adverse selection</a:t>
            </a:r>
            <a:r>
              <a:rPr lang="en-US" dirty="0"/>
              <a:t> </a:t>
            </a:r>
            <a:endParaRPr lang="en-US" b="1" i="1" u="sng" dirty="0"/>
          </a:p>
          <a:p>
            <a:pPr lvl="1"/>
            <a:r>
              <a:rPr lang="en-US" dirty="0"/>
              <a:t>Average cost rises by 2-15% ($6-50 / month) as covg. falls at RDs</a:t>
            </a:r>
            <a:endParaRPr lang="en-US" dirty="0">
              <a:sym typeface="Wingdings" panose="05000000000000000000" pitchFamily="2" charset="2"/>
            </a:endParaRPr>
          </a:p>
          <a:p>
            <a:pPr lvl="1"/>
            <a:r>
              <a:rPr lang="en-US" dirty="0"/>
              <a:t>Enrollees who leave are lower cost than remaining people</a:t>
            </a:r>
          </a:p>
          <a:p>
            <a:pPr lvl="1"/>
            <a:endParaRPr lang="en-US" dirty="0"/>
          </a:p>
          <a:p>
            <a:pPr lvl="1"/>
            <a:endParaRPr lang="en-US" dirty="0"/>
          </a:p>
          <a:p>
            <a:pPr>
              <a:buSzPct val="100000"/>
              <a:buFont typeface="Wingdings" panose="05000000000000000000" pitchFamily="2" charset="2"/>
              <a:buChar char="Ø"/>
            </a:pPr>
            <a:r>
              <a:rPr lang="en-US" b="1" dirty="0"/>
              <a:t>How to translate into WTP/cost curves?</a:t>
            </a:r>
            <a:r>
              <a:rPr lang="en-US" dirty="0"/>
              <a:t> Need a model (next step)</a:t>
            </a:r>
          </a:p>
        </p:txBody>
      </p:sp>
    </p:spTree>
    <p:extLst>
      <p:ext uri="{BB962C8B-B14F-4D97-AF65-F5344CB8AC3E}">
        <p14:creationId xmlns:p14="http://schemas.microsoft.com/office/powerpoint/2010/main" val="430850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Rectangle 2"/>
          <p:cNvSpPr>
            <a:spLocks noGrp="1" noChangeArrowheads="1"/>
          </p:cNvSpPr>
          <p:nvPr>
            <p:ph type="ctrTitle"/>
          </p:nvPr>
        </p:nvSpPr>
        <p:spPr/>
        <p:txBody>
          <a:bodyPr/>
          <a:lstStyle/>
          <a:p>
            <a:pPr eaLnBrk="1" hangingPunct="1"/>
            <a:r>
              <a:rPr lang="en-US" sz="2800" dirty="0">
                <a:latin typeface="Arial" panose="020B0604020202020204" pitchFamily="34" charset="0"/>
                <a:ea typeface="ＭＳ Ｐゴシック" pitchFamily="34" charset="-128"/>
                <a:cs typeface="Arial" panose="020B0604020202020204" pitchFamily="34" charset="0"/>
              </a:rPr>
              <a:t>2. Model and Estimates of WTP, Cost Curves</a:t>
            </a:r>
          </a:p>
        </p:txBody>
      </p:sp>
    </p:spTree>
    <p:extLst>
      <p:ext uri="{BB962C8B-B14F-4D97-AF65-F5344CB8AC3E}">
        <p14:creationId xmlns:p14="http://schemas.microsoft.com/office/powerpoint/2010/main" val="1211295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Evidence into WTP, Cost Curves</a:t>
            </a:r>
          </a:p>
        </p:txBody>
      </p:sp>
      <p:sp>
        <p:nvSpPr>
          <p:cNvPr id="3" name="Content Placeholder 2"/>
          <p:cNvSpPr>
            <a:spLocks noGrp="1"/>
          </p:cNvSpPr>
          <p:nvPr>
            <p:ph idx="1"/>
          </p:nvPr>
        </p:nvSpPr>
        <p:spPr/>
        <p:txBody>
          <a:bodyPr/>
          <a:lstStyle/>
          <a:p>
            <a:pPr>
              <a:spcAft>
                <a:spcPts val="0"/>
              </a:spcAft>
            </a:pPr>
            <a:r>
              <a:rPr lang="en-US" b="1" dirty="0"/>
              <a:t>Goal:</a:t>
            </a:r>
            <a:r>
              <a:rPr lang="en-US" dirty="0"/>
              <a:t> Use this evidence to measure implied WTP, cost curves</a:t>
            </a:r>
          </a:p>
          <a:p>
            <a:pPr lvl="1"/>
            <a:endParaRPr lang="en-US" dirty="0"/>
          </a:p>
          <a:p>
            <a:r>
              <a:rPr lang="en-US" b="1" dirty="0"/>
              <a:t>Starting point:</a:t>
            </a:r>
            <a:r>
              <a:rPr lang="en-US" dirty="0"/>
              <a:t>  </a:t>
            </a:r>
            <a:r>
              <a:rPr lang="en-US" dirty="0" err="1"/>
              <a:t>Einav</a:t>
            </a:r>
            <a:r>
              <a:rPr lang="en-US" dirty="0"/>
              <a:t>, Finkelstein, Cullen (2010) framework</a:t>
            </a:r>
          </a:p>
          <a:p>
            <a:pPr lvl="1"/>
            <a:r>
              <a:rPr lang="en-US" dirty="0"/>
              <a:t>Uses exogenous price variation to estimate (and graph) insurance demand and cost curves</a:t>
            </a:r>
          </a:p>
          <a:p>
            <a:pPr lvl="1"/>
            <a:r>
              <a:rPr lang="en-US" dirty="0"/>
              <a:t>Extend framework to allow &gt;2 options that are vertically ranked</a:t>
            </a:r>
          </a:p>
          <a:p>
            <a:pPr lvl="1"/>
            <a:endParaRPr lang="en-US" dirty="0"/>
          </a:p>
          <a:p>
            <a:r>
              <a:rPr lang="en-US" b="1" dirty="0"/>
              <a:t>Focus on 2011 where market has useful </a:t>
            </a:r>
            <a:r>
              <a:rPr lang="en-US" b="1" u="sng" dirty="0"/>
              <a:t>vertical structure</a:t>
            </a:r>
            <a:endParaRPr lang="en-US" b="1" dirty="0"/>
          </a:p>
          <a:p>
            <a:pPr lvl="1"/>
            <a:r>
              <a:rPr lang="en-US" dirty="0"/>
              <a:t>Four plans with broader networks set price w/in $3 of binding cap ($426)</a:t>
            </a:r>
          </a:p>
          <a:p>
            <a:pPr lvl="1"/>
            <a:r>
              <a:rPr lang="en-US" dirty="0"/>
              <a:t>One limited-network plan (</a:t>
            </a:r>
            <a:r>
              <a:rPr lang="en-US" dirty="0" err="1"/>
              <a:t>CeltiCare</a:t>
            </a:r>
            <a:r>
              <a:rPr lang="en-US" dirty="0"/>
              <a:t>) set lower price ($405)</a:t>
            </a:r>
          </a:p>
          <a:p>
            <a:pPr lvl="1"/>
            <a:r>
              <a:rPr lang="en-US" dirty="0"/>
              <a:t>Grouping: </a:t>
            </a:r>
            <a:r>
              <a:rPr lang="en-US" b="1" dirty="0"/>
              <a:t>“L plan”</a:t>
            </a:r>
            <a:r>
              <a:rPr lang="en-US" dirty="0"/>
              <a:t> (</a:t>
            </a:r>
            <a:r>
              <a:rPr lang="en-US" dirty="0" err="1"/>
              <a:t>CeltiCare</a:t>
            </a:r>
            <a:r>
              <a:rPr lang="en-US" dirty="0"/>
              <a:t>), </a:t>
            </a:r>
            <a:r>
              <a:rPr lang="en-US" b="1" dirty="0"/>
              <a:t>“H plan”</a:t>
            </a:r>
            <a:r>
              <a:rPr lang="en-US" dirty="0"/>
              <a:t> (all others), </a:t>
            </a:r>
            <a:r>
              <a:rPr lang="en-US" b="1" dirty="0"/>
              <a:t>“U”</a:t>
            </a:r>
            <a:r>
              <a:rPr lang="en-US" dirty="0"/>
              <a:t> (uninsured)</a:t>
            </a:r>
          </a:p>
          <a:p>
            <a:endParaRPr lang="en-US" dirty="0"/>
          </a:p>
          <a:p>
            <a:r>
              <a:rPr lang="en-US" b="1" dirty="0"/>
              <a:t>Vertical model assumptions:</a:t>
            </a:r>
          </a:p>
          <a:p>
            <a:pPr marL="800100" lvl="1" indent="-342900">
              <a:buSzPct val="100000"/>
              <a:buFont typeface="+mj-lt"/>
              <a:buAutoNum type="arabicPeriod"/>
            </a:pPr>
            <a:r>
              <a:rPr lang="en-US" u="sng" dirty="0"/>
              <a:t>Vertical preferences:</a:t>
            </a:r>
            <a:r>
              <a:rPr lang="en-US" dirty="0"/>
              <a:t>  Everyone prefers H &gt; L</a:t>
            </a:r>
          </a:p>
          <a:p>
            <a:pPr marL="800100" lvl="1" indent="-342900">
              <a:buSzPct val="100000"/>
              <a:buFont typeface="+mj-lt"/>
              <a:buAutoNum type="arabicPeriod"/>
            </a:pPr>
            <a:r>
              <a:rPr lang="en-US" u="sng" dirty="0"/>
              <a:t>Single index (</a:t>
            </a:r>
            <a:r>
              <a:rPr lang="en-US" i="1" u="sng" dirty="0"/>
              <a:t>s</a:t>
            </a:r>
            <a:r>
              <a:rPr lang="en-US" u="sng" dirty="0"/>
              <a:t>) of WTP heterogeneity</a:t>
            </a:r>
            <a:r>
              <a:rPr lang="en-US" dirty="0"/>
              <a:t> </a:t>
            </a:r>
            <a:r>
              <a:rPr lang="en-US" i="1" dirty="0"/>
              <a:t>(= “WTP for generosity”)</a:t>
            </a:r>
          </a:p>
        </p:txBody>
      </p:sp>
    </p:spTree>
    <p:extLst>
      <p:ext uri="{BB962C8B-B14F-4D97-AF65-F5344CB8AC3E}">
        <p14:creationId xmlns:p14="http://schemas.microsoft.com/office/powerpoint/2010/main" val="2746599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p>
        </p:txBody>
      </p:sp>
      <p:sp>
        <p:nvSpPr>
          <p:cNvPr id="3" name="Content Placeholder 2"/>
          <p:cNvSpPr>
            <a:spLocks noGrp="1"/>
          </p:cNvSpPr>
          <p:nvPr>
            <p:ph idx="1"/>
          </p:nvPr>
        </p:nvSpPr>
        <p:spPr>
          <a:xfrm>
            <a:off x="381000" y="838200"/>
            <a:ext cx="8534400" cy="5791200"/>
          </a:xfrm>
        </p:spPr>
        <p:txBody>
          <a:bodyPr/>
          <a:lstStyle/>
          <a:p>
            <a:r>
              <a:rPr lang="en-US" b="1" dirty="0"/>
              <a:t>How much are low-income people </a:t>
            </a:r>
            <a:r>
              <a:rPr lang="en-US" b="1" u="sng" dirty="0"/>
              <a:t>willing to pay</a:t>
            </a:r>
            <a:r>
              <a:rPr lang="en-US" b="1" dirty="0"/>
              <a:t> (WTP) for health insurance? </a:t>
            </a:r>
            <a:r>
              <a:rPr lang="en-US" dirty="0"/>
              <a:t>What are the implications for insurance markets?</a:t>
            </a:r>
            <a:endParaRPr lang="en-US" b="1" dirty="0"/>
          </a:p>
          <a:p>
            <a:pPr lvl="1"/>
            <a:endParaRPr lang="en-US" b="1" dirty="0"/>
          </a:p>
          <a:p>
            <a:pPr lvl="1"/>
            <a:endParaRPr lang="en-US" b="1" dirty="0"/>
          </a:p>
          <a:p>
            <a:r>
              <a:rPr lang="en-US" b="1" dirty="0"/>
              <a:t>Health insurance is by far the largest means-tested transfer in US</a:t>
            </a:r>
          </a:p>
          <a:p>
            <a:pPr lvl="1"/>
            <a:r>
              <a:rPr lang="en-US" dirty="0"/>
              <a:t>In 2015: </a:t>
            </a:r>
            <a:r>
              <a:rPr lang="en-US" u="sng" dirty="0"/>
              <a:t>$550 billion</a:t>
            </a:r>
            <a:r>
              <a:rPr lang="en-US" dirty="0"/>
              <a:t> on Medicaid vs. $70b or less on next biggest programs (food stamps, EITC, SSI, TANF)</a:t>
            </a:r>
          </a:p>
          <a:p>
            <a:pPr lvl="1"/>
            <a:r>
              <a:rPr lang="en-US" dirty="0"/>
              <a:t>Key question: How much are </a:t>
            </a:r>
            <a:r>
              <a:rPr lang="en-US" u="sng" dirty="0"/>
              <a:t>recipients WTP</a:t>
            </a:r>
            <a:r>
              <a:rPr lang="en-US" dirty="0"/>
              <a:t> for in-kind insurance? </a:t>
            </a:r>
          </a:p>
          <a:p>
            <a:pPr lvl="1"/>
            <a:r>
              <a:rPr lang="en-US" dirty="0"/>
              <a:t>Little prior evidence – until recently a non-traded good</a:t>
            </a:r>
          </a:p>
          <a:p>
            <a:pPr lvl="1"/>
            <a:endParaRPr lang="en-US" dirty="0"/>
          </a:p>
          <a:p>
            <a:endParaRPr lang="en-US" dirty="0"/>
          </a:p>
          <a:p>
            <a:r>
              <a:rPr lang="en-US" b="1" dirty="0"/>
              <a:t>Health care reforms: </a:t>
            </a:r>
            <a:r>
              <a:rPr lang="en-US" dirty="0"/>
              <a:t>Increasingly try to cover low-income uninsured via </a:t>
            </a:r>
            <a:r>
              <a:rPr lang="en-US" u="sng" dirty="0"/>
              <a:t>partially subsidized</a:t>
            </a:r>
            <a:r>
              <a:rPr lang="en-US" dirty="0"/>
              <a:t> insurance</a:t>
            </a:r>
            <a:endParaRPr lang="en-US" b="1" dirty="0"/>
          </a:p>
          <a:p>
            <a:pPr lvl="1"/>
            <a:r>
              <a:rPr lang="en-US" dirty="0"/>
              <a:t>ACA exchanges, state Medicaid reforms requiring premiums</a:t>
            </a:r>
          </a:p>
          <a:p>
            <a:pPr lvl="1"/>
            <a:r>
              <a:rPr lang="en-US" dirty="0"/>
              <a:t>Will partial subsidies get to universal coverage? Depends on WTP</a:t>
            </a:r>
          </a:p>
        </p:txBody>
      </p:sp>
    </p:spTree>
    <p:extLst>
      <p:ext uri="{BB962C8B-B14F-4D97-AF65-F5344CB8AC3E}">
        <p14:creationId xmlns:p14="http://schemas.microsoft.com/office/powerpoint/2010/main" val="1781498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Vertical Model and Identification</a:t>
            </a:r>
          </a:p>
        </p:txBody>
      </p:sp>
      <p:cxnSp>
        <p:nvCxnSpPr>
          <p:cNvPr id="9" name="Straight Connector 8"/>
          <p:cNvCxnSpPr/>
          <p:nvPr/>
        </p:nvCxnSpPr>
        <p:spPr>
          <a:xfrm>
            <a:off x="1607755" y="1091887"/>
            <a:ext cx="0" cy="457200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1590503" y="5655261"/>
            <a:ext cx="6722852" cy="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Box 2"/>
          <p:cNvSpPr txBox="1">
            <a:spLocks noChangeArrowheads="1"/>
          </p:cNvSpPr>
          <p:nvPr/>
        </p:nvSpPr>
        <p:spPr bwMode="auto">
          <a:xfrm>
            <a:off x="540955" y="863287"/>
            <a:ext cx="1797050" cy="749300"/>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2800" dirty="0">
                <a:effectLst/>
                <a:latin typeface="Arial" panose="020B0604020202020204" pitchFamily="34" charset="0"/>
                <a:ea typeface="Calibri" panose="020F0502020204030204" pitchFamily="34" charset="0"/>
                <a:cs typeface="Times New Roman" panose="02020603050405020304" pitchFamily="18" charset="0"/>
              </a:rPr>
              <a:t>WTP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 name="Straight Connector 11"/>
          <p:cNvCxnSpPr/>
          <p:nvPr/>
        </p:nvCxnSpPr>
        <p:spPr>
          <a:xfrm flipH="1" flipV="1">
            <a:off x="2076353" y="1472888"/>
            <a:ext cx="5398802" cy="4419599"/>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flipV="1">
            <a:off x="2076353" y="3454087"/>
            <a:ext cx="5387404" cy="2819401"/>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671630" y="932034"/>
            <a:ext cx="990600" cy="523220"/>
          </a:xfrm>
          <a:prstGeom prst="rect">
            <a:avLst/>
          </a:prstGeom>
          <a:noFill/>
        </p:spPr>
        <p:txBody>
          <a:bodyPr wrap="square" rtlCol="0">
            <a:spAutoFit/>
          </a:bodyPr>
          <a:lstStyle/>
          <a:p>
            <a:r>
              <a:rPr lang="en-US" sz="2800" i="1" dirty="0">
                <a:latin typeface="Arial" panose="020B0604020202020204" pitchFamily="34" charset="0"/>
                <a:cs typeface="Arial" panose="020B0604020202020204" pitchFamily="34" charset="0"/>
              </a:rPr>
              <a:t>W</a:t>
            </a:r>
            <a:r>
              <a:rPr lang="en-US" sz="2800" i="1" baseline="-25000" dirty="0">
                <a:latin typeface="Arial" panose="020B0604020202020204" pitchFamily="34" charset="0"/>
                <a:cs typeface="Arial" panose="020B0604020202020204" pitchFamily="34" charset="0"/>
              </a:rPr>
              <a:t>H</a:t>
            </a:r>
          </a:p>
        </p:txBody>
      </p:sp>
      <p:sp>
        <p:nvSpPr>
          <p:cNvPr id="15" name="TextBox 14"/>
          <p:cNvSpPr txBox="1"/>
          <p:nvPr/>
        </p:nvSpPr>
        <p:spPr>
          <a:xfrm>
            <a:off x="1671630" y="3398988"/>
            <a:ext cx="990600" cy="523220"/>
          </a:xfrm>
          <a:prstGeom prst="rect">
            <a:avLst/>
          </a:prstGeom>
          <a:noFill/>
        </p:spPr>
        <p:txBody>
          <a:bodyPr wrap="square" rtlCol="0">
            <a:spAutoFit/>
          </a:bodyPr>
          <a:lstStyle/>
          <a:p>
            <a:r>
              <a:rPr lang="en-US" sz="2800" i="1" dirty="0">
                <a:latin typeface="Arial" panose="020B0604020202020204" pitchFamily="34" charset="0"/>
                <a:cs typeface="Arial" panose="020B0604020202020204" pitchFamily="34" charset="0"/>
              </a:rPr>
              <a:t>W</a:t>
            </a:r>
            <a:r>
              <a:rPr lang="en-US" sz="2800" i="1" baseline="-25000" dirty="0">
                <a:latin typeface="Arial" panose="020B0604020202020204" pitchFamily="34" charset="0"/>
                <a:cs typeface="Arial" panose="020B0604020202020204" pitchFamily="34" charset="0"/>
              </a:rPr>
              <a:t>L</a:t>
            </a:r>
          </a:p>
        </p:txBody>
      </p:sp>
      <p:cxnSp>
        <p:nvCxnSpPr>
          <p:cNvPr id="16" name="Straight Connector 15"/>
          <p:cNvCxnSpPr/>
          <p:nvPr/>
        </p:nvCxnSpPr>
        <p:spPr>
          <a:xfrm>
            <a:off x="3131755" y="2311087"/>
            <a:ext cx="0" cy="167640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123756" y="2209488"/>
            <a:ext cx="1074799" cy="986287"/>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895600" y="1686580"/>
            <a:ext cx="2467492" cy="523220"/>
          </a:xfrm>
          <a:prstGeom prst="rect">
            <a:avLst/>
          </a:prstGeom>
          <a:noFill/>
        </p:spPr>
        <p:txBody>
          <a:bodyPr wrap="square" rtlCol="0">
            <a:spAutoFit/>
          </a:bodyPr>
          <a:lstStyle/>
          <a:p>
            <a:r>
              <a:rPr lang="en-US" sz="2800" i="1" dirty="0">
                <a:solidFill>
                  <a:schemeClr val="bg1">
                    <a:lumMod val="65000"/>
                  </a:schemeClr>
                </a:solidFill>
                <a:latin typeface="Arial" panose="020B0604020202020204" pitchFamily="34" charset="0"/>
                <a:cs typeface="Arial" panose="020B0604020202020204" pitchFamily="34" charset="0"/>
              </a:rPr>
              <a:t>     P</a:t>
            </a:r>
            <a:r>
              <a:rPr lang="en-US" sz="2800" i="1" baseline="-25000" dirty="0">
                <a:solidFill>
                  <a:schemeClr val="bg1">
                    <a:lumMod val="65000"/>
                  </a:schemeClr>
                </a:solidFill>
                <a:latin typeface="Arial" panose="020B0604020202020204" pitchFamily="34" charset="0"/>
                <a:cs typeface="Arial" panose="020B0604020202020204" pitchFamily="34" charset="0"/>
              </a:rPr>
              <a:t>H</a:t>
            </a:r>
            <a:r>
              <a:rPr lang="en-US" sz="2800" i="1" dirty="0">
                <a:solidFill>
                  <a:schemeClr val="bg1">
                    <a:lumMod val="65000"/>
                  </a:schemeClr>
                </a:solidFill>
                <a:latin typeface="Arial" panose="020B0604020202020204" pitchFamily="34" charset="0"/>
                <a:cs typeface="Arial" panose="020B0604020202020204" pitchFamily="34" charset="0"/>
              </a:rPr>
              <a:t> – P</a:t>
            </a:r>
            <a:r>
              <a:rPr lang="en-US" sz="2800" i="1" baseline="-25000" dirty="0">
                <a:solidFill>
                  <a:schemeClr val="bg1">
                    <a:lumMod val="65000"/>
                  </a:schemeClr>
                </a:solidFill>
                <a:latin typeface="Arial" panose="020B0604020202020204" pitchFamily="34" charset="0"/>
                <a:cs typeface="Arial" panose="020B0604020202020204" pitchFamily="34" charset="0"/>
              </a:rPr>
              <a:t>L</a:t>
            </a:r>
          </a:p>
        </p:txBody>
      </p:sp>
      <p:cxnSp>
        <p:nvCxnSpPr>
          <p:cNvPr id="19" name="Straight Connector 18"/>
          <p:cNvCxnSpPr/>
          <p:nvPr/>
        </p:nvCxnSpPr>
        <p:spPr>
          <a:xfrm>
            <a:off x="1616381" y="4943583"/>
            <a:ext cx="3276600" cy="0"/>
          </a:xfrm>
          <a:prstGeom prst="line">
            <a:avLst/>
          </a:prstGeom>
          <a:ln w="254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008132" y="4664721"/>
            <a:ext cx="694426" cy="523220"/>
          </a:xfrm>
          <a:prstGeom prst="rect">
            <a:avLst/>
          </a:prstGeom>
          <a:noFill/>
        </p:spPr>
        <p:txBody>
          <a:bodyPr wrap="square" rtlCol="0">
            <a:spAutoFit/>
          </a:bodyPr>
          <a:lstStyle/>
          <a:p>
            <a:r>
              <a:rPr lang="en-US" sz="2800" i="1" dirty="0">
                <a:solidFill>
                  <a:schemeClr val="bg1">
                    <a:lumMod val="65000"/>
                  </a:schemeClr>
                </a:solidFill>
                <a:latin typeface="Arial" panose="020B0604020202020204" pitchFamily="34" charset="0"/>
                <a:cs typeface="Arial" panose="020B0604020202020204" pitchFamily="34" charset="0"/>
              </a:rPr>
              <a:t>P</a:t>
            </a:r>
            <a:r>
              <a:rPr lang="en-US" sz="2800" i="1" baseline="-25000" dirty="0">
                <a:solidFill>
                  <a:schemeClr val="bg1">
                    <a:lumMod val="65000"/>
                  </a:schemeClr>
                </a:solidFill>
                <a:latin typeface="Arial" panose="020B0604020202020204" pitchFamily="34" charset="0"/>
                <a:cs typeface="Arial" panose="020B0604020202020204" pitchFamily="34" charset="0"/>
              </a:rPr>
              <a:t>L</a:t>
            </a:r>
          </a:p>
        </p:txBody>
      </p:sp>
      <p:cxnSp>
        <p:nvCxnSpPr>
          <p:cNvPr id="21" name="Straight Connector 20"/>
          <p:cNvCxnSpPr/>
          <p:nvPr/>
        </p:nvCxnSpPr>
        <p:spPr>
          <a:xfrm>
            <a:off x="3132382" y="3987487"/>
            <a:ext cx="0" cy="2286001"/>
          </a:xfrm>
          <a:prstGeom prst="line">
            <a:avLst/>
          </a:prstGeom>
          <a:ln w="15875">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934677" y="4943583"/>
            <a:ext cx="0" cy="1305461"/>
          </a:xfrm>
          <a:prstGeom prst="line">
            <a:avLst/>
          </a:prstGeom>
          <a:ln w="15875">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616381" y="5707076"/>
            <a:ext cx="1503976" cy="523220"/>
          </a:xfrm>
          <a:prstGeom prst="rect">
            <a:avLst/>
          </a:prstGeom>
          <a:noFill/>
        </p:spPr>
        <p:txBody>
          <a:bodyPr wrap="square" rtlCol="0">
            <a:spAutoFit/>
          </a:bodyPr>
          <a:lstStyle/>
          <a:p>
            <a:pPr algn="ctr"/>
            <a:r>
              <a:rPr lang="en-US" sz="2800" b="1" dirty="0">
                <a:solidFill>
                  <a:schemeClr val="bg1">
                    <a:lumMod val="65000"/>
                  </a:schemeClr>
                </a:solidFill>
                <a:latin typeface="Arial" panose="020B0604020202020204" pitchFamily="34" charset="0"/>
                <a:cs typeface="Arial" panose="020B0604020202020204" pitchFamily="34" charset="0"/>
              </a:rPr>
              <a:t>Buy H</a:t>
            </a:r>
            <a:endParaRPr lang="en-US" sz="2800" b="1" baseline="-25000" dirty="0">
              <a:solidFill>
                <a:schemeClr val="bg1">
                  <a:lumMod val="65000"/>
                </a:schemeClr>
              </a:solidFill>
              <a:latin typeface="Arial" panose="020B0604020202020204" pitchFamily="34" charset="0"/>
              <a:cs typeface="Arial" panose="020B0604020202020204" pitchFamily="34" charset="0"/>
            </a:endParaRPr>
          </a:p>
        </p:txBody>
      </p:sp>
      <p:sp>
        <p:nvSpPr>
          <p:cNvPr id="24" name="TextBox 23"/>
          <p:cNvSpPr txBox="1"/>
          <p:nvPr/>
        </p:nvSpPr>
        <p:spPr>
          <a:xfrm>
            <a:off x="3131755" y="5714209"/>
            <a:ext cx="1802922" cy="523220"/>
          </a:xfrm>
          <a:prstGeom prst="rect">
            <a:avLst/>
          </a:prstGeom>
          <a:noFill/>
        </p:spPr>
        <p:txBody>
          <a:bodyPr wrap="square" rtlCol="0">
            <a:spAutoFit/>
          </a:bodyPr>
          <a:lstStyle/>
          <a:p>
            <a:pPr algn="ctr"/>
            <a:r>
              <a:rPr lang="en-US" sz="2800" b="1" dirty="0">
                <a:solidFill>
                  <a:schemeClr val="bg1">
                    <a:lumMod val="65000"/>
                  </a:schemeClr>
                </a:solidFill>
                <a:latin typeface="Arial" panose="020B0604020202020204" pitchFamily="34" charset="0"/>
                <a:cs typeface="Arial" panose="020B0604020202020204" pitchFamily="34" charset="0"/>
              </a:rPr>
              <a:t>Buy L</a:t>
            </a:r>
            <a:endParaRPr lang="en-US" sz="2800" b="1" baseline="-25000" dirty="0">
              <a:solidFill>
                <a:schemeClr val="bg1">
                  <a:lumMod val="65000"/>
                </a:schemeClr>
              </a:solidFill>
              <a:latin typeface="Arial" panose="020B0604020202020204" pitchFamily="34" charset="0"/>
              <a:cs typeface="Arial" panose="020B0604020202020204" pitchFamily="34" charset="0"/>
            </a:endParaRPr>
          </a:p>
        </p:txBody>
      </p:sp>
      <p:sp>
        <p:nvSpPr>
          <p:cNvPr id="25" name="TextBox 24"/>
          <p:cNvSpPr txBox="1"/>
          <p:nvPr/>
        </p:nvSpPr>
        <p:spPr>
          <a:xfrm>
            <a:off x="4776519" y="5715763"/>
            <a:ext cx="1802922" cy="523220"/>
          </a:xfrm>
          <a:prstGeom prst="rect">
            <a:avLst/>
          </a:prstGeom>
          <a:noFill/>
        </p:spPr>
        <p:txBody>
          <a:bodyPr wrap="square" rtlCol="0">
            <a:spAutoFit/>
          </a:bodyPr>
          <a:lstStyle/>
          <a:p>
            <a:pPr algn="ctr"/>
            <a:r>
              <a:rPr lang="en-US" sz="2800" b="1" dirty="0">
                <a:solidFill>
                  <a:schemeClr val="bg1">
                    <a:lumMod val="65000"/>
                  </a:schemeClr>
                </a:solidFill>
                <a:latin typeface="Arial" panose="020B0604020202020204" pitchFamily="34" charset="0"/>
                <a:cs typeface="Arial" panose="020B0604020202020204" pitchFamily="34" charset="0"/>
              </a:rPr>
              <a:t>Buy U</a:t>
            </a:r>
            <a:endParaRPr lang="en-US" sz="2800" b="1" baseline="-25000" dirty="0">
              <a:solidFill>
                <a:schemeClr val="bg1">
                  <a:lumMod val="65000"/>
                </a:schemeClr>
              </a:solidFill>
              <a:latin typeface="Arial" panose="020B0604020202020204" pitchFamily="34" charset="0"/>
              <a:cs typeface="Arial" panose="020B0604020202020204" pitchFamily="34" charset="0"/>
            </a:endParaRPr>
          </a:p>
        </p:txBody>
      </p:sp>
      <p:sp>
        <p:nvSpPr>
          <p:cNvPr id="26" name="TextBox 25"/>
          <p:cNvSpPr txBox="1"/>
          <p:nvPr/>
        </p:nvSpPr>
        <p:spPr>
          <a:xfrm>
            <a:off x="2863935" y="6182380"/>
            <a:ext cx="903713" cy="523220"/>
          </a:xfrm>
          <a:prstGeom prst="rect">
            <a:avLst/>
          </a:prstGeom>
          <a:noFill/>
        </p:spPr>
        <p:txBody>
          <a:bodyPr wrap="square" rtlCol="0">
            <a:spAutoFit/>
          </a:bodyPr>
          <a:lstStyle/>
          <a:p>
            <a:r>
              <a:rPr lang="en-US" sz="2800" i="1" dirty="0">
                <a:solidFill>
                  <a:schemeClr val="bg1">
                    <a:lumMod val="65000"/>
                  </a:schemeClr>
                </a:solidFill>
                <a:latin typeface="Arial" panose="020B0604020202020204" pitchFamily="34" charset="0"/>
                <a:cs typeface="Arial" panose="020B0604020202020204" pitchFamily="34" charset="0"/>
              </a:rPr>
              <a:t>s</a:t>
            </a:r>
            <a:r>
              <a:rPr lang="en-US" sz="2800" i="1" baseline="30000" dirty="0">
                <a:solidFill>
                  <a:schemeClr val="bg1">
                    <a:lumMod val="65000"/>
                  </a:schemeClr>
                </a:solidFill>
                <a:latin typeface="Arial" panose="020B0604020202020204" pitchFamily="34" charset="0"/>
                <a:cs typeface="Arial" panose="020B0604020202020204" pitchFamily="34" charset="0"/>
              </a:rPr>
              <a:t>*</a:t>
            </a:r>
            <a:r>
              <a:rPr lang="en-US" sz="2800" i="1" baseline="-25000" dirty="0">
                <a:solidFill>
                  <a:schemeClr val="bg1">
                    <a:lumMod val="65000"/>
                  </a:schemeClr>
                </a:solidFill>
                <a:latin typeface="Arial" panose="020B0604020202020204" pitchFamily="34" charset="0"/>
                <a:cs typeface="Arial" panose="020B0604020202020204" pitchFamily="34" charset="0"/>
              </a:rPr>
              <a:t>HL</a:t>
            </a:r>
          </a:p>
        </p:txBody>
      </p:sp>
      <p:sp>
        <p:nvSpPr>
          <p:cNvPr id="27" name="TextBox 26"/>
          <p:cNvSpPr txBox="1"/>
          <p:nvPr/>
        </p:nvSpPr>
        <p:spPr>
          <a:xfrm>
            <a:off x="4655755" y="6182379"/>
            <a:ext cx="903713" cy="523220"/>
          </a:xfrm>
          <a:prstGeom prst="rect">
            <a:avLst/>
          </a:prstGeom>
          <a:noFill/>
        </p:spPr>
        <p:txBody>
          <a:bodyPr wrap="square" rtlCol="0">
            <a:spAutoFit/>
          </a:bodyPr>
          <a:lstStyle/>
          <a:p>
            <a:r>
              <a:rPr lang="en-US" sz="2800" i="1" dirty="0">
                <a:solidFill>
                  <a:schemeClr val="bg1">
                    <a:lumMod val="65000"/>
                  </a:schemeClr>
                </a:solidFill>
                <a:latin typeface="Arial" panose="020B0604020202020204" pitchFamily="34" charset="0"/>
                <a:cs typeface="Arial" panose="020B0604020202020204" pitchFamily="34" charset="0"/>
              </a:rPr>
              <a:t>s</a:t>
            </a:r>
            <a:r>
              <a:rPr lang="en-US" sz="2800" i="1" baseline="30000" dirty="0">
                <a:solidFill>
                  <a:schemeClr val="bg1">
                    <a:lumMod val="65000"/>
                  </a:schemeClr>
                </a:solidFill>
                <a:latin typeface="Arial" panose="020B0604020202020204" pitchFamily="34" charset="0"/>
                <a:cs typeface="Arial" panose="020B0604020202020204" pitchFamily="34" charset="0"/>
              </a:rPr>
              <a:t>*</a:t>
            </a:r>
            <a:r>
              <a:rPr lang="en-US" sz="2800" i="1" baseline="-25000" dirty="0">
                <a:solidFill>
                  <a:schemeClr val="bg1">
                    <a:lumMod val="65000"/>
                  </a:schemeClr>
                </a:solidFill>
                <a:latin typeface="Arial" panose="020B0604020202020204" pitchFamily="34" charset="0"/>
                <a:cs typeface="Arial" panose="020B0604020202020204" pitchFamily="34" charset="0"/>
              </a:rPr>
              <a:t>LU</a:t>
            </a:r>
          </a:p>
        </p:txBody>
      </p:sp>
      <p:sp>
        <p:nvSpPr>
          <p:cNvPr id="28" name="Text Box 2"/>
          <p:cNvSpPr txBox="1">
            <a:spLocks noChangeArrowheads="1"/>
          </p:cNvSpPr>
          <p:nvPr/>
        </p:nvSpPr>
        <p:spPr bwMode="auto">
          <a:xfrm>
            <a:off x="8058548" y="5676587"/>
            <a:ext cx="704452" cy="749300"/>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2800" i="1" dirty="0">
                <a:effectLst/>
                <a:latin typeface="Arial" panose="020B0604020202020204" pitchFamily="34" charset="0"/>
                <a:ea typeface="Calibri" panose="020F0502020204030204" pitchFamily="34" charset="0"/>
                <a:cs typeface="Times New Roman" panose="02020603050405020304" pitchFamily="18" charset="0"/>
              </a:rPr>
              <a:t>s</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p:cNvSpPr txBox="1"/>
          <p:nvPr/>
        </p:nvSpPr>
        <p:spPr>
          <a:xfrm>
            <a:off x="5105400" y="914400"/>
            <a:ext cx="3886200" cy="1077218"/>
          </a:xfrm>
          <a:prstGeom prst="rect">
            <a:avLst/>
          </a:prstGeom>
          <a:noFill/>
        </p:spPr>
        <p:txBody>
          <a:bodyPr wrap="square" rtlCol="0">
            <a:spAutoFit/>
          </a:bodyPr>
          <a:lstStyle/>
          <a:p>
            <a:pPr algn="ctr">
              <a:spcAft>
                <a:spcPts val="1200"/>
              </a:spcAft>
            </a:pPr>
            <a:r>
              <a:rPr lang="en-US" u="sng" dirty="0">
                <a:latin typeface="Arial" panose="020B0604020202020204" pitchFamily="34" charset="0"/>
                <a:cs typeface="Arial" panose="020B0604020202020204" pitchFamily="34" charset="0"/>
              </a:rPr>
              <a:t>Identification:</a:t>
            </a:r>
            <a:endParaRPr lang="en-US" dirty="0">
              <a:latin typeface="Arial" panose="020B0604020202020204" pitchFamily="34" charset="0"/>
              <a:cs typeface="Arial" panose="020B0604020202020204" pitchFamily="34" charset="0"/>
            </a:endParaRPr>
          </a:p>
          <a:p>
            <a:pPr marL="342900" indent="-34290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Variation in </a:t>
            </a:r>
            <a:r>
              <a:rPr lang="en-US" i="1" dirty="0">
                <a:latin typeface="Arial" panose="020B0604020202020204" pitchFamily="34" charset="0"/>
                <a:cs typeface="Arial" panose="020B0604020202020204" pitchFamily="34" charset="0"/>
              </a:rPr>
              <a:t>P</a:t>
            </a:r>
            <a:r>
              <a:rPr lang="en-US" i="1" baseline="-25000" dirty="0">
                <a:latin typeface="Arial" panose="020B0604020202020204" pitchFamily="34" charset="0"/>
                <a:cs typeface="Arial" panose="020B0604020202020204" pitchFamily="34" charset="0"/>
              </a:rPr>
              <a:t>L</a:t>
            </a:r>
            <a:r>
              <a:rPr lang="en-US" dirty="0">
                <a:latin typeface="Arial" panose="020B0604020202020204" pitchFamily="34" charset="0"/>
                <a:cs typeface="Arial" panose="020B0604020202020204" pitchFamily="34" charset="0"/>
              </a:rPr>
              <a:t> + Observed Share(H+L) </a:t>
            </a:r>
            <a:r>
              <a:rPr lang="en-US" dirty="0">
                <a:latin typeface="Arial" panose="020B0604020202020204" pitchFamily="34" charset="0"/>
                <a:cs typeface="Arial" panose="020B0604020202020204" pitchFamily="34" charset="0"/>
                <a:sym typeface="Wingdings" panose="05000000000000000000" pitchFamily="2" charset="2"/>
              </a:rPr>
              <a:t> I</a:t>
            </a:r>
            <a:r>
              <a:rPr lang="en-US" dirty="0">
                <a:latin typeface="Arial" panose="020B0604020202020204" pitchFamily="34" charset="0"/>
                <a:cs typeface="Arial" panose="020B0604020202020204" pitchFamily="34" charset="0"/>
              </a:rPr>
              <a:t>dentifies </a:t>
            </a:r>
            <a:r>
              <a:rPr lang="en-US" i="1" dirty="0">
                <a:latin typeface="Arial" panose="020B0604020202020204" pitchFamily="34" charset="0"/>
                <a:cs typeface="Arial" panose="020B0604020202020204" pitchFamily="34" charset="0"/>
              </a:rPr>
              <a:t>W</a:t>
            </a:r>
            <a:r>
              <a:rPr lang="en-US" i="1" baseline="-25000" dirty="0">
                <a:latin typeface="Arial" panose="020B0604020202020204" pitchFamily="34" charset="0"/>
                <a:cs typeface="Arial" panose="020B0604020202020204" pitchFamily="34" charset="0"/>
              </a:rPr>
              <a:t>L</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a:t>
            </a:r>
            <a:r>
              <a:rPr lang="en-US" dirty="0">
                <a:latin typeface="Arial" panose="020B0604020202020204" pitchFamily="34" charset="0"/>
                <a:cs typeface="Arial" panose="020B0604020202020204" pitchFamily="34" charset="0"/>
              </a:rPr>
              <a:t>)</a:t>
            </a:r>
          </a:p>
        </p:txBody>
      </p:sp>
      <p:sp>
        <p:nvSpPr>
          <p:cNvPr id="8" name="TextBox 7"/>
          <p:cNvSpPr txBox="1"/>
          <p:nvPr/>
        </p:nvSpPr>
        <p:spPr>
          <a:xfrm>
            <a:off x="5105400" y="2127982"/>
            <a:ext cx="3886200" cy="923330"/>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Variation in </a:t>
            </a:r>
            <a:r>
              <a:rPr lang="en-US" i="1" dirty="0">
                <a:latin typeface="Arial" panose="020B0604020202020204" pitchFamily="34" charset="0"/>
                <a:cs typeface="Arial" panose="020B0604020202020204" pitchFamily="34" charset="0"/>
              </a:rPr>
              <a:t>P</a:t>
            </a:r>
            <a:r>
              <a:rPr lang="en-US" i="1" baseline="-25000" dirty="0">
                <a:latin typeface="Arial" panose="020B0604020202020204" pitchFamily="34" charset="0"/>
                <a:cs typeface="Arial" panose="020B0604020202020204" pitchFamily="34" charset="0"/>
              </a:rPr>
              <a:t>H</a:t>
            </a: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P</a:t>
            </a:r>
            <a:r>
              <a:rPr lang="en-US" i="1" baseline="-25000" dirty="0">
                <a:latin typeface="Arial" panose="020B0604020202020204" pitchFamily="34" charset="0"/>
                <a:cs typeface="Arial" panose="020B0604020202020204" pitchFamily="34" charset="0"/>
              </a:rPr>
              <a:t>L</a:t>
            </a:r>
            <a:r>
              <a:rPr lang="en-US" dirty="0">
                <a:latin typeface="Arial" panose="020B0604020202020204" pitchFamily="34" charset="0"/>
                <a:cs typeface="Arial" panose="020B0604020202020204" pitchFamily="34" charset="0"/>
              </a:rPr>
              <a:t> + Observed Share(H) </a:t>
            </a:r>
            <a:r>
              <a:rPr lang="en-US" dirty="0">
                <a:latin typeface="Arial" panose="020B0604020202020204" pitchFamily="34" charset="0"/>
                <a:cs typeface="Arial" panose="020B0604020202020204" pitchFamily="34" charset="0"/>
                <a:sym typeface="Wingdings" panose="05000000000000000000" pitchFamily="2" charset="2"/>
              </a:rPr>
              <a:t> I</a:t>
            </a:r>
            <a:r>
              <a:rPr lang="en-US" dirty="0">
                <a:latin typeface="Arial" panose="020B0604020202020204" pitchFamily="34" charset="0"/>
                <a:cs typeface="Arial" panose="020B0604020202020204" pitchFamily="34" charset="0"/>
              </a:rPr>
              <a:t>dentifies </a:t>
            </a:r>
            <a:r>
              <a:rPr lang="el-GR" dirty="0"/>
              <a:t>Δ</a:t>
            </a:r>
            <a:r>
              <a:rPr lang="en-US" i="1" dirty="0"/>
              <a:t>W</a:t>
            </a:r>
            <a:r>
              <a:rPr lang="en-US" i="1" baseline="-25000" dirty="0"/>
              <a:t>HL</a:t>
            </a:r>
            <a:r>
              <a:rPr lang="en-US" dirty="0"/>
              <a:t>(</a:t>
            </a:r>
            <a:r>
              <a:rPr lang="en-US" i="1" dirty="0"/>
              <a:t>s</a:t>
            </a:r>
            <a:r>
              <a:rPr lang="en-US" dirty="0"/>
              <a:t>)  </a:t>
            </a:r>
            <a:br>
              <a:rPr lang="en-US" dirty="0"/>
            </a:br>
            <a:r>
              <a:rPr lang="en-US" dirty="0"/>
              <a:t>		</a:t>
            </a:r>
            <a:endParaRPr lang="en-US" dirty="0">
              <a:latin typeface="Arial" panose="020B0604020202020204" pitchFamily="34" charset="0"/>
              <a:cs typeface="Arial" panose="020B0604020202020204" pitchFamily="34" charset="0"/>
            </a:endParaRPr>
          </a:p>
        </p:txBody>
      </p:sp>
      <p:sp>
        <p:nvSpPr>
          <p:cNvPr id="29" name="TextBox 28"/>
          <p:cNvSpPr txBox="1"/>
          <p:nvPr/>
        </p:nvSpPr>
        <p:spPr>
          <a:xfrm>
            <a:off x="5076279" y="2828084"/>
            <a:ext cx="4124465" cy="646331"/>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dirty="0">
                <a:latin typeface="Arial" panose="020B0604020202020204" pitchFamily="34" charset="0"/>
                <a:cs typeface="Arial" panose="020B0604020202020204" pitchFamily="34" charset="0"/>
              </a:rPr>
              <a:t>Calculate </a:t>
            </a:r>
            <a:r>
              <a:rPr lang="en-US" i="1" dirty="0">
                <a:latin typeface="Arial" panose="020B0604020202020204" pitchFamily="34" charset="0"/>
                <a:cs typeface="Arial" panose="020B0604020202020204" pitchFamily="34" charset="0"/>
              </a:rPr>
              <a:t>W</a:t>
            </a:r>
            <a:r>
              <a:rPr lang="en-US" i="1" baseline="-25000" dirty="0">
                <a:latin typeface="Arial" panose="020B0604020202020204" pitchFamily="34" charset="0"/>
                <a:cs typeface="Arial" panose="020B0604020202020204" pitchFamily="34" charset="0"/>
              </a:rPr>
              <a:t>H</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a:t>
            </a:r>
            <a:r>
              <a:rPr lang="en-US" dirty="0">
                <a:latin typeface="Arial" panose="020B0604020202020204" pitchFamily="34" charset="0"/>
                <a:cs typeface="Arial" panose="020B0604020202020204" pitchFamily="34" charset="0"/>
              </a:rPr>
              <a:t>) = </a:t>
            </a:r>
            <a:r>
              <a:rPr lang="en-US" i="1" dirty="0">
                <a:latin typeface="Arial" panose="020B0604020202020204" pitchFamily="34" charset="0"/>
                <a:cs typeface="Arial" panose="020B0604020202020204" pitchFamily="34" charset="0"/>
              </a:rPr>
              <a:t>W</a:t>
            </a:r>
            <a:r>
              <a:rPr lang="en-US" i="1" baseline="-25000" dirty="0">
                <a:latin typeface="Arial" panose="020B0604020202020204" pitchFamily="34" charset="0"/>
                <a:cs typeface="Arial" panose="020B0604020202020204" pitchFamily="34" charset="0"/>
              </a:rPr>
              <a:t>L</a:t>
            </a: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a:t>
            </a:r>
            <a:r>
              <a:rPr lang="en-US" dirty="0">
                <a:latin typeface="Arial" panose="020B0604020202020204" pitchFamily="34" charset="0"/>
                <a:cs typeface="Arial" panose="020B0604020202020204" pitchFamily="34" charset="0"/>
              </a:rPr>
              <a:t>) + </a:t>
            </a:r>
            <a:r>
              <a:rPr lang="el-GR" dirty="0"/>
              <a:t>Δ</a:t>
            </a:r>
            <a:r>
              <a:rPr lang="en-US" i="1" dirty="0"/>
              <a:t>W</a:t>
            </a:r>
            <a:r>
              <a:rPr lang="en-US" i="1" baseline="-25000" dirty="0"/>
              <a:t>HL</a:t>
            </a:r>
            <a:r>
              <a:rPr lang="en-US" dirty="0"/>
              <a:t>(</a:t>
            </a:r>
            <a:r>
              <a:rPr lang="en-US" i="1" dirty="0"/>
              <a:t>s</a:t>
            </a:r>
            <a:r>
              <a:rPr lang="en-US" dirty="0"/>
              <a:t>)  </a:t>
            </a:r>
            <a:br>
              <a:rPr lang="en-US" dirty="0"/>
            </a:br>
            <a:r>
              <a:rPr lang="en-US" dirty="0"/>
              <a:t>		</a:t>
            </a:r>
            <a:endParaRPr lang="en-US" dirty="0">
              <a:latin typeface="Arial" panose="020B0604020202020204" pitchFamily="34" charset="0"/>
              <a:cs typeface="Arial" panose="020B0604020202020204" pitchFamily="34" charset="0"/>
            </a:endParaRPr>
          </a:p>
        </p:txBody>
      </p:sp>
      <p:grpSp>
        <p:nvGrpSpPr>
          <p:cNvPr id="4" name="Group 3"/>
          <p:cNvGrpSpPr/>
          <p:nvPr/>
        </p:nvGrpSpPr>
        <p:grpSpPr>
          <a:xfrm>
            <a:off x="1804030" y="2311087"/>
            <a:ext cx="1300074" cy="1614581"/>
            <a:chOff x="1804030" y="2311087"/>
            <a:chExt cx="1300074" cy="1614581"/>
          </a:xfrm>
        </p:grpSpPr>
        <p:sp>
          <p:nvSpPr>
            <p:cNvPr id="30" name="TextBox 29"/>
            <p:cNvSpPr txBox="1"/>
            <p:nvPr/>
          </p:nvSpPr>
          <p:spPr>
            <a:xfrm>
              <a:off x="1804030" y="2715640"/>
              <a:ext cx="1268946" cy="523220"/>
            </a:xfrm>
            <a:prstGeom prst="rect">
              <a:avLst/>
            </a:prstGeom>
            <a:noFill/>
          </p:spPr>
          <p:txBody>
            <a:bodyPr wrap="square" rtlCol="0">
              <a:spAutoFit/>
            </a:bodyPr>
            <a:lstStyle/>
            <a:p>
              <a:r>
                <a:rPr lang="el-GR" sz="2800" i="1" dirty="0">
                  <a:solidFill>
                    <a:schemeClr val="bg1">
                      <a:lumMod val="50000"/>
                    </a:schemeClr>
                  </a:solidFill>
                  <a:latin typeface="Arial" panose="020B0604020202020204" pitchFamily="34" charset="0"/>
                  <a:cs typeface="Arial" panose="020B0604020202020204" pitchFamily="34" charset="0"/>
                </a:rPr>
                <a:t>Δ</a:t>
              </a:r>
              <a:r>
                <a:rPr lang="en-US" sz="2800" i="1" dirty="0">
                  <a:solidFill>
                    <a:schemeClr val="bg1">
                      <a:lumMod val="50000"/>
                    </a:schemeClr>
                  </a:solidFill>
                  <a:latin typeface="Arial" panose="020B0604020202020204" pitchFamily="34" charset="0"/>
                  <a:cs typeface="Arial" panose="020B0604020202020204" pitchFamily="34" charset="0"/>
                </a:rPr>
                <a:t>W</a:t>
              </a:r>
              <a:r>
                <a:rPr lang="en-US" sz="2800" i="1" baseline="-25000" dirty="0">
                  <a:solidFill>
                    <a:schemeClr val="bg1">
                      <a:lumMod val="50000"/>
                    </a:schemeClr>
                  </a:solidFill>
                  <a:latin typeface="Arial" panose="020B0604020202020204" pitchFamily="34" charset="0"/>
                  <a:cs typeface="Arial" panose="020B0604020202020204" pitchFamily="34" charset="0"/>
                </a:rPr>
                <a:t>HL</a:t>
              </a:r>
            </a:p>
          </p:txBody>
        </p:sp>
        <p:sp>
          <p:nvSpPr>
            <p:cNvPr id="2" name="Left Brace 1"/>
            <p:cNvSpPr/>
            <p:nvPr/>
          </p:nvSpPr>
          <p:spPr>
            <a:xfrm>
              <a:off x="2818257" y="2311087"/>
              <a:ext cx="285847" cy="1614581"/>
            </a:xfrm>
            <a:prstGeom prst="leftBrac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28689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2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7"/>
          <p:cNvSpPr>
            <a:spLocks noChangeShapeType="1"/>
          </p:cNvSpPr>
          <p:nvPr/>
        </p:nvSpPr>
        <p:spPr bwMode="auto">
          <a:xfrm>
            <a:off x="1227138" y="5648326"/>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Line 8"/>
          <p:cNvSpPr>
            <a:spLocks noChangeShapeType="1"/>
          </p:cNvSpPr>
          <p:nvPr/>
        </p:nvSpPr>
        <p:spPr bwMode="auto">
          <a:xfrm>
            <a:off x="1227138" y="4738688"/>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9"/>
          <p:cNvSpPr>
            <a:spLocks noChangeShapeType="1"/>
          </p:cNvSpPr>
          <p:nvPr/>
        </p:nvSpPr>
        <p:spPr bwMode="auto">
          <a:xfrm>
            <a:off x="1227138" y="3829051"/>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0"/>
          <p:cNvSpPr>
            <a:spLocks noChangeShapeType="1"/>
          </p:cNvSpPr>
          <p:nvPr/>
        </p:nvSpPr>
        <p:spPr bwMode="auto">
          <a:xfrm>
            <a:off x="1227138" y="2914651"/>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1"/>
          <p:cNvSpPr>
            <a:spLocks noChangeShapeType="1"/>
          </p:cNvSpPr>
          <p:nvPr/>
        </p:nvSpPr>
        <p:spPr bwMode="auto">
          <a:xfrm>
            <a:off x="1227138" y="2005013"/>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2"/>
          <p:cNvSpPr>
            <a:spLocks noChangeShapeType="1"/>
          </p:cNvSpPr>
          <p:nvPr/>
        </p:nvSpPr>
        <p:spPr bwMode="auto">
          <a:xfrm>
            <a:off x="1227138" y="1095376"/>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Oval 13"/>
          <p:cNvSpPr>
            <a:spLocks noChangeArrowheads="1"/>
          </p:cNvSpPr>
          <p:nvPr/>
        </p:nvSpPr>
        <p:spPr bwMode="auto">
          <a:xfrm>
            <a:off x="5557838" y="4144963"/>
            <a:ext cx="166688" cy="166687"/>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Oval 14"/>
          <p:cNvSpPr>
            <a:spLocks noChangeArrowheads="1"/>
          </p:cNvSpPr>
          <p:nvPr/>
        </p:nvSpPr>
        <p:spPr bwMode="auto">
          <a:xfrm>
            <a:off x="7623175" y="5567363"/>
            <a:ext cx="171450" cy="17145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5"/>
          <p:cNvSpPr>
            <a:spLocks/>
          </p:cNvSpPr>
          <p:nvPr/>
        </p:nvSpPr>
        <p:spPr bwMode="auto">
          <a:xfrm>
            <a:off x="4362450" y="2727326"/>
            <a:ext cx="201613" cy="176212"/>
          </a:xfrm>
          <a:custGeom>
            <a:avLst/>
            <a:gdLst>
              <a:gd name="T0" fmla="*/ 63 w 127"/>
              <a:gd name="T1" fmla="*/ 0 h 111"/>
              <a:gd name="T2" fmla="*/ 0 w 127"/>
              <a:gd name="T3" fmla="*/ 111 h 111"/>
              <a:gd name="T4" fmla="*/ 127 w 127"/>
              <a:gd name="T5" fmla="*/ 111 h 111"/>
              <a:gd name="T6" fmla="*/ 63 w 127"/>
              <a:gd name="T7" fmla="*/ 0 h 111"/>
            </a:gdLst>
            <a:ahLst/>
            <a:cxnLst>
              <a:cxn ang="0">
                <a:pos x="T0" y="T1"/>
              </a:cxn>
              <a:cxn ang="0">
                <a:pos x="T2" y="T3"/>
              </a:cxn>
              <a:cxn ang="0">
                <a:pos x="T4" y="T5"/>
              </a:cxn>
              <a:cxn ang="0">
                <a:pos x="T6" y="T7"/>
              </a:cxn>
            </a:cxnLst>
            <a:rect l="0" t="0" r="r" b="b"/>
            <a:pathLst>
              <a:path w="127" h="111">
                <a:moveTo>
                  <a:pt x="63" y="0"/>
                </a:moveTo>
                <a:lnTo>
                  <a:pt x="0" y="111"/>
                </a:lnTo>
                <a:lnTo>
                  <a:pt x="127" y="111"/>
                </a:lnTo>
                <a:lnTo>
                  <a:pt x="63"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6"/>
          <p:cNvSpPr>
            <a:spLocks/>
          </p:cNvSpPr>
          <p:nvPr/>
        </p:nvSpPr>
        <p:spPr bwMode="auto">
          <a:xfrm>
            <a:off x="6080125" y="4110038"/>
            <a:ext cx="206375" cy="176212"/>
          </a:xfrm>
          <a:custGeom>
            <a:avLst/>
            <a:gdLst>
              <a:gd name="T0" fmla="*/ 64 w 130"/>
              <a:gd name="T1" fmla="*/ 0 h 111"/>
              <a:gd name="T2" fmla="*/ 0 w 130"/>
              <a:gd name="T3" fmla="*/ 111 h 111"/>
              <a:gd name="T4" fmla="*/ 130 w 130"/>
              <a:gd name="T5" fmla="*/ 111 h 111"/>
              <a:gd name="T6" fmla="*/ 64 w 130"/>
              <a:gd name="T7" fmla="*/ 0 h 111"/>
            </a:gdLst>
            <a:ahLst/>
            <a:cxnLst>
              <a:cxn ang="0">
                <a:pos x="T0" y="T1"/>
              </a:cxn>
              <a:cxn ang="0">
                <a:pos x="T2" y="T3"/>
              </a:cxn>
              <a:cxn ang="0">
                <a:pos x="T4" y="T5"/>
              </a:cxn>
              <a:cxn ang="0">
                <a:pos x="T6" y="T7"/>
              </a:cxn>
            </a:cxnLst>
            <a:rect l="0" t="0" r="r" b="b"/>
            <a:pathLst>
              <a:path w="130" h="111">
                <a:moveTo>
                  <a:pt x="64" y="0"/>
                </a:moveTo>
                <a:lnTo>
                  <a:pt x="0" y="111"/>
                </a:lnTo>
                <a:lnTo>
                  <a:pt x="130"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Rectangle 17"/>
          <p:cNvSpPr>
            <a:spLocks noChangeArrowheads="1"/>
          </p:cNvSpPr>
          <p:nvPr/>
        </p:nvSpPr>
        <p:spPr bwMode="auto">
          <a:xfrm>
            <a:off x="3348038" y="1336676"/>
            <a:ext cx="169863" cy="169862"/>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 name="Rectangle 18"/>
          <p:cNvSpPr>
            <a:spLocks noChangeArrowheads="1"/>
          </p:cNvSpPr>
          <p:nvPr/>
        </p:nvSpPr>
        <p:spPr bwMode="auto">
          <a:xfrm>
            <a:off x="4513263" y="2757488"/>
            <a:ext cx="171450"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9"/>
          <p:cNvSpPr>
            <a:spLocks/>
          </p:cNvSpPr>
          <p:nvPr/>
        </p:nvSpPr>
        <p:spPr bwMode="auto">
          <a:xfrm>
            <a:off x="5643563" y="4230688"/>
            <a:ext cx="2065338" cy="1422400"/>
          </a:xfrm>
          <a:custGeom>
            <a:avLst/>
            <a:gdLst>
              <a:gd name="T0" fmla="*/ 6 w 411"/>
              <a:gd name="T1" fmla="*/ 3 h 283"/>
              <a:gd name="T2" fmla="*/ 12 w 411"/>
              <a:gd name="T3" fmla="*/ 8 h 283"/>
              <a:gd name="T4" fmla="*/ 19 w 411"/>
              <a:gd name="T5" fmla="*/ 12 h 283"/>
              <a:gd name="T6" fmla="*/ 26 w 411"/>
              <a:gd name="T7" fmla="*/ 17 h 283"/>
              <a:gd name="T8" fmla="*/ 33 w 411"/>
              <a:gd name="T9" fmla="*/ 22 h 283"/>
              <a:gd name="T10" fmla="*/ 39 w 411"/>
              <a:gd name="T11" fmla="*/ 26 h 283"/>
              <a:gd name="T12" fmla="*/ 46 w 411"/>
              <a:gd name="T13" fmla="*/ 31 h 283"/>
              <a:gd name="T14" fmla="*/ 53 w 411"/>
              <a:gd name="T15" fmla="*/ 36 h 283"/>
              <a:gd name="T16" fmla="*/ 60 w 411"/>
              <a:gd name="T17" fmla="*/ 41 h 283"/>
              <a:gd name="T18" fmla="*/ 67 w 411"/>
              <a:gd name="T19" fmla="*/ 45 h 283"/>
              <a:gd name="T20" fmla="*/ 73 w 411"/>
              <a:gd name="T21" fmla="*/ 50 h 283"/>
              <a:gd name="T22" fmla="*/ 80 w 411"/>
              <a:gd name="T23" fmla="*/ 55 h 283"/>
              <a:gd name="T24" fmla="*/ 87 w 411"/>
              <a:gd name="T25" fmla="*/ 59 h 283"/>
              <a:gd name="T26" fmla="*/ 94 w 411"/>
              <a:gd name="T27" fmla="*/ 64 h 283"/>
              <a:gd name="T28" fmla="*/ 101 w 411"/>
              <a:gd name="T29" fmla="*/ 69 h 283"/>
              <a:gd name="T30" fmla="*/ 107 w 411"/>
              <a:gd name="T31" fmla="*/ 73 h 283"/>
              <a:gd name="T32" fmla="*/ 114 w 411"/>
              <a:gd name="T33" fmla="*/ 78 h 283"/>
              <a:gd name="T34" fmla="*/ 121 w 411"/>
              <a:gd name="T35" fmla="*/ 83 h 283"/>
              <a:gd name="T36" fmla="*/ 128 w 411"/>
              <a:gd name="T37" fmla="*/ 87 h 283"/>
              <a:gd name="T38" fmla="*/ 134 w 411"/>
              <a:gd name="T39" fmla="*/ 92 h 283"/>
              <a:gd name="T40" fmla="*/ 141 w 411"/>
              <a:gd name="T41" fmla="*/ 97 h 283"/>
              <a:gd name="T42" fmla="*/ 148 w 411"/>
              <a:gd name="T43" fmla="*/ 101 h 283"/>
              <a:gd name="T44" fmla="*/ 155 w 411"/>
              <a:gd name="T45" fmla="*/ 106 h 283"/>
              <a:gd name="T46" fmla="*/ 162 w 411"/>
              <a:gd name="T47" fmla="*/ 111 h 283"/>
              <a:gd name="T48" fmla="*/ 168 w 411"/>
              <a:gd name="T49" fmla="*/ 115 h 283"/>
              <a:gd name="T50" fmla="*/ 175 w 411"/>
              <a:gd name="T51" fmla="*/ 120 h 283"/>
              <a:gd name="T52" fmla="*/ 182 w 411"/>
              <a:gd name="T53" fmla="*/ 125 h 283"/>
              <a:gd name="T54" fmla="*/ 189 w 411"/>
              <a:gd name="T55" fmla="*/ 129 h 283"/>
              <a:gd name="T56" fmla="*/ 196 w 411"/>
              <a:gd name="T57" fmla="*/ 134 h 283"/>
              <a:gd name="T58" fmla="*/ 202 w 411"/>
              <a:gd name="T59" fmla="*/ 139 h 283"/>
              <a:gd name="T60" fmla="*/ 209 w 411"/>
              <a:gd name="T61" fmla="*/ 143 h 283"/>
              <a:gd name="T62" fmla="*/ 216 w 411"/>
              <a:gd name="T63" fmla="*/ 148 h 283"/>
              <a:gd name="T64" fmla="*/ 223 w 411"/>
              <a:gd name="T65" fmla="*/ 153 h 283"/>
              <a:gd name="T66" fmla="*/ 229 w 411"/>
              <a:gd name="T67" fmla="*/ 157 h 283"/>
              <a:gd name="T68" fmla="*/ 236 w 411"/>
              <a:gd name="T69" fmla="*/ 162 h 283"/>
              <a:gd name="T70" fmla="*/ 243 w 411"/>
              <a:gd name="T71" fmla="*/ 167 h 283"/>
              <a:gd name="T72" fmla="*/ 250 w 411"/>
              <a:gd name="T73" fmla="*/ 171 h 283"/>
              <a:gd name="T74" fmla="*/ 257 w 411"/>
              <a:gd name="T75" fmla="*/ 176 h 283"/>
              <a:gd name="T76" fmla="*/ 263 w 411"/>
              <a:gd name="T77" fmla="*/ 181 h 283"/>
              <a:gd name="T78" fmla="*/ 270 w 411"/>
              <a:gd name="T79" fmla="*/ 185 h 283"/>
              <a:gd name="T80" fmla="*/ 277 w 411"/>
              <a:gd name="T81" fmla="*/ 190 h 283"/>
              <a:gd name="T82" fmla="*/ 284 w 411"/>
              <a:gd name="T83" fmla="*/ 195 h 283"/>
              <a:gd name="T84" fmla="*/ 291 w 411"/>
              <a:gd name="T85" fmla="*/ 199 h 283"/>
              <a:gd name="T86" fmla="*/ 297 w 411"/>
              <a:gd name="T87" fmla="*/ 204 h 283"/>
              <a:gd name="T88" fmla="*/ 304 w 411"/>
              <a:gd name="T89" fmla="*/ 209 h 283"/>
              <a:gd name="T90" fmla="*/ 311 w 411"/>
              <a:gd name="T91" fmla="*/ 214 h 283"/>
              <a:gd name="T92" fmla="*/ 318 w 411"/>
              <a:gd name="T93" fmla="*/ 218 h 283"/>
              <a:gd name="T94" fmla="*/ 324 w 411"/>
              <a:gd name="T95" fmla="*/ 223 h 283"/>
              <a:gd name="T96" fmla="*/ 331 w 411"/>
              <a:gd name="T97" fmla="*/ 228 h 283"/>
              <a:gd name="T98" fmla="*/ 338 w 411"/>
              <a:gd name="T99" fmla="*/ 232 h 283"/>
              <a:gd name="T100" fmla="*/ 345 w 411"/>
              <a:gd name="T101" fmla="*/ 237 h 283"/>
              <a:gd name="T102" fmla="*/ 352 w 411"/>
              <a:gd name="T103" fmla="*/ 242 h 283"/>
              <a:gd name="T104" fmla="*/ 358 w 411"/>
              <a:gd name="T105" fmla="*/ 246 h 283"/>
              <a:gd name="T106" fmla="*/ 365 w 411"/>
              <a:gd name="T107" fmla="*/ 251 h 283"/>
              <a:gd name="T108" fmla="*/ 372 w 411"/>
              <a:gd name="T109" fmla="*/ 256 h 283"/>
              <a:gd name="T110" fmla="*/ 379 w 411"/>
              <a:gd name="T111" fmla="*/ 260 h 283"/>
              <a:gd name="T112" fmla="*/ 385 w 411"/>
              <a:gd name="T113" fmla="*/ 265 h 283"/>
              <a:gd name="T114" fmla="*/ 392 w 411"/>
              <a:gd name="T115" fmla="*/ 270 h 283"/>
              <a:gd name="T116" fmla="*/ 399 w 411"/>
              <a:gd name="T117" fmla="*/ 274 h 283"/>
              <a:gd name="T118" fmla="*/ 406 w 411"/>
              <a:gd name="T119" fmla="*/ 27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1" h="283">
                <a:moveTo>
                  <a:pt x="0" y="0"/>
                </a:moveTo>
                <a:lnTo>
                  <a:pt x="2" y="1"/>
                </a:lnTo>
                <a:lnTo>
                  <a:pt x="4" y="2"/>
                </a:lnTo>
                <a:lnTo>
                  <a:pt x="6" y="3"/>
                </a:lnTo>
                <a:lnTo>
                  <a:pt x="7" y="4"/>
                </a:lnTo>
                <a:lnTo>
                  <a:pt x="9" y="5"/>
                </a:lnTo>
                <a:lnTo>
                  <a:pt x="11" y="7"/>
                </a:lnTo>
                <a:lnTo>
                  <a:pt x="12" y="8"/>
                </a:lnTo>
                <a:lnTo>
                  <a:pt x="14" y="9"/>
                </a:lnTo>
                <a:lnTo>
                  <a:pt x="16" y="10"/>
                </a:lnTo>
                <a:lnTo>
                  <a:pt x="17" y="11"/>
                </a:lnTo>
                <a:lnTo>
                  <a:pt x="19" y="12"/>
                </a:lnTo>
                <a:lnTo>
                  <a:pt x="21" y="14"/>
                </a:lnTo>
                <a:lnTo>
                  <a:pt x="23" y="15"/>
                </a:lnTo>
                <a:lnTo>
                  <a:pt x="24" y="16"/>
                </a:lnTo>
                <a:lnTo>
                  <a:pt x="26" y="17"/>
                </a:lnTo>
                <a:lnTo>
                  <a:pt x="28" y="18"/>
                </a:lnTo>
                <a:lnTo>
                  <a:pt x="29" y="19"/>
                </a:lnTo>
                <a:lnTo>
                  <a:pt x="31" y="21"/>
                </a:lnTo>
                <a:lnTo>
                  <a:pt x="33" y="22"/>
                </a:lnTo>
                <a:lnTo>
                  <a:pt x="34" y="23"/>
                </a:lnTo>
                <a:lnTo>
                  <a:pt x="36" y="24"/>
                </a:lnTo>
                <a:lnTo>
                  <a:pt x="38" y="25"/>
                </a:lnTo>
                <a:lnTo>
                  <a:pt x="39" y="26"/>
                </a:lnTo>
                <a:lnTo>
                  <a:pt x="41" y="28"/>
                </a:lnTo>
                <a:lnTo>
                  <a:pt x="43" y="29"/>
                </a:lnTo>
                <a:lnTo>
                  <a:pt x="45" y="30"/>
                </a:lnTo>
                <a:lnTo>
                  <a:pt x="46" y="31"/>
                </a:lnTo>
                <a:lnTo>
                  <a:pt x="48" y="32"/>
                </a:lnTo>
                <a:lnTo>
                  <a:pt x="50" y="33"/>
                </a:lnTo>
                <a:lnTo>
                  <a:pt x="51" y="35"/>
                </a:lnTo>
                <a:lnTo>
                  <a:pt x="53" y="36"/>
                </a:lnTo>
                <a:lnTo>
                  <a:pt x="55" y="37"/>
                </a:lnTo>
                <a:lnTo>
                  <a:pt x="56" y="38"/>
                </a:lnTo>
                <a:lnTo>
                  <a:pt x="58" y="39"/>
                </a:lnTo>
                <a:lnTo>
                  <a:pt x="60" y="41"/>
                </a:lnTo>
                <a:lnTo>
                  <a:pt x="62" y="42"/>
                </a:lnTo>
                <a:lnTo>
                  <a:pt x="63" y="43"/>
                </a:lnTo>
                <a:lnTo>
                  <a:pt x="65" y="44"/>
                </a:lnTo>
                <a:lnTo>
                  <a:pt x="67" y="45"/>
                </a:lnTo>
                <a:lnTo>
                  <a:pt x="68" y="46"/>
                </a:lnTo>
                <a:lnTo>
                  <a:pt x="70" y="48"/>
                </a:lnTo>
                <a:lnTo>
                  <a:pt x="72" y="49"/>
                </a:lnTo>
                <a:lnTo>
                  <a:pt x="73" y="50"/>
                </a:lnTo>
                <a:lnTo>
                  <a:pt x="75" y="51"/>
                </a:lnTo>
                <a:lnTo>
                  <a:pt x="77" y="52"/>
                </a:lnTo>
                <a:lnTo>
                  <a:pt x="79" y="53"/>
                </a:lnTo>
                <a:lnTo>
                  <a:pt x="80" y="55"/>
                </a:lnTo>
                <a:lnTo>
                  <a:pt x="82" y="56"/>
                </a:lnTo>
                <a:lnTo>
                  <a:pt x="84" y="57"/>
                </a:lnTo>
                <a:lnTo>
                  <a:pt x="85" y="58"/>
                </a:lnTo>
                <a:lnTo>
                  <a:pt x="87" y="59"/>
                </a:lnTo>
                <a:lnTo>
                  <a:pt x="89" y="60"/>
                </a:lnTo>
                <a:lnTo>
                  <a:pt x="90" y="62"/>
                </a:lnTo>
                <a:lnTo>
                  <a:pt x="92" y="63"/>
                </a:lnTo>
                <a:lnTo>
                  <a:pt x="94" y="64"/>
                </a:lnTo>
                <a:lnTo>
                  <a:pt x="95" y="65"/>
                </a:lnTo>
                <a:lnTo>
                  <a:pt x="97" y="66"/>
                </a:lnTo>
                <a:lnTo>
                  <a:pt x="99" y="67"/>
                </a:lnTo>
                <a:lnTo>
                  <a:pt x="101" y="69"/>
                </a:lnTo>
                <a:lnTo>
                  <a:pt x="102" y="70"/>
                </a:lnTo>
                <a:lnTo>
                  <a:pt x="104" y="71"/>
                </a:lnTo>
                <a:lnTo>
                  <a:pt x="106" y="72"/>
                </a:lnTo>
                <a:lnTo>
                  <a:pt x="107" y="73"/>
                </a:lnTo>
                <a:lnTo>
                  <a:pt x="109" y="74"/>
                </a:lnTo>
                <a:lnTo>
                  <a:pt x="111" y="76"/>
                </a:lnTo>
                <a:lnTo>
                  <a:pt x="112" y="77"/>
                </a:lnTo>
                <a:lnTo>
                  <a:pt x="114" y="78"/>
                </a:lnTo>
                <a:lnTo>
                  <a:pt x="116" y="79"/>
                </a:lnTo>
                <a:lnTo>
                  <a:pt x="118" y="80"/>
                </a:lnTo>
                <a:lnTo>
                  <a:pt x="119" y="81"/>
                </a:lnTo>
                <a:lnTo>
                  <a:pt x="121" y="83"/>
                </a:lnTo>
                <a:lnTo>
                  <a:pt x="123" y="84"/>
                </a:lnTo>
                <a:lnTo>
                  <a:pt x="124" y="85"/>
                </a:lnTo>
                <a:lnTo>
                  <a:pt x="126" y="86"/>
                </a:lnTo>
                <a:lnTo>
                  <a:pt x="128" y="87"/>
                </a:lnTo>
                <a:lnTo>
                  <a:pt x="129" y="88"/>
                </a:lnTo>
                <a:lnTo>
                  <a:pt x="131" y="90"/>
                </a:lnTo>
                <a:lnTo>
                  <a:pt x="133" y="91"/>
                </a:lnTo>
                <a:lnTo>
                  <a:pt x="134" y="92"/>
                </a:lnTo>
                <a:lnTo>
                  <a:pt x="136" y="93"/>
                </a:lnTo>
                <a:lnTo>
                  <a:pt x="138" y="94"/>
                </a:lnTo>
                <a:lnTo>
                  <a:pt x="140" y="95"/>
                </a:lnTo>
                <a:lnTo>
                  <a:pt x="141" y="97"/>
                </a:lnTo>
                <a:lnTo>
                  <a:pt x="143" y="98"/>
                </a:lnTo>
                <a:lnTo>
                  <a:pt x="145" y="99"/>
                </a:lnTo>
                <a:lnTo>
                  <a:pt x="146" y="100"/>
                </a:lnTo>
                <a:lnTo>
                  <a:pt x="148" y="101"/>
                </a:lnTo>
                <a:lnTo>
                  <a:pt x="150" y="102"/>
                </a:lnTo>
                <a:lnTo>
                  <a:pt x="151" y="104"/>
                </a:lnTo>
                <a:lnTo>
                  <a:pt x="153" y="105"/>
                </a:lnTo>
                <a:lnTo>
                  <a:pt x="155" y="106"/>
                </a:lnTo>
                <a:lnTo>
                  <a:pt x="157" y="107"/>
                </a:lnTo>
                <a:lnTo>
                  <a:pt x="158" y="108"/>
                </a:lnTo>
                <a:lnTo>
                  <a:pt x="160" y="109"/>
                </a:lnTo>
                <a:lnTo>
                  <a:pt x="162" y="111"/>
                </a:lnTo>
                <a:lnTo>
                  <a:pt x="163" y="112"/>
                </a:lnTo>
                <a:lnTo>
                  <a:pt x="165" y="113"/>
                </a:lnTo>
                <a:lnTo>
                  <a:pt x="167" y="114"/>
                </a:lnTo>
                <a:lnTo>
                  <a:pt x="168" y="115"/>
                </a:lnTo>
                <a:lnTo>
                  <a:pt x="170" y="116"/>
                </a:lnTo>
                <a:lnTo>
                  <a:pt x="172" y="118"/>
                </a:lnTo>
                <a:lnTo>
                  <a:pt x="173" y="119"/>
                </a:lnTo>
                <a:lnTo>
                  <a:pt x="175" y="120"/>
                </a:lnTo>
                <a:lnTo>
                  <a:pt x="177" y="121"/>
                </a:lnTo>
                <a:lnTo>
                  <a:pt x="179" y="122"/>
                </a:lnTo>
                <a:lnTo>
                  <a:pt x="180" y="124"/>
                </a:lnTo>
                <a:lnTo>
                  <a:pt x="182" y="125"/>
                </a:lnTo>
                <a:lnTo>
                  <a:pt x="184" y="126"/>
                </a:lnTo>
                <a:lnTo>
                  <a:pt x="185" y="127"/>
                </a:lnTo>
                <a:lnTo>
                  <a:pt x="187" y="128"/>
                </a:lnTo>
                <a:lnTo>
                  <a:pt x="189" y="129"/>
                </a:lnTo>
                <a:lnTo>
                  <a:pt x="190" y="131"/>
                </a:lnTo>
                <a:lnTo>
                  <a:pt x="192" y="132"/>
                </a:lnTo>
                <a:lnTo>
                  <a:pt x="194" y="133"/>
                </a:lnTo>
                <a:lnTo>
                  <a:pt x="196" y="134"/>
                </a:lnTo>
                <a:lnTo>
                  <a:pt x="197" y="135"/>
                </a:lnTo>
                <a:lnTo>
                  <a:pt x="199" y="136"/>
                </a:lnTo>
                <a:lnTo>
                  <a:pt x="201" y="138"/>
                </a:lnTo>
                <a:lnTo>
                  <a:pt x="202" y="139"/>
                </a:lnTo>
                <a:lnTo>
                  <a:pt x="204" y="140"/>
                </a:lnTo>
                <a:lnTo>
                  <a:pt x="206" y="141"/>
                </a:lnTo>
                <a:lnTo>
                  <a:pt x="207" y="142"/>
                </a:lnTo>
                <a:lnTo>
                  <a:pt x="209" y="143"/>
                </a:lnTo>
                <a:lnTo>
                  <a:pt x="211" y="145"/>
                </a:lnTo>
                <a:lnTo>
                  <a:pt x="212" y="146"/>
                </a:lnTo>
                <a:lnTo>
                  <a:pt x="214" y="147"/>
                </a:lnTo>
                <a:lnTo>
                  <a:pt x="216" y="148"/>
                </a:lnTo>
                <a:lnTo>
                  <a:pt x="218" y="149"/>
                </a:lnTo>
                <a:lnTo>
                  <a:pt x="219" y="150"/>
                </a:lnTo>
                <a:lnTo>
                  <a:pt x="221" y="152"/>
                </a:lnTo>
                <a:lnTo>
                  <a:pt x="223" y="153"/>
                </a:lnTo>
                <a:lnTo>
                  <a:pt x="224" y="154"/>
                </a:lnTo>
                <a:lnTo>
                  <a:pt x="226" y="155"/>
                </a:lnTo>
                <a:lnTo>
                  <a:pt x="228" y="156"/>
                </a:lnTo>
                <a:lnTo>
                  <a:pt x="229" y="157"/>
                </a:lnTo>
                <a:lnTo>
                  <a:pt x="231" y="159"/>
                </a:lnTo>
                <a:lnTo>
                  <a:pt x="233" y="160"/>
                </a:lnTo>
                <a:lnTo>
                  <a:pt x="235" y="161"/>
                </a:lnTo>
                <a:lnTo>
                  <a:pt x="236" y="162"/>
                </a:lnTo>
                <a:lnTo>
                  <a:pt x="238" y="163"/>
                </a:lnTo>
                <a:lnTo>
                  <a:pt x="240" y="164"/>
                </a:lnTo>
                <a:lnTo>
                  <a:pt x="241" y="166"/>
                </a:lnTo>
                <a:lnTo>
                  <a:pt x="243" y="167"/>
                </a:lnTo>
                <a:lnTo>
                  <a:pt x="245" y="168"/>
                </a:lnTo>
                <a:lnTo>
                  <a:pt x="246" y="169"/>
                </a:lnTo>
                <a:lnTo>
                  <a:pt x="248" y="170"/>
                </a:lnTo>
                <a:lnTo>
                  <a:pt x="250" y="171"/>
                </a:lnTo>
                <a:lnTo>
                  <a:pt x="251" y="173"/>
                </a:lnTo>
                <a:lnTo>
                  <a:pt x="253" y="174"/>
                </a:lnTo>
                <a:lnTo>
                  <a:pt x="255" y="175"/>
                </a:lnTo>
                <a:lnTo>
                  <a:pt x="257" y="176"/>
                </a:lnTo>
                <a:lnTo>
                  <a:pt x="258" y="177"/>
                </a:lnTo>
                <a:lnTo>
                  <a:pt x="260" y="178"/>
                </a:lnTo>
                <a:lnTo>
                  <a:pt x="262" y="180"/>
                </a:lnTo>
                <a:lnTo>
                  <a:pt x="263" y="181"/>
                </a:lnTo>
                <a:lnTo>
                  <a:pt x="265" y="182"/>
                </a:lnTo>
                <a:lnTo>
                  <a:pt x="267" y="183"/>
                </a:lnTo>
                <a:lnTo>
                  <a:pt x="268" y="184"/>
                </a:lnTo>
                <a:lnTo>
                  <a:pt x="270" y="185"/>
                </a:lnTo>
                <a:lnTo>
                  <a:pt x="272" y="187"/>
                </a:lnTo>
                <a:lnTo>
                  <a:pt x="274" y="188"/>
                </a:lnTo>
                <a:lnTo>
                  <a:pt x="275" y="189"/>
                </a:lnTo>
                <a:lnTo>
                  <a:pt x="277" y="190"/>
                </a:lnTo>
                <a:lnTo>
                  <a:pt x="279" y="191"/>
                </a:lnTo>
                <a:lnTo>
                  <a:pt x="280" y="192"/>
                </a:lnTo>
                <a:lnTo>
                  <a:pt x="282" y="194"/>
                </a:lnTo>
                <a:lnTo>
                  <a:pt x="284" y="195"/>
                </a:lnTo>
                <a:lnTo>
                  <a:pt x="285" y="196"/>
                </a:lnTo>
                <a:lnTo>
                  <a:pt x="287" y="197"/>
                </a:lnTo>
                <a:lnTo>
                  <a:pt x="289" y="198"/>
                </a:lnTo>
                <a:lnTo>
                  <a:pt x="291" y="199"/>
                </a:lnTo>
                <a:lnTo>
                  <a:pt x="292" y="201"/>
                </a:lnTo>
                <a:lnTo>
                  <a:pt x="294" y="202"/>
                </a:lnTo>
                <a:lnTo>
                  <a:pt x="296" y="203"/>
                </a:lnTo>
                <a:lnTo>
                  <a:pt x="297" y="204"/>
                </a:lnTo>
                <a:lnTo>
                  <a:pt x="299" y="205"/>
                </a:lnTo>
                <a:lnTo>
                  <a:pt x="301" y="207"/>
                </a:lnTo>
                <a:lnTo>
                  <a:pt x="302" y="208"/>
                </a:lnTo>
                <a:lnTo>
                  <a:pt x="304" y="209"/>
                </a:lnTo>
                <a:lnTo>
                  <a:pt x="306" y="210"/>
                </a:lnTo>
                <a:lnTo>
                  <a:pt x="307" y="211"/>
                </a:lnTo>
                <a:lnTo>
                  <a:pt x="309" y="212"/>
                </a:lnTo>
                <a:lnTo>
                  <a:pt x="311" y="214"/>
                </a:lnTo>
                <a:lnTo>
                  <a:pt x="313" y="215"/>
                </a:lnTo>
                <a:lnTo>
                  <a:pt x="314" y="216"/>
                </a:lnTo>
                <a:lnTo>
                  <a:pt x="316" y="217"/>
                </a:lnTo>
                <a:lnTo>
                  <a:pt x="318" y="218"/>
                </a:lnTo>
                <a:lnTo>
                  <a:pt x="319" y="219"/>
                </a:lnTo>
                <a:lnTo>
                  <a:pt x="321" y="221"/>
                </a:lnTo>
                <a:lnTo>
                  <a:pt x="323" y="222"/>
                </a:lnTo>
                <a:lnTo>
                  <a:pt x="324" y="223"/>
                </a:lnTo>
                <a:lnTo>
                  <a:pt x="326" y="224"/>
                </a:lnTo>
                <a:lnTo>
                  <a:pt x="328" y="225"/>
                </a:lnTo>
                <a:lnTo>
                  <a:pt x="330" y="226"/>
                </a:lnTo>
                <a:lnTo>
                  <a:pt x="331" y="228"/>
                </a:lnTo>
                <a:lnTo>
                  <a:pt x="333" y="229"/>
                </a:lnTo>
                <a:lnTo>
                  <a:pt x="335" y="230"/>
                </a:lnTo>
                <a:lnTo>
                  <a:pt x="336" y="231"/>
                </a:lnTo>
                <a:lnTo>
                  <a:pt x="338" y="232"/>
                </a:lnTo>
                <a:lnTo>
                  <a:pt x="340" y="233"/>
                </a:lnTo>
                <a:lnTo>
                  <a:pt x="341" y="235"/>
                </a:lnTo>
                <a:lnTo>
                  <a:pt x="343" y="236"/>
                </a:lnTo>
                <a:lnTo>
                  <a:pt x="345" y="237"/>
                </a:lnTo>
                <a:lnTo>
                  <a:pt x="346" y="238"/>
                </a:lnTo>
                <a:lnTo>
                  <a:pt x="348" y="239"/>
                </a:lnTo>
                <a:lnTo>
                  <a:pt x="350" y="240"/>
                </a:lnTo>
                <a:lnTo>
                  <a:pt x="352" y="242"/>
                </a:lnTo>
                <a:lnTo>
                  <a:pt x="353" y="243"/>
                </a:lnTo>
                <a:lnTo>
                  <a:pt x="355" y="244"/>
                </a:lnTo>
                <a:lnTo>
                  <a:pt x="357" y="245"/>
                </a:lnTo>
                <a:lnTo>
                  <a:pt x="358" y="246"/>
                </a:lnTo>
                <a:lnTo>
                  <a:pt x="360" y="247"/>
                </a:lnTo>
                <a:lnTo>
                  <a:pt x="362" y="249"/>
                </a:lnTo>
                <a:lnTo>
                  <a:pt x="363" y="250"/>
                </a:lnTo>
                <a:lnTo>
                  <a:pt x="365" y="251"/>
                </a:lnTo>
                <a:lnTo>
                  <a:pt x="367" y="252"/>
                </a:lnTo>
                <a:lnTo>
                  <a:pt x="369" y="253"/>
                </a:lnTo>
                <a:lnTo>
                  <a:pt x="370" y="254"/>
                </a:lnTo>
                <a:lnTo>
                  <a:pt x="372" y="256"/>
                </a:lnTo>
                <a:lnTo>
                  <a:pt x="374" y="257"/>
                </a:lnTo>
                <a:lnTo>
                  <a:pt x="375" y="258"/>
                </a:lnTo>
                <a:lnTo>
                  <a:pt x="377" y="259"/>
                </a:lnTo>
                <a:lnTo>
                  <a:pt x="379" y="260"/>
                </a:lnTo>
                <a:lnTo>
                  <a:pt x="380" y="261"/>
                </a:lnTo>
                <a:lnTo>
                  <a:pt x="382" y="263"/>
                </a:lnTo>
                <a:lnTo>
                  <a:pt x="384" y="264"/>
                </a:lnTo>
                <a:lnTo>
                  <a:pt x="385" y="265"/>
                </a:lnTo>
                <a:lnTo>
                  <a:pt x="387" y="266"/>
                </a:lnTo>
                <a:lnTo>
                  <a:pt x="389" y="267"/>
                </a:lnTo>
                <a:lnTo>
                  <a:pt x="391" y="268"/>
                </a:lnTo>
                <a:lnTo>
                  <a:pt x="392" y="270"/>
                </a:lnTo>
                <a:lnTo>
                  <a:pt x="394" y="271"/>
                </a:lnTo>
                <a:lnTo>
                  <a:pt x="396" y="272"/>
                </a:lnTo>
                <a:lnTo>
                  <a:pt x="397" y="273"/>
                </a:lnTo>
                <a:lnTo>
                  <a:pt x="399" y="274"/>
                </a:lnTo>
                <a:lnTo>
                  <a:pt x="401" y="275"/>
                </a:lnTo>
                <a:lnTo>
                  <a:pt x="402" y="277"/>
                </a:lnTo>
                <a:lnTo>
                  <a:pt x="404" y="278"/>
                </a:lnTo>
                <a:lnTo>
                  <a:pt x="406" y="279"/>
                </a:lnTo>
                <a:lnTo>
                  <a:pt x="408" y="280"/>
                </a:lnTo>
                <a:lnTo>
                  <a:pt x="409" y="281"/>
                </a:lnTo>
                <a:lnTo>
                  <a:pt x="411" y="283"/>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20"/>
          <p:cNvSpPr>
            <a:spLocks/>
          </p:cNvSpPr>
          <p:nvPr/>
        </p:nvSpPr>
        <p:spPr bwMode="auto">
          <a:xfrm>
            <a:off x="4462463" y="2843213"/>
            <a:ext cx="1719263" cy="1387475"/>
          </a:xfrm>
          <a:custGeom>
            <a:avLst/>
            <a:gdLst>
              <a:gd name="T0" fmla="*/ 5 w 342"/>
              <a:gd name="T1" fmla="*/ 4 h 276"/>
              <a:gd name="T2" fmla="*/ 12 w 342"/>
              <a:gd name="T3" fmla="*/ 9 h 276"/>
              <a:gd name="T4" fmla="*/ 18 w 342"/>
              <a:gd name="T5" fmla="*/ 15 h 276"/>
              <a:gd name="T6" fmla="*/ 25 w 342"/>
              <a:gd name="T7" fmla="*/ 20 h 276"/>
              <a:gd name="T8" fmla="*/ 32 w 342"/>
              <a:gd name="T9" fmla="*/ 26 h 276"/>
              <a:gd name="T10" fmla="*/ 39 w 342"/>
              <a:gd name="T11" fmla="*/ 31 h 276"/>
              <a:gd name="T12" fmla="*/ 46 w 342"/>
              <a:gd name="T13" fmla="*/ 37 h 276"/>
              <a:gd name="T14" fmla="*/ 52 w 342"/>
              <a:gd name="T15" fmla="*/ 42 h 276"/>
              <a:gd name="T16" fmla="*/ 59 w 342"/>
              <a:gd name="T17" fmla="*/ 48 h 276"/>
              <a:gd name="T18" fmla="*/ 66 w 342"/>
              <a:gd name="T19" fmla="*/ 53 h 276"/>
              <a:gd name="T20" fmla="*/ 73 w 342"/>
              <a:gd name="T21" fmla="*/ 59 h 276"/>
              <a:gd name="T22" fmla="*/ 79 w 342"/>
              <a:gd name="T23" fmla="*/ 64 h 276"/>
              <a:gd name="T24" fmla="*/ 86 w 342"/>
              <a:gd name="T25" fmla="*/ 70 h 276"/>
              <a:gd name="T26" fmla="*/ 93 w 342"/>
              <a:gd name="T27" fmla="*/ 75 h 276"/>
              <a:gd name="T28" fmla="*/ 100 w 342"/>
              <a:gd name="T29" fmla="*/ 80 h 276"/>
              <a:gd name="T30" fmla="*/ 107 w 342"/>
              <a:gd name="T31" fmla="*/ 86 h 276"/>
              <a:gd name="T32" fmla="*/ 113 w 342"/>
              <a:gd name="T33" fmla="*/ 91 h 276"/>
              <a:gd name="T34" fmla="*/ 120 w 342"/>
              <a:gd name="T35" fmla="*/ 97 h 276"/>
              <a:gd name="T36" fmla="*/ 127 w 342"/>
              <a:gd name="T37" fmla="*/ 102 h 276"/>
              <a:gd name="T38" fmla="*/ 134 w 342"/>
              <a:gd name="T39" fmla="*/ 108 h 276"/>
              <a:gd name="T40" fmla="*/ 141 w 342"/>
              <a:gd name="T41" fmla="*/ 113 h 276"/>
              <a:gd name="T42" fmla="*/ 147 w 342"/>
              <a:gd name="T43" fmla="*/ 119 h 276"/>
              <a:gd name="T44" fmla="*/ 154 w 342"/>
              <a:gd name="T45" fmla="*/ 124 h 276"/>
              <a:gd name="T46" fmla="*/ 161 w 342"/>
              <a:gd name="T47" fmla="*/ 130 h 276"/>
              <a:gd name="T48" fmla="*/ 168 w 342"/>
              <a:gd name="T49" fmla="*/ 135 h 276"/>
              <a:gd name="T50" fmla="*/ 174 w 342"/>
              <a:gd name="T51" fmla="*/ 140 h 276"/>
              <a:gd name="T52" fmla="*/ 181 w 342"/>
              <a:gd name="T53" fmla="*/ 146 h 276"/>
              <a:gd name="T54" fmla="*/ 188 w 342"/>
              <a:gd name="T55" fmla="*/ 151 h 276"/>
              <a:gd name="T56" fmla="*/ 195 w 342"/>
              <a:gd name="T57" fmla="*/ 157 h 276"/>
              <a:gd name="T58" fmla="*/ 202 w 342"/>
              <a:gd name="T59" fmla="*/ 162 h 276"/>
              <a:gd name="T60" fmla="*/ 208 w 342"/>
              <a:gd name="T61" fmla="*/ 168 h 276"/>
              <a:gd name="T62" fmla="*/ 215 w 342"/>
              <a:gd name="T63" fmla="*/ 173 h 276"/>
              <a:gd name="T64" fmla="*/ 222 w 342"/>
              <a:gd name="T65" fmla="*/ 179 h 276"/>
              <a:gd name="T66" fmla="*/ 229 w 342"/>
              <a:gd name="T67" fmla="*/ 184 h 276"/>
              <a:gd name="T68" fmla="*/ 235 w 342"/>
              <a:gd name="T69" fmla="*/ 190 h 276"/>
              <a:gd name="T70" fmla="*/ 242 w 342"/>
              <a:gd name="T71" fmla="*/ 195 h 276"/>
              <a:gd name="T72" fmla="*/ 249 w 342"/>
              <a:gd name="T73" fmla="*/ 201 h 276"/>
              <a:gd name="T74" fmla="*/ 256 w 342"/>
              <a:gd name="T75" fmla="*/ 206 h 276"/>
              <a:gd name="T76" fmla="*/ 263 w 342"/>
              <a:gd name="T77" fmla="*/ 211 h 276"/>
              <a:gd name="T78" fmla="*/ 269 w 342"/>
              <a:gd name="T79" fmla="*/ 217 h 276"/>
              <a:gd name="T80" fmla="*/ 276 w 342"/>
              <a:gd name="T81" fmla="*/ 222 h 276"/>
              <a:gd name="T82" fmla="*/ 283 w 342"/>
              <a:gd name="T83" fmla="*/ 228 h 276"/>
              <a:gd name="T84" fmla="*/ 290 w 342"/>
              <a:gd name="T85" fmla="*/ 233 h 276"/>
              <a:gd name="T86" fmla="*/ 297 w 342"/>
              <a:gd name="T87" fmla="*/ 239 h 276"/>
              <a:gd name="T88" fmla="*/ 303 w 342"/>
              <a:gd name="T89" fmla="*/ 244 h 276"/>
              <a:gd name="T90" fmla="*/ 310 w 342"/>
              <a:gd name="T91" fmla="*/ 250 h 276"/>
              <a:gd name="T92" fmla="*/ 317 w 342"/>
              <a:gd name="T93" fmla="*/ 255 h 276"/>
              <a:gd name="T94" fmla="*/ 324 w 342"/>
              <a:gd name="T95" fmla="*/ 261 h 276"/>
              <a:gd name="T96" fmla="*/ 330 w 342"/>
              <a:gd name="T97" fmla="*/ 266 h 276"/>
              <a:gd name="T98" fmla="*/ 337 w 342"/>
              <a:gd name="T99" fmla="*/ 271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42" h="276">
                <a:moveTo>
                  <a:pt x="0" y="0"/>
                </a:moveTo>
                <a:lnTo>
                  <a:pt x="1" y="1"/>
                </a:lnTo>
                <a:lnTo>
                  <a:pt x="3" y="3"/>
                </a:lnTo>
                <a:lnTo>
                  <a:pt x="5" y="4"/>
                </a:lnTo>
                <a:lnTo>
                  <a:pt x="7" y="5"/>
                </a:lnTo>
                <a:lnTo>
                  <a:pt x="8" y="7"/>
                </a:lnTo>
                <a:lnTo>
                  <a:pt x="10" y="8"/>
                </a:lnTo>
                <a:lnTo>
                  <a:pt x="12" y="9"/>
                </a:lnTo>
                <a:lnTo>
                  <a:pt x="13" y="11"/>
                </a:lnTo>
                <a:lnTo>
                  <a:pt x="15" y="12"/>
                </a:lnTo>
                <a:lnTo>
                  <a:pt x="17" y="14"/>
                </a:lnTo>
                <a:lnTo>
                  <a:pt x="18" y="15"/>
                </a:lnTo>
                <a:lnTo>
                  <a:pt x="20" y="16"/>
                </a:lnTo>
                <a:lnTo>
                  <a:pt x="22" y="18"/>
                </a:lnTo>
                <a:lnTo>
                  <a:pt x="23" y="19"/>
                </a:lnTo>
                <a:lnTo>
                  <a:pt x="25" y="20"/>
                </a:lnTo>
                <a:lnTo>
                  <a:pt x="27" y="22"/>
                </a:lnTo>
                <a:lnTo>
                  <a:pt x="29" y="23"/>
                </a:lnTo>
                <a:lnTo>
                  <a:pt x="30" y="24"/>
                </a:lnTo>
                <a:lnTo>
                  <a:pt x="32" y="26"/>
                </a:lnTo>
                <a:lnTo>
                  <a:pt x="34" y="27"/>
                </a:lnTo>
                <a:lnTo>
                  <a:pt x="35" y="29"/>
                </a:lnTo>
                <a:lnTo>
                  <a:pt x="37" y="30"/>
                </a:lnTo>
                <a:lnTo>
                  <a:pt x="39" y="31"/>
                </a:lnTo>
                <a:lnTo>
                  <a:pt x="40" y="33"/>
                </a:lnTo>
                <a:lnTo>
                  <a:pt x="42" y="34"/>
                </a:lnTo>
                <a:lnTo>
                  <a:pt x="44" y="35"/>
                </a:lnTo>
                <a:lnTo>
                  <a:pt x="46" y="37"/>
                </a:lnTo>
                <a:lnTo>
                  <a:pt x="47" y="38"/>
                </a:lnTo>
                <a:lnTo>
                  <a:pt x="49" y="39"/>
                </a:lnTo>
                <a:lnTo>
                  <a:pt x="51" y="41"/>
                </a:lnTo>
                <a:lnTo>
                  <a:pt x="52" y="42"/>
                </a:lnTo>
                <a:lnTo>
                  <a:pt x="54" y="44"/>
                </a:lnTo>
                <a:lnTo>
                  <a:pt x="56" y="45"/>
                </a:lnTo>
                <a:lnTo>
                  <a:pt x="57" y="46"/>
                </a:lnTo>
                <a:lnTo>
                  <a:pt x="59" y="48"/>
                </a:lnTo>
                <a:lnTo>
                  <a:pt x="61" y="49"/>
                </a:lnTo>
                <a:lnTo>
                  <a:pt x="63" y="50"/>
                </a:lnTo>
                <a:lnTo>
                  <a:pt x="64" y="52"/>
                </a:lnTo>
                <a:lnTo>
                  <a:pt x="66" y="53"/>
                </a:lnTo>
                <a:lnTo>
                  <a:pt x="68" y="54"/>
                </a:lnTo>
                <a:lnTo>
                  <a:pt x="69" y="56"/>
                </a:lnTo>
                <a:lnTo>
                  <a:pt x="71" y="57"/>
                </a:lnTo>
                <a:lnTo>
                  <a:pt x="73" y="59"/>
                </a:lnTo>
                <a:lnTo>
                  <a:pt x="74" y="60"/>
                </a:lnTo>
                <a:lnTo>
                  <a:pt x="76" y="61"/>
                </a:lnTo>
                <a:lnTo>
                  <a:pt x="78" y="63"/>
                </a:lnTo>
                <a:lnTo>
                  <a:pt x="79" y="64"/>
                </a:lnTo>
                <a:lnTo>
                  <a:pt x="81" y="65"/>
                </a:lnTo>
                <a:lnTo>
                  <a:pt x="83" y="67"/>
                </a:lnTo>
                <a:lnTo>
                  <a:pt x="85" y="68"/>
                </a:lnTo>
                <a:lnTo>
                  <a:pt x="86" y="70"/>
                </a:lnTo>
                <a:lnTo>
                  <a:pt x="88" y="71"/>
                </a:lnTo>
                <a:lnTo>
                  <a:pt x="90" y="72"/>
                </a:lnTo>
                <a:lnTo>
                  <a:pt x="91" y="74"/>
                </a:lnTo>
                <a:lnTo>
                  <a:pt x="93" y="75"/>
                </a:lnTo>
                <a:lnTo>
                  <a:pt x="95" y="76"/>
                </a:lnTo>
                <a:lnTo>
                  <a:pt x="96" y="78"/>
                </a:lnTo>
                <a:lnTo>
                  <a:pt x="98" y="79"/>
                </a:lnTo>
                <a:lnTo>
                  <a:pt x="100" y="80"/>
                </a:lnTo>
                <a:lnTo>
                  <a:pt x="102" y="82"/>
                </a:lnTo>
                <a:lnTo>
                  <a:pt x="103" y="83"/>
                </a:lnTo>
                <a:lnTo>
                  <a:pt x="105" y="85"/>
                </a:lnTo>
                <a:lnTo>
                  <a:pt x="107" y="86"/>
                </a:lnTo>
                <a:lnTo>
                  <a:pt x="108" y="87"/>
                </a:lnTo>
                <a:lnTo>
                  <a:pt x="110" y="89"/>
                </a:lnTo>
                <a:lnTo>
                  <a:pt x="112" y="90"/>
                </a:lnTo>
                <a:lnTo>
                  <a:pt x="113" y="91"/>
                </a:lnTo>
                <a:lnTo>
                  <a:pt x="115" y="93"/>
                </a:lnTo>
                <a:lnTo>
                  <a:pt x="117" y="94"/>
                </a:lnTo>
                <a:lnTo>
                  <a:pt x="118" y="95"/>
                </a:lnTo>
                <a:lnTo>
                  <a:pt x="120" y="97"/>
                </a:lnTo>
                <a:lnTo>
                  <a:pt x="122" y="98"/>
                </a:lnTo>
                <a:lnTo>
                  <a:pt x="124" y="99"/>
                </a:lnTo>
                <a:lnTo>
                  <a:pt x="125" y="101"/>
                </a:lnTo>
                <a:lnTo>
                  <a:pt x="127" y="102"/>
                </a:lnTo>
                <a:lnTo>
                  <a:pt x="129" y="104"/>
                </a:lnTo>
                <a:lnTo>
                  <a:pt x="130" y="105"/>
                </a:lnTo>
                <a:lnTo>
                  <a:pt x="132" y="106"/>
                </a:lnTo>
                <a:lnTo>
                  <a:pt x="134" y="108"/>
                </a:lnTo>
                <a:lnTo>
                  <a:pt x="135" y="109"/>
                </a:lnTo>
                <a:lnTo>
                  <a:pt x="137" y="110"/>
                </a:lnTo>
                <a:lnTo>
                  <a:pt x="139" y="112"/>
                </a:lnTo>
                <a:lnTo>
                  <a:pt x="141" y="113"/>
                </a:lnTo>
                <a:lnTo>
                  <a:pt x="142" y="115"/>
                </a:lnTo>
                <a:lnTo>
                  <a:pt x="144" y="116"/>
                </a:lnTo>
                <a:lnTo>
                  <a:pt x="146" y="117"/>
                </a:lnTo>
                <a:lnTo>
                  <a:pt x="147" y="119"/>
                </a:lnTo>
                <a:lnTo>
                  <a:pt x="149" y="120"/>
                </a:lnTo>
                <a:lnTo>
                  <a:pt x="151" y="121"/>
                </a:lnTo>
                <a:lnTo>
                  <a:pt x="152" y="123"/>
                </a:lnTo>
                <a:lnTo>
                  <a:pt x="154" y="124"/>
                </a:lnTo>
                <a:lnTo>
                  <a:pt x="156" y="125"/>
                </a:lnTo>
                <a:lnTo>
                  <a:pt x="157" y="127"/>
                </a:lnTo>
                <a:lnTo>
                  <a:pt x="159" y="128"/>
                </a:lnTo>
                <a:lnTo>
                  <a:pt x="161" y="130"/>
                </a:lnTo>
                <a:lnTo>
                  <a:pt x="163" y="131"/>
                </a:lnTo>
                <a:lnTo>
                  <a:pt x="164" y="132"/>
                </a:lnTo>
                <a:lnTo>
                  <a:pt x="166" y="134"/>
                </a:lnTo>
                <a:lnTo>
                  <a:pt x="168" y="135"/>
                </a:lnTo>
                <a:lnTo>
                  <a:pt x="169" y="136"/>
                </a:lnTo>
                <a:lnTo>
                  <a:pt x="171" y="138"/>
                </a:lnTo>
                <a:lnTo>
                  <a:pt x="173" y="139"/>
                </a:lnTo>
                <a:lnTo>
                  <a:pt x="174" y="140"/>
                </a:lnTo>
                <a:lnTo>
                  <a:pt x="176" y="142"/>
                </a:lnTo>
                <a:lnTo>
                  <a:pt x="178" y="143"/>
                </a:lnTo>
                <a:lnTo>
                  <a:pt x="180" y="145"/>
                </a:lnTo>
                <a:lnTo>
                  <a:pt x="181" y="146"/>
                </a:lnTo>
                <a:lnTo>
                  <a:pt x="183" y="147"/>
                </a:lnTo>
                <a:lnTo>
                  <a:pt x="185" y="149"/>
                </a:lnTo>
                <a:lnTo>
                  <a:pt x="186" y="150"/>
                </a:lnTo>
                <a:lnTo>
                  <a:pt x="188" y="151"/>
                </a:lnTo>
                <a:lnTo>
                  <a:pt x="190" y="153"/>
                </a:lnTo>
                <a:lnTo>
                  <a:pt x="191" y="154"/>
                </a:lnTo>
                <a:lnTo>
                  <a:pt x="193" y="156"/>
                </a:lnTo>
                <a:lnTo>
                  <a:pt x="195" y="157"/>
                </a:lnTo>
                <a:lnTo>
                  <a:pt x="196" y="158"/>
                </a:lnTo>
                <a:lnTo>
                  <a:pt x="198" y="160"/>
                </a:lnTo>
                <a:lnTo>
                  <a:pt x="200" y="161"/>
                </a:lnTo>
                <a:lnTo>
                  <a:pt x="202" y="162"/>
                </a:lnTo>
                <a:lnTo>
                  <a:pt x="203" y="164"/>
                </a:lnTo>
                <a:lnTo>
                  <a:pt x="205" y="165"/>
                </a:lnTo>
                <a:lnTo>
                  <a:pt x="207" y="166"/>
                </a:lnTo>
                <a:lnTo>
                  <a:pt x="208" y="168"/>
                </a:lnTo>
                <a:lnTo>
                  <a:pt x="210" y="169"/>
                </a:lnTo>
                <a:lnTo>
                  <a:pt x="212" y="170"/>
                </a:lnTo>
                <a:lnTo>
                  <a:pt x="213" y="172"/>
                </a:lnTo>
                <a:lnTo>
                  <a:pt x="215" y="173"/>
                </a:lnTo>
                <a:lnTo>
                  <a:pt x="217" y="175"/>
                </a:lnTo>
                <a:lnTo>
                  <a:pt x="219" y="176"/>
                </a:lnTo>
                <a:lnTo>
                  <a:pt x="220" y="177"/>
                </a:lnTo>
                <a:lnTo>
                  <a:pt x="222" y="179"/>
                </a:lnTo>
                <a:lnTo>
                  <a:pt x="224" y="180"/>
                </a:lnTo>
                <a:lnTo>
                  <a:pt x="225" y="181"/>
                </a:lnTo>
                <a:lnTo>
                  <a:pt x="227" y="183"/>
                </a:lnTo>
                <a:lnTo>
                  <a:pt x="229" y="184"/>
                </a:lnTo>
                <a:lnTo>
                  <a:pt x="230" y="185"/>
                </a:lnTo>
                <a:lnTo>
                  <a:pt x="232" y="187"/>
                </a:lnTo>
                <a:lnTo>
                  <a:pt x="234" y="188"/>
                </a:lnTo>
                <a:lnTo>
                  <a:pt x="235" y="190"/>
                </a:lnTo>
                <a:lnTo>
                  <a:pt x="237" y="191"/>
                </a:lnTo>
                <a:lnTo>
                  <a:pt x="239" y="192"/>
                </a:lnTo>
                <a:lnTo>
                  <a:pt x="241" y="194"/>
                </a:lnTo>
                <a:lnTo>
                  <a:pt x="242" y="195"/>
                </a:lnTo>
                <a:lnTo>
                  <a:pt x="244" y="196"/>
                </a:lnTo>
                <a:lnTo>
                  <a:pt x="246" y="198"/>
                </a:lnTo>
                <a:lnTo>
                  <a:pt x="247" y="199"/>
                </a:lnTo>
                <a:lnTo>
                  <a:pt x="249" y="201"/>
                </a:lnTo>
                <a:lnTo>
                  <a:pt x="251" y="202"/>
                </a:lnTo>
                <a:lnTo>
                  <a:pt x="252" y="203"/>
                </a:lnTo>
                <a:lnTo>
                  <a:pt x="254" y="205"/>
                </a:lnTo>
                <a:lnTo>
                  <a:pt x="256" y="206"/>
                </a:lnTo>
                <a:lnTo>
                  <a:pt x="258" y="207"/>
                </a:lnTo>
                <a:lnTo>
                  <a:pt x="259" y="209"/>
                </a:lnTo>
                <a:lnTo>
                  <a:pt x="261" y="210"/>
                </a:lnTo>
                <a:lnTo>
                  <a:pt x="263" y="211"/>
                </a:lnTo>
                <a:lnTo>
                  <a:pt x="264" y="213"/>
                </a:lnTo>
                <a:lnTo>
                  <a:pt x="266" y="214"/>
                </a:lnTo>
                <a:lnTo>
                  <a:pt x="268" y="216"/>
                </a:lnTo>
                <a:lnTo>
                  <a:pt x="269" y="217"/>
                </a:lnTo>
                <a:lnTo>
                  <a:pt x="271" y="218"/>
                </a:lnTo>
                <a:lnTo>
                  <a:pt x="273" y="220"/>
                </a:lnTo>
                <a:lnTo>
                  <a:pt x="274" y="221"/>
                </a:lnTo>
                <a:lnTo>
                  <a:pt x="276" y="222"/>
                </a:lnTo>
                <a:lnTo>
                  <a:pt x="278" y="224"/>
                </a:lnTo>
                <a:lnTo>
                  <a:pt x="280" y="225"/>
                </a:lnTo>
                <a:lnTo>
                  <a:pt x="281" y="226"/>
                </a:lnTo>
                <a:lnTo>
                  <a:pt x="283" y="228"/>
                </a:lnTo>
                <a:lnTo>
                  <a:pt x="285" y="229"/>
                </a:lnTo>
                <a:lnTo>
                  <a:pt x="286" y="231"/>
                </a:lnTo>
                <a:lnTo>
                  <a:pt x="288" y="232"/>
                </a:lnTo>
                <a:lnTo>
                  <a:pt x="290" y="233"/>
                </a:lnTo>
                <a:lnTo>
                  <a:pt x="291" y="235"/>
                </a:lnTo>
                <a:lnTo>
                  <a:pt x="293" y="236"/>
                </a:lnTo>
                <a:lnTo>
                  <a:pt x="295" y="237"/>
                </a:lnTo>
                <a:lnTo>
                  <a:pt x="297" y="239"/>
                </a:lnTo>
                <a:lnTo>
                  <a:pt x="298" y="240"/>
                </a:lnTo>
                <a:lnTo>
                  <a:pt x="300" y="241"/>
                </a:lnTo>
                <a:lnTo>
                  <a:pt x="302" y="243"/>
                </a:lnTo>
                <a:lnTo>
                  <a:pt x="303" y="244"/>
                </a:lnTo>
                <a:lnTo>
                  <a:pt x="305" y="246"/>
                </a:lnTo>
                <a:lnTo>
                  <a:pt x="307" y="247"/>
                </a:lnTo>
                <a:lnTo>
                  <a:pt x="308" y="248"/>
                </a:lnTo>
                <a:lnTo>
                  <a:pt x="310" y="250"/>
                </a:lnTo>
                <a:lnTo>
                  <a:pt x="312" y="251"/>
                </a:lnTo>
                <a:lnTo>
                  <a:pt x="314" y="252"/>
                </a:lnTo>
                <a:lnTo>
                  <a:pt x="315" y="254"/>
                </a:lnTo>
                <a:lnTo>
                  <a:pt x="317" y="255"/>
                </a:lnTo>
                <a:lnTo>
                  <a:pt x="319" y="256"/>
                </a:lnTo>
                <a:lnTo>
                  <a:pt x="320" y="258"/>
                </a:lnTo>
                <a:lnTo>
                  <a:pt x="322" y="259"/>
                </a:lnTo>
                <a:lnTo>
                  <a:pt x="324" y="261"/>
                </a:lnTo>
                <a:lnTo>
                  <a:pt x="325" y="262"/>
                </a:lnTo>
                <a:lnTo>
                  <a:pt x="327" y="263"/>
                </a:lnTo>
                <a:lnTo>
                  <a:pt x="329" y="265"/>
                </a:lnTo>
                <a:lnTo>
                  <a:pt x="330" y="266"/>
                </a:lnTo>
                <a:lnTo>
                  <a:pt x="332" y="267"/>
                </a:lnTo>
                <a:lnTo>
                  <a:pt x="334" y="269"/>
                </a:lnTo>
                <a:lnTo>
                  <a:pt x="336" y="270"/>
                </a:lnTo>
                <a:lnTo>
                  <a:pt x="337" y="271"/>
                </a:lnTo>
                <a:lnTo>
                  <a:pt x="339" y="273"/>
                </a:lnTo>
                <a:lnTo>
                  <a:pt x="341" y="274"/>
                </a:lnTo>
                <a:lnTo>
                  <a:pt x="342" y="276"/>
                </a:lnTo>
              </a:path>
            </a:pathLst>
          </a:custGeom>
          <a:noFill/>
          <a:ln w="19050">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21"/>
          <p:cNvSpPr>
            <a:spLocks/>
          </p:cNvSpPr>
          <p:nvPr/>
        </p:nvSpPr>
        <p:spPr bwMode="auto">
          <a:xfrm>
            <a:off x="3433763" y="1420813"/>
            <a:ext cx="1165225" cy="1422400"/>
          </a:xfrm>
          <a:custGeom>
            <a:avLst/>
            <a:gdLst>
              <a:gd name="T0" fmla="*/ 3 w 232"/>
              <a:gd name="T1" fmla="*/ 4 h 283"/>
              <a:gd name="T2" fmla="*/ 8 w 232"/>
              <a:gd name="T3" fmla="*/ 10 h 283"/>
              <a:gd name="T4" fmla="*/ 13 w 232"/>
              <a:gd name="T5" fmla="*/ 16 h 283"/>
              <a:gd name="T6" fmla="*/ 18 w 232"/>
              <a:gd name="T7" fmla="*/ 23 h 283"/>
              <a:gd name="T8" fmla="*/ 23 w 232"/>
              <a:gd name="T9" fmla="*/ 29 h 283"/>
              <a:gd name="T10" fmla="*/ 28 w 232"/>
              <a:gd name="T11" fmla="*/ 35 h 283"/>
              <a:gd name="T12" fmla="*/ 33 w 232"/>
              <a:gd name="T13" fmla="*/ 41 h 283"/>
              <a:gd name="T14" fmla="*/ 39 w 232"/>
              <a:gd name="T15" fmla="*/ 47 h 283"/>
              <a:gd name="T16" fmla="*/ 44 w 232"/>
              <a:gd name="T17" fmla="*/ 54 h 283"/>
              <a:gd name="T18" fmla="*/ 49 w 232"/>
              <a:gd name="T19" fmla="*/ 60 h 283"/>
              <a:gd name="T20" fmla="*/ 54 w 232"/>
              <a:gd name="T21" fmla="*/ 66 h 283"/>
              <a:gd name="T22" fmla="*/ 59 w 232"/>
              <a:gd name="T23" fmla="*/ 72 h 283"/>
              <a:gd name="T24" fmla="*/ 64 w 232"/>
              <a:gd name="T25" fmla="*/ 78 h 283"/>
              <a:gd name="T26" fmla="*/ 69 w 232"/>
              <a:gd name="T27" fmla="*/ 85 h 283"/>
              <a:gd name="T28" fmla="*/ 74 w 232"/>
              <a:gd name="T29" fmla="*/ 91 h 283"/>
              <a:gd name="T30" fmla="*/ 79 w 232"/>
              <a:gd name="T31" fmla="*/ 97 h 283"/>
              <a:gd name="T32" fmla="*/ 84 w 232"/>
              <a:gd name="T33" fmla="*/ 103 h 283"/>
              <a:gd name="T34" fmla="*/ 89 w 232"/>
              <a:gd name="T35" fmla="*/ 109 h 283"/>
              <a:gd name="T36" fmla="*/ 95 w 232"/>
              <a:gd name="T37" fmla="*/ 116 h 283"/>
              <a:gd name="T38" fmla="*/ 100 w 232"/>
              <a:gd name="T39" fmla="*/ 122 h 283"/>
              <a:gd name="T40" fmla="*/ 105 w 232"/>
              <a:gd name="T41" fmla="*/ 128 h 283"/>
              <a:gd name="T42" fmla="*/ 110 w 232"/>
              <a:gd name="T43" fmla="*/ 134 h 283"/>
              <a:gd name="T44" fmla="*/ 115 w 232"/>
              <a:gd name="T45" fmla="*/ 140 h 283"/>
              <a:gd name="T46" fmla="*/ 120 w 232"/>
              <a:gd name="T47" fmla="*/ 147 h 283"/>
              <a:gd name="T48" fmla="*/ 125 w 232"/>
              <a:gd name="T49" fmla="*/ 153 h 283"/>
              <a:gd name="T50" fmla="*/ 130 w 232"/>
              <a:gd name="T51" fmla="*/ 159 h 283"/>
              <a:gd name="T52" fmla="*/ 135 w 232"/>
              <a:gd name="T53" fmla="*/ 165 h 283"/>
              <a:gd name="T54" fmla="*/ 140 w 232"/>
              <a:gd name="T55" fmla="*/ 171 h 283"/>
              <a:gd name="T56" fmla="*/ 145 w 232"/>
              <a:gd name="T57" fmla="*/ 178 h 283"/>
              <a:gd name="T58" fmla="*/ 150 w 232"/>
              <a:gd name="T59" fmla="*/ 184 h 283"/>
              <a:gd name="T60" fmla="*/ 156 w 232"/>
              <a:gd name="T61" fmla="*/ 190 h 283"/>
              <a:gd name="T62" fmla="*/ 161 w 232"/>
              <a:gd name="T63" fmla="*/ 196 h 283"/>
              <a:gd name="T64" fmla="*/ 166 w 232"/>
              <a:gd name="T65" fmla="*/ 202 h 283"/>
              <a:gd name="T66" fmla="*/ 171 w 232"/>
              <a:gd name="T67" fmla="*/ 209 h 283"/>
              <a:gd name="T68" fmla="*/ 176 w 232"/>
              <a:gd name="T69" fmla="*/ 215 h 283"/>
              <a:gd name="T70" fmla="*/ 181 w 232"/>
              <a:gd name="T71" fmla="*/ 221 h 283"/>
              <a:gd name="T72" fmla="*/ 186 w 232"/>
              <a:gd name="T73" fmla="*/ 227 h 283"/>
              <a:gd name="T74" fmla="*/ 191 w 232"/>
              <a:gd name="T75" fmla="*/ 233 h 283"/>
              <a:gd name="T76" fmla="*/ 196 w 232"/>
              <a:gd name="T77" fmla="*/ 240 h 283"/>
              <a:gd name="T78" fmla="*/ 201 w 232"/>
              <a:gd name="T79" fmla="*/ 246 h 283"/>
              <a:gd name="T80" fmla="*/ 206 w 232"/>
              <a:gd name="T81" fmla="*/ 252 h 283"/>
              <a:gd name="T82" fmla="*/ 212 w 232"/>
              <a:gd name="T83" fmla="*/ 258 h 283"/>
              <a:gd name="T84" fmla="*/ 217 w 232"/>
              <a:gd name="T85" fmla="*/ 264 h 283"/>
              <a:gd name="T86" fmla="*/ 222 w 232"/>
              <a:gd name="T87" fmla="*/ 270 h 283"/>
              <a:gd name="T88" fmla="*/ 227 w 232"/>
              <a:gd name="T89" fmla="*/ 277 h 283"/>
              <a:gd name="T90" fmla="*/ 232 w 232"/>
              <a:gd name="T9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2" h="283">
                <a:moveTo>
                  <a:pt x="0" y="0"/>
                </a:moveTo>
                <a:lnTo>
                  <a:pt x="1" y="2"/>
                </a:lnTo>
                <a:lnTo>
                  <a:pt x="3" y="4"/>
                </a:lnTo>
                <a:lnTo>
                  <a:pt x="5" y="6"/>
                </a:lnTo>
                <a:lnTo>
                  <a:pt x="6" y="8"/>
                </a:lnTo>
                <a:lnTo>
                  <a:pt x="8" y="10"/>
                </a:lnTo>
                <a:lnTo>
                  <a:pt x="10" y="12"/>
                </a:lnTo>
                <a:lnTo>
                  <a:pt x="11" y="14"/>
                </a:lnTo>
                <a:lnTo>
                  <a:pt x="13" y="16"/>
                </a:lnTo>
                <a:lnTo>
                  <a:pt x="15" y="19"/>
                </a:lnTo>
                <a:lnTo>
                  <a:pt x="16" y="21"/>
                </a:lnTo>
                <a:lnTo>
                  <a:pt x="18" y="23"/>
                </a:lnTo>
                <a:lnTo>
                  <a:pt x="20" y="25"/>
                </a:lnTo>
                <a:lnTo>
                  <a:pt x="22" y="27"/>
                </a:lnTo>
                <a:lnTo>
                  <a:pt x="23" y="29"/>
                </a:lnTo>
                <a:lnTo>
                  <a:pt x="25" y="31"/>
                </a:lnTo>
                <a:lnTo>
                  <a:pt x="27" y="33"/>
                </a:lnTo>
                <a:lnTo>
                  <a:pt x="28" y="35"/>
                </a:lnTo>
                <a:lnTo>
                  <a:pt x="30" y="37"/>
                </a:lnTo>
                <a:lnTo>
                  <a:pt x="32" y="39"/>
                </a:lnTo>
                <a:lnTo>
                  <a:pt x="33" y="41"/>
                </a:lnTo>
                <a:lnTo>
                  <a:pt x="35" y="43"/>
                </a:lnTo>
                <a:lnTo>
                  <a:pt x="37" y="45"/>
                </a:lnTo>
                <a:lnTo>
                  <a:pt x="39" y="47"/>
                </a:lnTo>
                <a:lnTo>
                  <a:pt x="40" y="50"/>
                </a:lnTo>
                <a:lnTo>
                  <a:pt x="42" y="52"/>
                </a:lnTo>
                <a:lnTo>
                  <a:pt x="44" y="54"/>
                </a:lnTo>
                <a:lnTo>
                  <a:pt x="45" y="56"/>
                </a:lnTo>
                <a:lnTo>
                  <a:pt x="47" y="58"/>
                </a:lnTo>
                <a:lnTo>
                  <a:pt x="49" y="60"/>
                </a:lnTo>
                <a:lnTo>
                  <a:pt x="50" y="62"/>
                </a:lnTo>
                <a:lnTo>
                  <a:pt x="52" y="64"/>
                </a:lnTo>
                <a:lnTo>
                  <a:pt x="54" y="66"/>
                </a:lnTo>
                <a:lnTo>
                  <a:pt x="56" y="68"/>
                </a:lnTo>
                <a:lnTo>
                  <a:pt x="57" y="70"/>
                </a:lnTo>
                <a:lnTo>
                  <a:pt x="59" y="72"/>
                </a:lnTo>
                <a:lnTo>
                  <a:pt x="61" y="74"/>
                </a:lnTo>
                <a:lnTo>
                  <a:pt x="62" y="76"/>
                </a:lnTo>
                <a:lnTo>
                  <a:pt x="64" y="78"/>
                </a:lnTo>
                <a:lnTo>
                  <a:pt x="66" y="80"/>
                </a:lnTo>
                <a:lnTo>
                  <a:pt x="67" y="83"/>
                </a:lnTo>
                <a:lnTo>
                  <a:pt x="69" y="85"/>
                </a:lnTo>
                <a:lnTo>
                  <a:pt x="71" y="87"/>
                </a:lnTo>
                <a:lnTo>
                  <a:pt x="72" y="89"/>
                </a:lnTo>
                <a:lnTo>
                  <a:pt x="74" y="91"/>
                </a:lnTo>
                <a:lnTo>
                  <a:pt x="76" y="93"/>
                </a:lnTo>
                <a:lnTo>
                  <a:pt x="78" y="95"/>
                </a:lnTo>
                <a:lnTo>
                  <a:pt x="79" y="97"/>
                </a:lnTo>
                <a:lnTo>
                  <a:pt x="81" y="99"/>
                </a:lnTo>
                <a:lnTo>
                  <a:pt x="83" y="101"/>
                </a:lnTo>
                <a:lnTo>
                  <a:pt x="84" y="103"/>
                </a:lnTo>
                <a:lnTo>
                  <a:pt x="86" y="105"/>
                </a:lnTo>
                <a:lnTo>
                  <a:pt x="88" y="107"/>
                </a:lnTo>
                <a:lnTo>
                  <a:pt x="89" y="109"/>
                </a:lnTo>
                <a:lnTo>
                  <a:pt x="91" y="111"/>
                </a:lnTo>
                <a:lnTo>
                  <a:pt x="93" y="114"/>
                </a:lnTo>
                <a:lnTo>
                  <a:pt x="95" y="116"/>
                </a:lnTo>
                <a:lnTo>
                  <a:pt x="96" y="118"/>
                </a:lnTo>
                <a:lnTo>
                  <a:pt x="98" y="120"/>
                </a:lnTo>
                <a:lnTo>
                  <a:pt x="100" y="122"/>
                </a:lnTo>
                <a:lnTo>
                  <a:pt x="101" y="124"/>
                </a:lnTo>
                <a:lnTo>
                  <a:pt x="103" y="126"/>
                </a:lnTo>
                <a:lnTo>
                  <a:pt x="105" y="128"/>
                </a:lnTo>
                <a:lnTo>
                  <a:pt x="106" y="130"/>
                </a:lnTo>
                <a:lnTo>
                  <a:pt x="108" y="132"/>
                </a:lnTo>
                <a:lnTo>
                  <a:pt x="110" y="134"/>
                </a:lnTo>
                <a:lnTo>
                  <a:pt x="111" y="136"/>
                </a:lnTo>
                <a:lnTo>
                  <a:pt x="113" y="138"/>
                </a:lnTo>
                <a:lnTo>
                  <a:pt x="115" y="140"/>
                </a:lnTo>
                <a:lnTo>
                  <a:pt x="117" y="142"/>
                </a:lnTo>
                <a:lnTo>
                  <a:pt x="118" y="145"/>
                </a:lnTo>
                <a:lnTo>
                  <a:pt x="120" y="147"/>
                </a:lnTo>
                <a:lnTo>
                  <a:pt x="122" y="149"/>
                </a:lnTo>
                <a:lnTo>
                  <a:pt x="123" y="151"/>
                </a:lnTo>
                <a:lnTo>
                  <a:pt x="125" y="153"/>
                </a:lnTo>
                <a:lnTo>
                  <a:pt x="127" y="155"/>
                </a:lnTo>
                <a:lnTo>
                  <a:pt x="128" y="157"/>
                </a:lnTo>
                <a:lnTo>
                  <a:pt x="130" y="159"/>
                </a:lnTo>
                <a:lnTo>
                  <a:pt x="132" y="161"/>
                </a:lnTo>
                <a:lnTo>
                  <a:pt x="134" y="163"/>
                </a:lnTo>
                <a:lnTo>
                  <a:pt x="135" y="165"/>
                </a:lnTo>
                <a:lnTo>
                  <a:pt x="137" y="167"/>
                </a:lnTo>
                <a:lnTo>
                  <a:pt x="139" y="169"/>
                </a:lnTo>
                <a:lnTo>
                  <a:pt x="140" y="171"/>
                </a:lnTo>
                <a:lnTo>
                  <a:pt x="142" y="173"/>
                </a:lnTo>
                <a:lnTo>
                  <a:pt x="144" y="175"/>
                </a:lnTo>
                <a:lnTo>
                  <a:pt x="145" y="178"/>
                </a:lnTo>
                <a:lnTo>
                  <a:pt x="147" y="180"/>
                </a:lnTo>
                <a:lnTo>
                  <a:pt x="149" y="182"/>
                </a:lnTo>
                <a:lnTo>
                  <a:pt x="150" y="184"/>
                </a:lnTo>
                <a:lnTo>
                  <a:pt x="152" y="186"/>
                </a:lnTo>
                <a:lnTo>
                  <a:pt x="154" y="188"/>
                </a:lnTo>
                <a:lnTo>
                  <a:pt x="156" y="190"/>
                </a:lnTo>
                <a:lnTo>
                  <a:pt x="157" y="192"/>
                </a:lnTo>
                <a:lnTo>
                  <a:pt x="159" y="194"/>
                </a:lnTo>
                <a:lnTo>
                  <a:pt x="161" y="196"/>
                </a:lnTo>
                <a:lnTo>
                  <a:pt x="162" y="198"/>
                </a:lnTo>
                <a:lnTo>
                  <a:pt x="164" y="200"/>
                </a:lnTo>
                <a:lnTo>
                  <a:pt x="166" y="202"/>
                </a:lnTo>
                <a:lnTo>
                  <a:pt x="167" y="204"/>
                </a:lnTo>
                <a:lnTo>
                  <a:pt x="169" y="206"/>
                </a:lnTo>
                <a:lnTo>
                  <a:pt x="171" y="209"/>
                </a:lnTo>
                <a:lnTo>
                  <a:pt x="173" y="211"/>
                </a:lnTo>
                <a:lnTo>
                  <a:pt x="174" y="213"/>
                </a:lnTo>
                <a:lnTo>
                  <a:pt x="176" y="215"/>
                </a:lnTo>
                <a:lnTo>
                  <a:pt x="178" y="217"/>
                </a:lnTo>
                <a:lnTo>
                  <a:pt x="179" y="219"/>
                </a:lnTo>
                <a:lnTo>
                  <a:pt x="181" y="221"/>
                </a:lnTo>
                <a:lnTo>
                  <a:pt x="183" y="223"/>
                </a:lnTo>
                <a:lnTo>
                  <a:pt x="184" y="225"/>
                </a:lnTo>
                <a:lnTo>
                  <a:pt x="186" y="227"/>
                </a:lnTo>
                <a:lnTo>
                  <a:pt x="188" y="229"/>
                </a:lnTo>
                <a:lnTo>
                  <a:pt x="189" y="231"/>
                </a:lnTo>
                <a:lnTo>
                  <a:pt x="191" y="233"/>
                </a:lnTo>
                <a:lnTo>
                  <a:pt x="193" y="235"/>
                </a:lnTo>
                <a:lnTo>
                  <a:pt x="195" y="237"/>
                </a:lnTo>
                <a:lnTo>
                  <a:pt x="196" y="240"/>
                </a:lnTo>
                <a:lnTo>
                  <a:pt x="198" y="242"/>
                </a:lnTo>
                <a:lnTo>
                  <a:pt x="200" y="244"/>
                </a:lnTo>
                <a:lnTo>
                  <a:pt x="201" y="246"/>
                </a:lnTo>
                <a:lnTo>
                  <a:pt x="203" y="248"/>
                </a:lnTo>
                <a:lnTo>
                  <a:pt x="205" y="250"/>
                </a:lnTo>
                <a:lnTo>
                  <a:pt x="206" y="252"/>
                </a:lnTo>
                <a:lnTo>
                  <a:pt x="208" y="254"/>
                </a:lnTo>
                <a:lnTo>
                  <a:pt x="210" y="256"/>
                </a:lnTo>
                <a:lnTo>
                  <a:pt x="212" y="258"/>
                </a:lnTo>
                <a:lnTo>
                  <a:pt x="213" y="260"/>
                </a:lnTo>
                <a:lnTo>
                  <a:pt x="215" y="262"/>
                </a:lnTo>
                <a:lnTo>
                  <a:pt x="217" y="264"/>
                </a:lnTo>
                <a:lnTo>
                  <a:pt x="218" y="266"/>
                </a:lnTo>
                <a:lnTo>
                  <a:pt x="220" y="268"/>
                </a:lnTo>
                <a:lnTo>
                  <a:pt x="222" y="270"/>
                </a:lnTo>
                <a:lnTo>
                  <a:pt x="223" y="273"/>
                </a:lnTo>
                <a:lnTo>
                  <a:pt x="225" y="275"/>
                </a:lnTo>
                <a:lnTo>
                  <a:pt x="227" y="277"/>
                </a:lnTo>
                <a:lnTo>
                  <a:pt x="228" y="279"/>
                </a:lnTo>
                <a:lnTo>
                  <a:pt x="230" y="281"/>
                </a:lnTo>
                <a:lnTo>
                  <a:pt x="232" y="283"/>
                </a:lnTo>
              </a:path>
            </a:pathLst>
          </a:custGeom>
          <a:noFill/>
          <a:ln w="190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22"/>
          <p:cNvSpPr>
            <a:spLocks noChangeArrowheads="1"/>
          </p:cNvSpPr>
          <p:nvPr/>
        </p:nvSpPr>
        <p:spPr bwMode="auto">
          <a:xfrm>
            <a:off x="6946597" y="4783014"/>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1A476F"/>
                </a:solidFill>
                <a:effectLst/>
                <a:latin typeface="Arial" panose="020B0604020202020204" pitchFamily="34" charset="0"/>
              </a:rPr>
              <a:t>150%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19" name="Rectangle 23"/>
          <p:cNvSpPr>
            <a:spLocks noChangeArrowheads="1"/>
          </p:cNvSpPr>
          <p:nvPr/>
        </p:nvSpPr>
        <p:spPr bwMode="auto">
          <a:xfrm>
            <a:off x="5510196" y="3287815"/>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90353B"/>
                </a:solidFill>
                <a:effectLst/>
                <a:latin typeface="Arial" panose="020B0604020202020204" pitchFamily="34" charset="0"/>
              </a:rPr>
              <a:t>200%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20" name="Rectangle 24"/>
          <p:cNvSpPr>
            <a:spLocks noChangeArrowheads="1"/>
          </p:cNvSpPr>
          <p:nvPr/>
        </p:nvSpPr>
        <p:spPr bwMode="auto">
          <a:xfrm>
            <a:off x="4016795" y="1651298"/>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006000"/>
                </a:solidFill>
                <a:effectLst/>
                <a:latin typeface="Arial" panose="020B0604020202020204" pitchFamily="34" charset="0"/>
              </a:rPr>
              <a:t>250%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21" name="Rectangle 25"/>
          <p:cNvSpPr>
            <a:spLocks noChangeArrowheads="1"/>
          </p:cNvSpPr>
          <p:nvPr/>
        </p:nvSpPr>
        <p:spPr bwMode="auto">
          <a:xfrm>
            <a:off x="6275387" y="5449093"/>
            <a:ext cx="12096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(0.94, $0)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6"/>
          <p:cNvSpPr>
            <a:spLocks noChangeArrowheads="1"/>
          </p:cNvSpPr>
          <p:nvPr/>
        </p:nvSpPr>
        <p:spPr bwMode="auto">
          <a:xfrm>
            <a:off x="4287688" y="412113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(0.70, $39)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7"/>
          <p:cNvSpPr>
            <a:spLocks noChangeArrowheads="1"/>
          </p:cNvSpPr>
          <p:nvPr/>
        </p:nvSpPr>
        <p:spPr bwMode="auto">
          <a:xfrm>
            <a:off x="6292850" y="3863815"/>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(0.76, $39)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8"/>
          <p:cNvSpPr>
            <a:spLocks noChangeArrowheads="1"/>
          </p:cNvSpPr>
          <p:nvPr/>
        </p:nvSpPr>
        <p:spPr bwMode="auto">
          <a:xfrm>
            <a:off x="3126792" y="288688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(0.56, $77)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9"/>
          <p:cNvSpPr>
            <a:spLocks noChangeArrowheads="1"/>
          </p:cNvSpPr>
          <p:nvPr/>
        </p:nvSpPr>
        <p:spPr bwMode="auto">
          <a:xfrm>
            <a:off x="4735513" y="257800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(0.58, $77)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30"/>
          <p:cNvSpPr>
            <a:spLocks noChangeArrowheads="1"/>
          </p:cNvSpPr>
          <p:nvPr/>
        </p:nvSpPr>
        <p:spPr bwMode="auto">
          <a:xfrm>
            <a:off x="1917327" y="1216026"/>
            <a:ext cx="149701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(0.44, $116)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Line 31"/>
          <p:cNvSpPr>
            <a:spLocks noChangeShapeType="1"/>
          </p:cNvSpPr>
          <p:nvPr/>
        </p:nvSpPr>
        <p:spPr bwMode="auto">
          <a:xfrm flipV="1">
            <a:off x="1227138" y="933451"/>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32"/>
          <p:cNvSpPr>
            <a:spLocks noChangeShapeType="1"/>
          </p:cNvSpPr>
          <p:nvPr/>
        </p:nvSpPr>
        <p:spPr bwMode="auto">
          <a:xfrm flipH="1">
            <a:off x="1127125" y="5648326"/>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33"/>
          <p:cNvSpPr>
            <a:spLocks noChangeArrowheads="1"/>
          </p:cNvSpPr>
          <p:nvPr/>
        </p:nvSpPr>
        <p:spPr bwMode="auto">
          <a:xfrm rot="16200000">
            <a:off x="833438" y="5418138"/>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Line 34"/>
          <p:cNvSpPr>
            <a:spLocks noChangeShapeType="1"/>
          </p:cNvSpPr>
          <p:nvPr/>
        </p:nvSpPr>
        <p:spPr bwMode="auto">
          <a:xfrm flipH="1">
            <a:off x="1127125" y="4738688"/>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35"/>
          <p:cNvSpPr>
            <a:spLocks noChangeArrowheads="1"/>
          </p:cNvSpPr>
          <p:nvPr/>
        </p:nvSpPr>
        <p:spPr bwMode="auto">
          <a:xfrm rot="16200000">
            <a:off x="760413" y="4505326"/>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Line 36"/>
          <p:cNvSpPr>
            <a:spLocks noChangeShapeType="1"/>
          </p:cNvSpPr>
          <p:nvPr/>
        </p:nvSpPr>
        <p:spPr bwMode="auto">
          <a:xfrm flipH="1">
            <a:off x="1127125" y="3829051"/>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7"/>
          <p:cNvSpPr>
            <a:spLocks noChangeArrowheads="1"/>
          </p:cNvSpPr>
          <p:nvPr/>
        </p:nvSpPr>
        <p:spPr bwMode="auto">
          <a:xfrm rot="16200000">
            <a:off x="760413" y="3595688"/>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Line 38"/>
          <p:cNvSpPr>
            <a:spLocks noChangeShapeType="1"/>
          </p:cNvSpPr>
          <p:nvPr/>
        </p:nvSpPr>
        <p:spPr bwMode="auto">
          <a:xfrm flipH="1">
            <a:off x="1127125" y="2914651"/>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39"/>
          <p:cNvSpPr>
            <a:spLocks noChangeArrowheads="1"/>
          </p:cNvSpPr>
          <p:nvPr/>
        </p:nvSpPr>
        <p:spPr bwMode="auto">
          <a:xfrm rot="16200000">
            <a:off x="758825" y="2681288"/>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Line 40"/>
          <p:cNvSpPr>
            <a:spLocks noChangeShapeType="1"/>
          </p:cNvSpPr>
          <p:nvPr/>
        </p:nvSpPr>
        <p:spPr bwMode="auto">
          <a:xfrm flipH="1">
            <a:off x="1127125" y="2005013"/>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Rectangle 41"/>
          <p:cNvSpPr>
            <a:spLocks noChangeArrowheads="1"/>
          </p:cNvSpPr>
          <p:nvPr/>
        </p:nvSpPr>
        <p:spPr bwMode="auto">
          <a:xfrm rot="16200000">
            <a:off x="688975" y="1773238"/>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Line 42"/>
          <p:cNvSpPr>
            <a:spLocks noChangeShapeType="1"/>
          </p:cNvSpPr>
          <p:nvPr/>
        </p:nvSpPr>
        <p:spPr bwMode="auto">
          <a:xfrm flipH="1">
            <a:off x="1127125" y="1095376"/>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Rectangle 43"/>
          <p:cNvSpPr>
            <a:spLocks noChangeArrowheads="1"/>
          </p:cNvSpPr>
          <p:nvPr/>
        </p:nvSpPr>
        <p:spPr bwMode="auto">
          <a:xfrm rot="16200000">
            <a:off x="690563" y="863601"/>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44"/>
          <p:cNvSpPr>
            <a:spLocks noChangeArrowheads="1"/>
          </p:cNvSpPr>
          <p:nvPr/>
        </p:nvSpPr>
        <p:spPr bwMode="auto">
          <a:xfrm rot="16200000">
            <a:off x="160338" y="3133726"/>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Line 45"/>
          <p:cNvSpPr>
            <a:spLocks noChangeShapeType="1"/>
          </p:cNvSpPr>
          <p:nvPr/>
        </p:nvSpPr>
        <p:spPr bwMode="auto">
          <a:xfrm>
            <a:off x="1227138" y="5808663"/>
            <a:ext cx="71342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46"/>
          <p:cNvSpPr>
            <a:spLocks noChangeShapeType="1"/>
          </p:cNvSpPr>
          <p:nvPr/>
        </p:nvSpPr>
        <p:spPr bwMode="auto">
          <a:xfrm>
            <a:off x="1389063"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47"/>
          <p:cNvSpPr>
            <a:spLocks noChangeArrowheads="1"/>
          </p:cNvSpPr>
          <p:nvPr/>
        </p:nvSpPr>
        <p:spPr bwMode="auto">
          <a:xfrm>
            <a:off x="1282700"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 name="Line 48"/>
          <p:cNvSpPr>
            <a:spLocks noChangeShapeType="1"/>
          </p:cNvSpPr>
          <p:nvPr/>
        </p:nvSpPr>
        <p:spPr bwMode="auto">
          <a:xfrm>
            <a:off x="3090863"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Rectangle 49"/>
          <p:cNvSpPr>
            <a:spLocks noChangeArrowheads="1"/>
          </p:cNvSpPr>
          <p:nvPr/>
        </p:nvSpPr>
        <p:spPr bwMode="auto">
          <a:xfrm>
            <a:off x="2986088"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Line 50"/>
          <p:cNvSpPr>
            <a:spLocks noChangeShapeType="1"/>
          </p:cNvSpPr>
          <p:nvPr/>
        </p:nvSpPr>
        <p:spPr bwMode="auto">
          <a:xfrm>
            <a:off x="4794250"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Rectangle 51"/>
          <p:cNvSpPr>
            <a:spLocks noChangeArrowheads="1"/>
          </p:cNvSpPr>
          <p:nvPr/>
        </p:nvSpPr>
        <p:spPr bwMode="auto">
          <a:xfrm>
            <a:off x="4689475"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 name="Line 52"/>
          <p:cNvSpPr>
            <a:spLocks noChangeShapeType="1"/>
          </p:cNvSpPr>
          <p:nvPr/>
        </p:nvSpPr>
        <p:spPr bwMode="auto">
          <a:xfrm>
            <a:off x="6497638"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Rectangle 53"/>
          <p:cNvSpPr>
            <a:spLocks noChangeArrowheads="1"/>
          </p:cNvSpPr>
          <p:nvPr/>
        </p:nvSpPr>
        <p:spPr bwMode="auto">
          <a:xfrm>
            <a:off x="6392863"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Line 54"/>
          <p:cNvSpPr>
            <a:spLocks noChangeShapeType="1"/>
          </p:cNvSpPr>
          <p:nvPr/>
        </p:nvSpPr>
        <p:spPr bwMode="auto">
          <a:xfrm>
            <a:off x="8201025"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Rectangle 55"/>
          <p:cNvSpPr>
            <a:spLocks noChangeArrowheads="1"/>
          </p:cNvSpPr>
          <p:nvPr/>
        </p:nvSpPr>
        <p:spPr bwMode="auto">
          <a:xfrm>
            <a:off x="8131175" y="5959476"/>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Rectangle 56"/>
          <p:cNvSpPr>
            <a:spLocks noChangeArrowheads="1"/>
          </p:cNvSpPr>
          <p:nvPr/>
        </p:nvSpPr>
        <p:spPr bwMode="auto">
          <a:xfrm>
            <a:off x="3451275" y="6276201"/>
            <a:ext cx="2949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Share</a:t>
            </a:r>
            <a:r>
              <a:rPr kumimoji="0" lang="en-US" altLang="en-US" sz="1800" b="0" i="0" u="none" strike="noStrike" cap="none" normalizeH="0" dirty="0">
                <a:ln>
                  <a:noFill/>
                </a:ln>
                <a:solidFill>
                  <a:schemeClr val="tx1"/>
                </a:solidFill>
                <a:effectLst/>
                <a:latin typeface="Arial" panose="020B0604020202020204" pitchFamily="34" charset="0"/>
              </a:rPr>
              <a:t> with Formal Insurance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59"/>
          <p:cNvSpPr>
            <a:spLocks noChangeArrowheads="1"/>
          </p:cNvSpPr>
          <p:nvPr/>
        </p:nvSpPr>
        <p:spPr bwMode="auto">
          <a:xfrm>
            <a:off x="113306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Observed Demand Points</a:t>
            </a:r>
            <a:r>
              <a:rPr lang="en-US" altLang="en-US" sz="2700" dirty="0">
                <a:solidFill>
                  <a:srgbClr val="1E2D53"/>
                </a:solidFill>
              </a:rPr>
              <a:t> (</a:t>
            </a:r>
            <a:r>
              <a:rPr lang="en-US" altLang="en-US" sz="2700" i="1" dirty="0" err="1">
                <a:solidFill>
                  <a:srgbClr val="1E2D53"/>
                </a:solidFill>
              </a:rPr>
              <a:t>Share</a:t>
            </a:r>
            <a:r>
              <a:rPr lang="en-US" altLang="en-US" sz="2700" i="1" baseline="-25000" dirty="0" err="1">
                <a:solidFill>
                  <a:srgbClr val="1E2D53"/>
                </a:solidFill>
              </a:rPr>
              <a:t>H</a:t>
            </a:r>
            <a:r>
              <a:rPr lang="en-US" altLang="en-US" sz="2700" baseline="-25000" dirty="0" err="1">
                <a:solidFill>
                  <a:srgbClr val="1E2D53"/>
                </a:solidFill>
              </a:rPr>
              <a:t>+</a:t>
            </a:r>
            <a:r>
              <a:rPr lang="en-US" altLang="en-US" sz="2700" i="1" baseline="-25000" dirty="0" err="1">
                <a:solidFill>
                  <a:srgbClr val="1E2D53"/>
                </a:solidFill>
              </a:rPr>
              <a:t>L</a:t>
            </a:r>
            <a:r>
              <a:rPr lang="en-US" altLang="en-US" sz="2700" dirty="0">
                <a:solidFill>
                  <a:srgbClr val="1E2D53"/>
                </a:solidFill>
              </a:rPr>
              <a:t>, </a:t>
            </a:r>
            <a:r>
              <a:rPr lang="en-US" altLang="en-US" sz="2700" i="1" dirty="0">
                <a:solidFill>
                  <a:srgbClr val="1E2D53"/>
                </a:solidFill>
              </a:rPr>
              <a:t>P</a:t>
            </a:r>
            <a:r>
              <a:rPr lang="en-US" altLang="en-US" sz="2700" i="1" baseline="-25000" dirty="0">
                <a:solidFill>
                  <a:srgbClr val="1E2D53"/>
                </a:solidFill>
              </a:rPr>
              <a:t>L</a:t>
            </a:r>
            <a:r>
              <a:rPr lang="en-US" altLang="en-US" sz="2700" dirty="0">
                <a:solidFill>
                  <a:srgbClr val="1E2D53"/>
                </a:solidFill>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36187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7"/>
          <p:cNvSpPr>
            <a:spLocks noChangeShapeType="1"/>
          </p:cNvSpPr>
          <p:nvPr/>
        </p:nvSpPr>
        <p:spPr bwMode="auto">
          <a:xfrm>
            <a:off x="1227138" y="5648326"/>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Line 8"/>
          <p:cNvSpPr>
            <a:spLocks noChangeShapeType="1"/>
          </p:cNvSpPr>
          <p:nvPr/>
        </p:nvSpPr>
        <p:spPr bwMode="auto">
          <a:xfrm>
            <a:off x="1227138" y="4738688"/>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9"/>
          <p:cNvSpPr>
            <a:spLocks noChangeShapeType="1"/>
          </p:cNvSpPr>
          <p:nvPr/>
        </p:nvSpPr>
        <p:spPr bwMode="auto">
          <a:xfrm>
            <a:off x="1227138" y="3829051"/>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0"/>
          <p:cNvSpPr>
            <a:spLocks noChangeShapeType="1"/>
          </p:cNvSpPr>
          <p:nvPr/>
        </p:nvSpPr>
        <p:spPr bwMode="auto">
          <a:xfrm>
            <a:off x="1227138" y="2914651"/>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1"/>
          <p:cNvSpPr>
            <a:spLocks noChangeShapeType="1"/>
          </p:cNvSpPr>
          <p:nvPr/>
        </p:nvSpPr>
        <p:spPr bwMode="auto">
          <a:xfrm>
            <a:off x="1227138" y="2005013"/>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2"/>
          <p:cNvSpPr>
            <a:spLocks noChangeShapeType="1"/>
          </p:cNvSpPr>
          <p:nvPr/>
        </p:nvSpPr>
        <p:spPr bwMode="auto">
          <a:xfrm>
            <a:off x="1227138" y="1095376"/>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Oval 13"/>
          <p:cNvSpPr>
            <a:spLocks noChangeArrowheads="1"/>
          </p:cNvSpPr>
          <p:nvPr/>
        </p:nvSpPr>
        <p:spPr bwMode="auto">
          <a:xfrm>
            <a:off x="5557838" y="4144963"/>
            <a:ext cx="166688" cy="166687"/>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Oval 14"/>
          <p:cNvSpPr>
            <a:spLocks noChangeArrowheads="1"/>
          </p:cNvSpPr>
          <p:nvPr/>
        </p:nvSpPr>
        <p:spPr bwMode="auto">
          <a:xfrm>
            <a:off x="7623175" y="5567363"/>
            <a:ext cx="171450" cy="17145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5"/>
          <p:cNvSpPr>
            <a:spLocks/>
          </p:cNvSpPr>
          <p:nvPr/>
        </p:nvSpPr>
        <p:spPr bwMode="auto">
          <a:xfrm>
            <a:off x="4362450" y="2727326"/>
            <a:ext cx="201613" cy="176212"/>
          </a:xfrm>
          <a:custGeom>
            <a:avLst/>
            <a:gdLst>
              <a:gd name="T0" fmla="*/ 63 w 127"/>
              <a:gd name="T1" fmla="*/ 0 h 111"/>
              <a:gd name="T2" fmla="*/ 0 w 127"/>
              <a:gd name="T3" fmla="*/ 111 h 111"/>
              <a:gd name="T4" fmla="*/ 127 w 127"/>
              <a:gd name="T5" fmla="*/ 111 h 111"/>
              <a:gd name="T6" fmla="*/ 63 w 127"/>
              <a:gd name="T7" fmla="*/ 0 h 111"/>
            </a:gdLst>
            <a:ahLst/>
            <a:cxnLst>
              <a:cxn ang="0">
                <a:pos x="T0" y="T1"/>
              </a:cxn>
              <a:cxn ang="0">
                <a:pos x="T2" y="T3"/>
              </a:cxn>
              <a:cxn ang="0">
                <a:pos x="T4" y="T5"/>
              </a:cxn>
              <a:cxn ang="0">
                <a:pos x="T6" y="T7"/>
              </a:cxn>
            </a:cxnLst>
            <a:rect l="0" t="0" r="r" b="b"/>
            <a:pathLst>
              <a:path w="127" h="111">
                <a:moveTo>
                  <a:pt x="63" y="0"/>
                </a:moveTo>
                <a:lnTo>
                  <a:pt x="0" y="111"/>
                </a:lnTo>
                <a:lnTo>
                  <a:pt x="127" y="111"/>
                </a:lnTo>
                <a:lnTo>
                  <a:pt x="63"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6"/>
          <p:cNvSpPr>
            <a:spLocks/>
          </p:cNvSpPr>
          <p:nvPr/>
        </p:nvSpPr>
        <p:spPr bwMode="auto">
          <a:xfrm>
            <a:off x="6080125" y="4110038"/>
            <a:ext cx="206375" cy="176212"/>
          </a:xfrm>
          <a:custGeom>
            <a:avLst/>
            <a:gdLst>
              <a:gd name="T0" fmla="*/ 64 w 130"/>
              <a:gd name="T1" fmla="*/ 0 h 111"/>
              <a:gd name="T2" fmla="*/ 0 w 130"/>
              <a:gd name="T3" fmla="*/ 111 h 111"/>
              <a:gd name="T4" fmla="*/ 130 w 130"/>
              <a:gd name="T5" fmla="*/ 111 h 111"/>
              <a:gd name="T6" fmla="*/ 64 w 130"/>
              <a:gd name="T7" fmla="*/ 0 h 111"/>
            </a:gdLst>
            <a:ahLst/>
            <a:cxnLst>
              <a:cxn ang="0">
                <a:pos x="T0" y="T1"/>
              </a:cxn>
              <a:cxn ang="0">
                <a:pos x="T2" y="T3"/>
              </a:cxn>
              <a:cxn ang="0">
                <a:pos x="T4" y="T5"/>
              </a:cxn>
              <a:cxn ang="0">
                <a:pos x="T6" y="T7"/>
              </a:cxn>
            </a:cxnLst>
            <a:rect l="0" t="0" r="r" b="b"/>
            <a:pathLst>
              <a:path w="130" h="111">
                <a:moveTo>
                  <a:pt x="64" y="0"/>
                </a:moveTo>
                <a:lnTo>
                  <a:pt x="0" y="111"/>
                </a:lnTo>
                <a:lnTo>
                  <a:pt x="130"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Rectangle 17"/>
          <p:cNvSpPr>
            <a:spLocks noChangeArrowheads="1"/>
          </p:cNvSpPr>
          <p:nvPr/>
        </p:nvSpPr>
        <p:spPr bwMode="auto">
          <a:xfrm>
            <a:off x="3348038" y="1336676"/>
            <a:ext cx="169863" cy="169862"/>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 name="Rectangle 18"/>
          <p:cNvSpPr>
            <a:spLocks noChangeArrowheads="1"/>
          </p:cNvSpPr>
          <p:nvPr/>
        </p:nvSpPr>
        <p:spPr bwMode="auto">
          <a:xfrm>
            <a:off x="4513263" y="2757488"/>
            <a:ext cx="171450"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9"/>
          <p:cNvSpPr>
            <a:spLocks/>
          </p:cNvSpPr>
          <p:nvPr/>
        </p:nvSpPr>
        <p:spPr bwMode="auto">
          <a:xfrm>
            <a:off x="5643563" y="4230688"/>
            <a:ext cx="2065338" cy="1422400"/>
          </a:xfrm>
          <a:custGeom>
            <a:avLst/>
            <a:gdLst>
              <a:gd name="T0" fmla="*/ 6 w 411"/>
              <a:gd name="T1" fmla="*/ 3 h 283"/>
              <a:gd name="T2" fmla="*/ 12 w 411"/>
              <a:gd name="T3" fmla="*/ 8 h 283"/>
              <a:gd name="T4" fmla="*/ 19 w 411"/>
              <a:gd name="T5" fmla="*/ 12 h 283"/>
              <a:gd name="T6" fmla="*/ 26 w 411"/>
              <a:gd name="T7" fmla="*/ 17 h 283"/>
              <a:gd name="T8" fmla="*/ 33 w 411"/>
              <a:gd name="T9" fmla="*/ 22 h 283"/>
              <a:gd name="T10" fmla="*/ 39 w 411"/>
              <a:gd name="T11" fmla="*/ 26 h 283"/>
              <a:gd name="T12" fmla="*/ 46 w 411"/>
              <a:gd name="T13" fmla="*/ 31 h 283"/>
              <a:gd name="T14" fmla="*/ 53 w 411"/>
              <a:gd name="T15" fmla="*/ 36 h 283"/>
              <a:gd name="T16" fmla="*/ 60 w 411"/>
              <a:gd name="T17" fmla="*/ 41 h 283"/>
              <a:gd name="T18" fmla="*/ 67 w 411"/>
              <a:gd name="T19" fmla="*/ 45 h 283"/>
              <a:gd name="T20" fmla="*/ 73 w 411"/>
              <a:gd name="T21" fmla="*/ 50 h 283"/>
              <a:gd name="T22" fmla="*/ 80 w 411"/>
              <a:gd name="T23" fmla="*/ 55 h 283"/>
              <a:gd name="T24" fmla="*/ 87 w 411"/>
              <a:gd name="T25" fmla="*/ 59 h 283"/>
              <a:gd name="T26" fmla="*/ 94 w 411"/>
              <a:gd name="T27" fmla="*/ 64 h 283"/>
              <a:gd name="T28" fmla="*/ 101 w 411"/>
              <a:gd name="T29" fmla="*/ 69 h 283"/>
              <a:gd name="T30" fmla="*/ 107 w 411"/>
              <a:gd name="T31" fmla="*/ 73 h 283"/>
              <a:gd name="T32" fmla="*/ 114 w 411"/>
              <a:gd name="T33" fmla="*/ 78 h 283"/>
              <a:gd name="T34" fmla="*/ 121 w 411"/>
              <a:gd name="T35" fmla="*/ 83 h 283"/>
              <a:gd name="T36" fmla="*/ 128 w 411"/>
              <a:gd name="T37" fmla="*/ 87 h 283"/>
              <a:gd name="T38" fmla="*/ 134 w 411"/>
              <a:gd name="T39" fmla="*/ 92 h 283"/>
              <a:gd name="T40" fmla="*/ 141 w 411"/>
              <a:gd name="T41" fmla="*/ 97 h 283"/>
              <a:gd name="T42" fmla="*/ 148 w 411"/>
              <a:gd name="T43" fmla="*/ 101 h 283"/>
              <a:gd name="T44" fmla="*/ 155 w 411"/>
              <a:gd name="T45" fmla="*/ 106 h 283"/>
              <a:gd name="T46" fmla="*/ 162 w 411"/>
              <a:gd name="T47" fmla="*/ 111 h 283"/>
              <a:gd name="T48" fmla="*/ 168 w 411"/>
              <a:gd name="T49" fmla="*/ 115 h 283"/>
              <a:gd name="T50" fmla="*/ 175 w 411"/>
              <a:gd name="T51" fmla="*/ 120 h 283"/>
              <a:gd name="T52" fmla="*/ 182 w 411"/>
              <a:gd name="T53" fmla="*/ 125 h 283"/>
              <a:gd name="T54" fmla="*/ 189 w 411"/>
              <a:gd name="T55" fmla="*/ 129 h 283"/>
              <a:gd name="T56" fmla="*/ 196 w 411"/>
              <a:gd name="T57" fmla="*/ 134 h 283"/>
              <a:gd name="T58" fmla="*/ 202 w 411"/>
              <a:gd name="T59" fmla="*/ 139 h 283"/>
              <a:gd name="T60" fmla="*/ 209 w 411"/>
              <a:gd name="T61" fmla="*/ 143 h 283"/>
              <a:gd name="T62" fmla="*/ 216 w 411"/>
              <a:gd name="T63" fmla="*/ 148 h 283"/>
              <a:gd name="T64" fmla="*/ 223 w 411"/>
              <a:gd name="T65" fmla="*/ 153 h 283"/>
              <a:gd name="T66" fmla="*/ 229 w 411"/>
              <a:gd name="T67" fmla="*/ 157 h 283"/>
              <a:gd name="T68" fmla="*/ 236 w 411"/>
              <a:gd name="T69" fmla="*/ 162 h 283"/>
              <a:gd name="T70" fmla="*/ 243 w 411"/>
              <a:gd name="T71" fmla="*/ 167 h 283"/>
              <a:gd name="T72" fmla="*/ 250 w 411"/>
              <a:gd name="T73" fmla="*/ 171 h 283"/>
              <a:gd name="T74" fmla="*/ 257 w 411"/>
              <a:gd name="T75" fmla="*/ 176 h 283"/>
              <a:gd name="T76" fmla="*/ 263 w 411"/>
              <a:gd name="T77" fmla="*/ 181 h 283"/>
              <a:gd name="T78" fmla="*/ 270 w 411"/>
              <a:gd name="T79" fmla="*/ 185 h 283"/>
              <a:gd name="T80" fmla="*/ 277 w 411"/>
              <a:gd name="T81" fmla="*/ 190 h 283"/>
              <a:gd name="T82" fmla="*/ 284 w 411"/>
              <a:gd name="T83" fmla="*/ 195 h 283"/>
              <a:gd name="T84" fmla="*/ 291 w 411"/>
              <a:gd name="T85" fmla="*/ 199 h 283"/>
              <a:gd name="T86" fmla="*/ 297 w 411"/>
              <a:gd name="T87" fmla="*/ 204 h 283"/>
              <a:gd name="T88" fmla="*/ 304 w 411"/>
              <a:gd name="T89" fmla="*/ 209 h 283"/>
              <a:gd name="T90" fmla="*/ 311 w 411"/>
              <a:gd name="T91" fmla="*/ 214 h 283"/>
              <a:gd name="T92" fmla="*/ 318 w 411"/>
              <a:gd name="T93" fmla="*/ 218 h 283"/>
              <a:gd name="T94" fmla="*/ 324 w 411"/>
              <a:gd name="T95" fmla="*/ 223 h 283"/>
              <a:gd name="T96" fmla="*/ 331 w 411"/>
              <a:gd name="T97" fmla="*/ 228 h 283"/>
              <a:gd name="T98" fmla="*/ 338 w 411"/>
              <a:gd name="T99" fmla="*/ 232 h 283"/>
              <a:gd name="T100" fmla="*/ 345 w 411"/>
              <a:gd name="T101" fmla="*/ 237 h 283"/>
              <a:gd name="T102" fmla="*/ 352 w 411"/>
              <a:gd name="T103" fmla="*/ 242 h 283"/>
              <a:gd name="T104" fmla="*/ 358 w 411"/>
              <a:gd name="T105" fmla="*/ 246 h 283"/>
              <a:gd name="T106" fmla="*/ 365 w 411"/>
              <a:gd name="T107" fmla="*/ 251 h 283"/>
              <a:gd name="T108" fmla="*/ 372 w 411"/>
              <a:gd name="T109" fmla="*/ 256 h 283"/>
              <a:gd name="T110" fmla="*/ 379 w 411"/>
              <a:gd name="T111" fmla="*/ 260 h 283"/>
              <a:gd name="T112" fmla="*/ 385 w 411"/>
              <a:gd name="T113" fmla="*/ 265 h 283"/>
              <a:gd name="T114" fmla="*/ 392 w 411"/>
              <a:gd name="T115" fmla="*/ 270 h 283"/>
              <a:gd name="T116" fmla="*/ 399 w 411"/>
              <a:gd name="T117" fmla="*/ 274 h 283"/>
              <a:gd name="T118" fmla="*/ 406 w 411"/>
              <a:gd name="T119" fmla="*/ 27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1" h="283">
                <a:moveTo>
                  <a:pt x="0" y="0"/>
                </a:moveTo>
                <a:lnTo>
                  <a:pt x="2" y="1"/>
                </a:lnTo>
                <a:lnTo>
                  <a:pt x="4" y="2"/>
                </a:lnTo>
                <a:lnTo>
                  <a:pt x="6" y="3"/>
                </a:lnTo>
                <a:lnTo>
                  <a:pt x="7" y="4"/>
                </a:lnTo>
                <a:lnTo>
                  <a:pt x="9" y="5"/>
                </a:lnTo>
                <a:lnTo>
                  <a:pt x="11" y="7"/>
                </a:lnTo>
                <a:lnTo>
                  <a:pt x="12" y="8"/>
                </a:lnTo>
                <a:lnTo>
                  <a:pt x="14" y="9"/>
                </a:lnTo>
                <a:lnTo>
                  <a:pt x="16" y="10"/>
                </a:lnTo>
                <a:lnTo>
                  <a:pt x="17" y="11"/>
                </a:lnTo>
                <a:lnTo>
                  <a:pt x="19" y="12"/>
                </a:lnTo>
                <a:lnTo>
                  <a:pt x="21" y="14"/>
                </a:lnTo>
                <a:lnTo>
                  <a:pt x="23" y="15"/>
                </a:lnTo>
                <a:lnTo>
                  <a:pt x="24" y="16"/>
                </a:lnTo>
                <a:lnTo>
                  <a:pt x="26" y="17"/>
                </a:lnTo>
                <a:lnTo>
                  <a:pt x="28" y="18"/>
                </a:lnTo>
                <a:lnTo>
                  <a:pt x="29" y="19"/>
                </a:lnTo>
                <a:lnTo>
                  <a:pt x="31" y="21"/>
                </a:lnTo>
                <a:lnTo>
                  <a:pt x="33" y="22"/>
                </a:lnTo>
                <a:lnTo>
                  <a:pt x="34" y="23"/>
                </a:lnTo>
                <a:lnTo>
                  <a:pt x="36" y="24"/>
                </a:lnTo>
                <a:lnTo>
                  <a:pt x="38" y="25"/>
                </a:lnTo>
                <a:lnTo>
                  <a:pt x="39" y="26"/>
                </a:lnTo>
                <a:lnTo>
                  <a:pt x="41" y="28"/>
                </a:lnTo>
                <a:lnTo>
                  <a:pt x="43" y="29"/>
                </a:lnTo>
                <a:lnTo>
                  <a:pt x="45" y="30"/>
                </a:lnTo>
                <a:lnTo>
                  <a:pt x="46" y="31"/>
                </a:lnTo>
                <a:lnTo>
                  <a:pt x="48" y="32"/>
                </a:lnTo>
                <a:lnTo>
                  <a:pt x="50" y="33"/>
                </a:lnTo>
                <a:lnTo>
                  <a:pt x="51" y="35"/>
                </a:lnTo>
                <a:lnTo>
                  <a:pt x="53" y="36"/>
                </a:lnTo>
                <a:lnTo>
                  <a:pt x="55" y="37"/>
                </a:lnTo>
                <a:lnTo>
                  <a:pt x="56" y="38"/>
                </a:lnTo>
                <a:lnTo>
                  <a:pt x="58" y="39"/>
                </a:lnTo>
                <a:lnTo>
                  <a:pt x="60" y="41"/>
                </a:lnTo>
                <a:lnTo>
                  <a:pt x="62" y="42"/>
                </a:lnTo>
                <a:lnTo>
                  <a:pt x="63" y="43"/>
                </a:lnTo>
                <a:lnTo>
                  <a:pt x="65" y="44"/>
                </a:lnTo>
                <a:lnTo>
                  <a:pt x="67" y="45"/>
                </a:lnTo>
                <a:lnTo>
                  <a:pt x="68" y="46"/>
                </a:lnTo>
                <a:lnTo>
                  <a:pt x="70" y="48"/>
                </a:lnTo>
                <a:lnTo>
                  <a:pt x="72" y="49"/>
                </a:lnTo>
                <a:lnTo>
                  <a:pt x="73" y="50"/>
                </a:lnTo>
                <a:lnTo>
                  <a:pt x="75" y="51"/>
                </a:lnTo>
                <a:lnTo>
                  <a:pt x="77" y="52"/>
                </a:lnTo>
                <a:lnTo>
                  <a:pt x="79" y="53"/>
                </a:lnTo>
                <a:lnTo>
                  <a:pt x="80" y="55"/>
                </a:lnTo>
                <a:lnTo>
                  <a:pt x="82" y="56"/>
                </a:lnTo>
                <a:lnTo>
                  <a:pt x="84" y="57"/>
                </a:lnTo>
                <a:lnTo>
                  <a:pt x="85" y="58"/>
                </a:lnTo>
                <a:lnTo>
                  <a:pt x="87" y="59"/>
                </a:lnTo>
                <a:lnTo>
                  <a:pt x="89" y="60"/>
                </a:lnTo>
                <a:lnTo>
                  <a:pt x="90" y="62"/>
                </a:lnTo>
                <a:lnTo>
                  <a:pt x="92" y="63"/>
                </a:lnTo>
                <a:lnTo>
                  <a:pt x="94" y="64"/>
                </a:lnTo>
                <a:lnTo>
                  <a:pt x="95" y="65"/>
                </a:lnTo>
                <a:lnTo>
                  <a:pt x="97" y="66"/>
                </a:lnTo>
                <a:lnTo>
                  <a:pt x="99" y="67"/>
                </a:lnTo>
                <a:lnTo>
                  <a:pt x="101" y="69"/>
                </a:lnTo>
                <a:lnTo>
                  <a:pt x="102" y="70"/>
                </a:lnTo>
                <a:lnTo>
                  <a:pt x="104" y="71"/>
                </a:lnTo>
                <a:lnTo>
                  <a:pt x="106" y="72"/>
                </a:lnTo>
                <a:lnTo>
                  <a:pt x="107" y="73"/>
                </a:lnTo>
                <a:lnTo>
                  <a:pt x="109" y="74"/>
                </a:lnTo>
                <a:lnTo>
                  <a:pt x="111" y="76"/>
                </a:lnTo>
                <a:lnTo>
                  <a:pt x="112" y="77"/>
                </a:lnTo>
                <a:lnTo>
                  <a:pt x="114" y="78"/>
                </a:lnTo>
                <a:lnTo>
                  <a:pt x="116" y="79"/>
                </a:lnTo>
                <a:lnTo>
                  <a:pt x="118" y="80"/>
                </a:lnTo>
                <a:lnTo>
                  <a:pt x="119" y="81"/>
                </a:lnTo>
                <a:lnTo>
                  <a:pt x="121" y="83"/>
                </a:lnTo>
                <a:lnTo>
                  <a:pt x="123" y="84"/>
                </a:lnTo>
                <a:lnTo>
                  <a:pt x="124" y="85"/>
                </a:lnTo>
                <a:lnTo>
                  <a:pt x="126" y="86"/>
                </a:lnTo>
                <a:lnTo>
                  <a:pt x="128" y="87"/>
                </a:lnTo>
                <a:lnTo>
                  <a:pt x="129" y="88"/>
                </a:lnTo>
                <a:lnTo>
                  <a:pt x="131" y="90"/>
                </a:lnTo>
                <a:lnTo>
                  <a:pt x="133" y="91"/>
                </a:lnTo>
                <a:lnTo>
                  <a:pt x="134" y="92"/>
                </a:lnTo>
                <a:lnTo>
                  <a:pt x="136" y="93"/>
                </a:lnTo>
                <a:lnTo>
                  <a:pt x="138" y="94"/>
                </a:lnTo>
                <a:lnTo>
                  <a:pt x="140" y="95"/>
                </a:lnTo>
                <a:lnTo>
                  <a:pt x="141" y="97"/>
                </a:lnTo>
                <a:lnTo>
                  <a:pt x="143" y="98"/>
                </a:lnTo>
                <a:lnTo>
                  <a:pt x="145" y="99"/>
                </a:lnTo>
                <a:lnTo>
                  <a:pt x="146" y="100"/>
                </a:lnTo>
                <a:lnTo>
                  <a:pt x="148" y="101"/>
                </a:lnTo>
                <a:lnTo>
                  <a:pt x="150" y="102"/>
                </a:lnTo>
                <a:lnTo>
                  <a:pt x="151" y="104"/>
                </a:lnTo>
                <a:lnTo>
                  <a:pt x="153" y="105"/>
                </a:lnTo>
                <a:lnTo>
                  <a:pt x="155" y="106"/>
                </a:lnTo>
                <a:lnTo>
                  <a:pt x="157" y="107"/>
                </a:lnTo>
                <a:lnTo>
                  <a:pt x="158" y="108"/>
                </a:lnTo>
                <a:lnTo>
                  <a:pt x="160" y="109"/>
                </a:lnTo>
                <a:lnTo>
                  <a:pt x="162" y="111"/>
                </a:lnTo>
                <a:lnTo>
                  <a:pt x="163" y="112"/>
                </a:lnTo>
                <a:lnTo>
                  <a:pt x="165" y="113"/>
                </a:lnTo>
                <a:lnTo>
                  <a:pt x="167" y="114"/>
                </a:lnTo>
                <a:lnTo>
                  <a:pt x="168" y="115"/>
                </a:lnTo>
                <a:lnTo>
                  <a:pt x="170" y="116"/>
                </a:lnTo>
                <a:lnTo>
                  <a:pt x="172" y="118"/>
                </a:lnTo>
                <a:lnTo>
                  <a:pt x="173" y="119"/>
                </a:lnTo>
                <a:lnTo>
                  <a:pt x="175" y="120"/>
                </a:lnTo>
                <a:lnTo>
                  <a:pt x="177" y="121"/>
                </a:lnTo>
                <a:lnTo>
                  <a:pt x="179" y="122"/>
                </a:lnTo>
                <a:lnTo>
                  <a:pt x="180" y="124"/>
                </a:lnTo>
                <a:lnTo>
                  <a:pt x="182" y="125"/>
                </a:lnTo>
                <a:lnTo>
                  <a:pt x="184" y="126"/>
                </a:lnTo>
                <a:lnTo>
                  <a:pt x="185" y="127"/>
                </a:lnTo>
                <a:lnTo>
                  <a:pt x="187" y="128"/>
                </a:lnTo>
                <a:lnTo>
                  <a:pt x="189" y="129"/>
                </a:lnTo>
                <a:lnTo>
                  <a:pt x="190" y="131"/>
                </a:lnTo>
                <a:lnTo>
                  <a:pt x="192" y="132"/>
                </a:lnTo>
                <a:lnTo>
                  <a:pt x="194" y="133"/>
                </a:lnTo>
                <a:lnTo>
                  <a:pt x="196" y="134"/>
                </a:lnTo>
                <a:lnTo>
                  <a:pt x="197" y="135"/>
                </a:lnTo>
                <a:lnTo>
                  <a:pt x="199" y="136"/>
                </a:lnTo>
                <a:lnTo>
                  <a:pt x="201" y="138"/>
                </a:lnTo>
                <a:lnTo>
                  <a:pt x="202" y="139"/>
                </a:lnTo>
                <a:lnTo>
                  <a:pt x="204" y="140"/>
                </a:lnTo>
                <a:lnTo>
                  <a:pt x="206" y="141"/>
                </a:lnTo>
                <a:lnTo>
                  <a:pt x="207" y="142"/>
                </a:lnTo>
                <a:lnTo>
                  <a:pt x="209" y="143"/>
                </a:lnTo>
                <a:lnTo>
                  <a:pt x="211" y="145"/>
                </a:lnTo>
                <a:lnTo>
                  <a:pt x="212" y="146"/>
                </a:lnTo>
                <a:lnTo>
                  <a:pt x="214" y="147"/>
                </a:lnTo>
                <a:lnTo>
                  <a:pt x="216" y="148"/>
                </a:lnTo>
                <a:lnTo>
                  <a:pt x="218" y="149"/>
                </a:lnTo>
                <a:lnTo>
                  <a:pt x="219" y="150"/>
                </a:lnTo>
                <a:lnTo>
                  <a:pt x="221" y="152"/>
                </a:lnTo>
                <a:lnTo>
                  <a:pt x="223" y="153"/>
                </a:lnTo>
                <a:lnTo>
                  <a:pt x="224" y="154"/>
                </a:lnTo>
                <a:lnTo>
                  <a:pt x="226" y="155"/>
                </a:lnTo>
                <a:lnTo>
                  <a:pt x="228" y="156"/>
                </a:lnTo>
                <a:lnTo>
                  <a:pt x="229" y="157"/>
                </a:lnTo>
                <a:lnTo>
                  <a:pt x="231" y="159"/>
                </a:lnTo>
                <a:lnTo>
                  <a:pt x="233" y="160"/>
                </a:lnTo>
                <a:lnTo>
                  <a:pt x="235" y="161"/>
                </a:lnTo>
                <a:lnTo>
                  <a:pt x="236" y="162"/>
                </a:lnTo>
                <a:lnTo>
                  <a:pt x="238" y="163"/>
                </a:lnTo>
                <a:lnTo>
                  <a:pt x="240" y="164"/>
                </a:lnTo>
                <a:lnTo>
                  <a:pt x="241" y="166"/>
                </a:lnTo>
                <a:lnTo>
                  <a:pt x="243" y="167"/>
                </a:lnTo>
                <a:lnTo>
                  <a:pt x="245" y="168"/>
                </a:lnTo>
                <a:lnTo>
                  <a:pt x="246" y="169"/>
                </a:lnTo>
                <a:lnTo>
                  <a:pt x="248" y="170"/>
                </a:lnTo>
                <a:lnTo>
                  <a:pt x="250" y="171"/>
                </a:lnTo>
                <a:lnTo>
                  <a:pt x="251" y="173"/>
                </a:lnTo>
                <a:lnTo>
                  <a:pt x="253" y="174"/>
                </a:lnTo>
                <a:lnTo>
                  <a:pt x="255" y="175"/>
                </a:lnTo>
                <a:lnTo>
                  <a:pt x="257" y="176"/>
                </a:lnTo>
                <a:lnTo>
                  <a:pt x="258" y="177"/>
                </a:lnTo>
                <a:lnTo>
                  <a:pt x="260" y="178"/>
                </a:lnTo>
                <a:lnTo>
                  <a:pt x="262" y="180"/>
                </a:lnTo>
                <a:lnTo>
                  <a:pt x="263" y="181"/>
                </a:lnTo>
                <a:lnTo>
                  <a:pt x="265" y="182"/>
                </a:lnTo>
                <a:lnTo>
                  <a:pt x="267" y="183"/>
                </a:lnTo>
                <a:lnTo>
                  <a:pt x="268" y="184"/>
                </a:lnTo>
                <a:lnTo>
                  <a:pt x="270" y="185"/>
                </a:lnTo>
                <a:lnTo>
                  <a:pt x="272" y="187"/>
                </a:lnTo>
                <a:lnTo>
                  <a:pt x="274" y="188"/>
                </a:lnTo>
                <a:lnTo>
                  <a:pt x="275" y="189"/>
                </a:lnTo>
                <a:lnTo>
                  <a:pt x="277" y="190"/>
                </a:lnTo>
                <a:lnTo>
                  <a:pt x="279" y="191"/>
                </a:lnTo>
                <a:lnTo>
                  <a:pt x="280" y="192"/>
                </a:lnTo>
                <a:lnTo>
                  <a:pt x="282" y="194"/>
                </a:lnTo>
                <a:lnTo>
                  <a:pt x="284" y="195"/>
                </a:lnTo>
                <a:lnTo>
                  <a:pt x="285" y="196"/>
                </a:lnTo>
                <a:lnTo>
                  <a:pt x="287" y="197"/>
                </a:lnTo>
                <a:lnTo>
                  <a:pt x="289" y="198"/>
                </a:lnTo>
                <a:lnTo>
                  <a:pt x="291" y="199"/>
                </a:lnTo>
                <a:lnTo>
                  <a:pt x="292" y="201"/>
                </a:lnTo>
                <a:lnTo>
                  <a:pt x="294" y="202"/>
                </a:lnTo>
                <a:lnTo>
                  <a:pt x="296" y="203"/>
                </a:lnTo>
                <a:lnTo>
                  <a:pt x="297" y="204"/>
                </a:lnTo>
                <a:lnTo>
                  <a:pt x="299" y="205"/>
                </a:lnTo>
                <a:lnTo>
                  <a:pt x="301" y="207"/>
                </a:lnTo>
                <a:lnTo>
                  <a:pt x="302" y="208"/>
                </a:lnTo>
                <a:lnTo>
                  <a:pt x="304" y="209"/>
                </a:lnTo>
                <a:lnTo>
                  <a:pt x="306" y="210"/>
                </a:lnTo>
                <a:lnTo>
                  <a:pt x="307" y="211"/>
                </a:lnTo>
                <a:lnTo>
                  <a:pt x="309" y="212"/>
                </a:lnTo>
                <a:lnTo>
                  <a:pt x="311" y="214"/>
                </a:lnTo>
                <a:lnTo>
                  <a:pt x="313" y="215"/>
                </a:lnTo>
                <a:lnTo>
                  <a:pt x="314" y="216"/>
                </a:lnTo>
                <a:lnTo>
                  <a:pt x="316" y="217"/>
                </a:lnTo>
                <a:lnTo>
                  <a:pt x="318" y="218"/>
                </a:lnTo>
                <a:lnTo>
                  <a:pt x="319" y="219"/>
                </a:lnTo>
                <a:lnTo>
                  <a:pt x="321" y="221"/>
                </a:lnTo>
                <a:lnTo>
                  <a:pt x="323" y="222"/>
                </a:lnTo>
                <a:lnTo>
                  <a:pt x="324" y="223"/>
                </a:lnTo>
                <a:lnTo>
                  <a:pt x="326" y="224"/>
                </a:lnTo>
                <a:lnTo>
                  <a:pt x="328" y="225"/>
                </a:lnTo>
                <a:lnTo>
                  <a:pt x="330" y="226"/>
                </a:lnTo>
                <a:lnTo>
                  <a:pt x="331" y="228"/>
                </a:lnTo>
                <a:lnTo>
                  <a:pt x="333" y="229"/>
                </a:lnTo>
                <a:lnTo>
                  <a:pt x="335" y="230"/>
                </a:lnTo>
                <a:lnTo>
                  <a:pt x="336" y="231"/>
                </a:lnTo>
                <a:lnTo>
                  <a:pt x="338" y="232"/>
                </a:lnTo>
                <a:lnTo>
                  <a:pt x="340" y="233"/>
                </a:lnTo>
                <a:lnTo>
                  <a:pt x="341" y="235"/>
                </a:lnTo>
                <a:lnTo>
                  <a:pt x="343" y="236"/>
                </a:lnTo>
                <a:lnTo>
                  <a:pt x="345" y="237"/>
                </a:lnTo>
                <a:lnTo>
                  <a:pt x="346" y="238"/>
                </a:lnTo>
                <a:lnTo>
                  <a:pt x="348" y="239"/>
                </a:lnTo>
                <a:lnTo>
                  <a:pt x="350" y="240"/>
                </a:lnTo>
                <a:lnTo>
                  <a:pt x="352" y="242"/>
                </a:lnTo>
                <a:lnTo>
                  <a:pt x="353" y="243"/>
                </a:lnTo>
                <a:lnTo>
                  <a:pt x="355" y="244"/>
                </a:lnTo>
                <a:lnTo>
                  <a:pt x="357" y="245"/>
                </a:lnTo>
                <a:lnTo>
                  <a:pt x="358" y="246"/>
                </a:lnTo>
                <a:lnTo>
                  <a:pt x="360" y="247"/>
                </a:lnTo>
                <a:lnTo>
                  <a:pt x="362" y="249"/>
                </a:lnTo>
                <a:lnTo>
                  <a:pt x="363" y="250"/>
                </a:lnTo>
                <a:lnTo>
                  <a:pt x="365" y="251"/>
                </a:lnTo>
                <a:lnTo>
                  <a:pt x="367" y="252"/>
                </a:lnTo>
                <a:lnTo>
                  <a:pt x="369" y="253"/>
                </a:lnTo>
                <a:lnTo>
                  <a:pt x="370" y="254"/>
                </a:lnTo>
                <a:lnTo>
                  <a:pt x="372" y="256"/>
                </a:lnTo>
                <a:lnTo>
                  <a:pt x="374" y="257"/>
                </a:lnTo>
                <a:lnTo>
                  <a:pt x="375" y="258"/>
                </a:lnTo>
                <a:lnTo>
                  <a:pt x="377" y="259"/>
                </a:lnTo>
                <a:lnTo>
                  <a:pt x="379" y="260"/>
                </a:lnTo>
                <a:lnTo>
                  <a:pt x="380" y="261"/>
                </a:lnTo>
                <a:lnTo>
                  <a:pt x="382" y="263"/>
                </a:lnTo>
                <a:lnTo>
                  <a:pt x="384" y="264"/>
                </a:lnTo>
                <a:lnTo>
                  <a:pt x="385" y="265"/>
                </a:lnTo>
                <a:lnTo>
                  <a:pt x="387" y="266"/>
                </a:lnTo>
                <a:lnTo>
                  <a:pt x="389" y="267"/>
                </a:lnTo>
                <a:lnTo>
                  <a:pt x="391" y="268"/>
                </a:lnTo>
                <a:lnTo>
                  <a:pt x="392" y="270"/>
                </a:lnTo>
                <a:lnTo>
                  <a:pt x="394" y="271"/>
                </a:lnTo>
                <a:lnTo>
                  <a:pt x="396" y="272"/>
                </a:lnTo>
                <a:lnTo>
                  <a:pt x="397" y="273"/>
                </a:lnTo>
                <a:lnTo>
                  <a:pt x="399" y="274"/>
                </a:lnTo>
                <a:lnTo>
                  <a:pt x="401" y="275"/>
                </a:lnTo>
                <a:lnTo>
                  <a:pt x="402" y="277"/>
                </a:lnTo>
                <a:lnTo>
                  <a:pt x="404" y="278"/>
                </a:lnTo>
                <a:lnTo>
                  <a:pt x="406" y="279"/>
                </a:lnTo>
                <a:lnTo>
                  <a:pt x="408" y="280"/>
                </a:lnTo>
                <a:lnTo>
                  <a:pt x="409" y="281"/>
                </a:lnTo>
                <a:lnTo>
                  <a:pt x="411" y="283"/>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20"/>
          <p:cNvSpPr>
            <a:spLocks/>
          </p:cNvSpPr>
          <p:nvPr/>
        </p:nvSpPr>
        <p:spPr bwMode="auto">
          <a:xfrm>
            <a:off x="4462463" y="2843213"/>
            <a:ext cx="1719263" cy="1387475"/>
          </a:xfrm>
          <a:custGeom>
            <a:avLst/>
            <a:gdLst>
              <a:gd name="T0" fmla="*/ 5 w 342"/>
              <a:gd name="T1" fmla="*/ 4 h 276"/>
              <a:gd name="T2" fmla="*/ 12 w 342"/>
              <a:gd name="T3" fmla="*/ 9 h 276"/>
              <a:gd name="T4" fmla="*/ 18 w 342"/>
              <a:gd name="T5" fmla="*/ 15 h 276"/>
              <a:gd name="T6" fmla="*/ 25 w 342"/>
              <a:gd name="T7" fmla="*/ 20 h 276"/>
              <a:gd name="T8" fmla="*/ 32 w 342"/>
              <a:gd name="T9" fmla="*/ 26 h 276"/>
              <a:gd name="T10" fmla="*/ 39 w 342"/>
              <a:gd name="T11" fmla="*/ 31 h 276"/>
              <a:gd name="T12" fmla="*/ 46 w 342"/>
              <a:gd name="T13" fmla="*/ 37 h 276"/>
              <a:gd name="T14" fmla="*/ 52 w 342"/>
              <a:gd name="T15" fmla="*/ 42 h 276"/>
              <a:gd name="T16" fmla="*/ 59 w 342"/>
              <a:gd name="T17" fmla="*/ 48 h 276"/>
              <a:gd name="T18" fmla="*/ 66 w 342"/>
              <a:gd name="T19" fmla="*/ 53 h 276"/>
              <a:gd name="T20" fmla="*/ 73 w 342"/>
              <a:gd name="T21" fmla="*/ 59 h 276"/>
              <a:gd name="T22" fmla="*/ 79 w 342"/>
              <a:gd name="T23" fmla="*/ 64 h 276"/>
              <a:gd name="T24" fmla="*/ 86 w 342"/>
              <a:gd name="T25" fmla="*/ 70 h 276"/>
              <a:gd name="T26" fmla="*/ 93 w 342"/>
              <a:gd name="T27" fmla="*/ 75 h 276"/>
              <a:gd name="T28" fmla="*/ 100 w 342"/>
              <a:gd name="T29" fmla="*/ 80 h 276"/>
              <a:gd name="T30" fmla="*/ 107 w 342"/>
              <a:gd name="T31" fmla="*/ 86 h 276"/>
              <a:gd name="T32" fmla="*/ 113 w 342"/>
              <a:gd name="T33" fmla="*/ 91 h 276"/>
              <a:gd name="T34" fmla="*/ 120 w 342"/>
              <a:gd name="T35" fmla="*/ 97 h 276"/>
              <a:gd name="T36" fmla="*/ 127 w 342"/>
              <a:gd name="T37" fmla="*/ 102 h 276"/>
              <a:gd name="T38" fmla="*/ 134 w 342"/>
              <a:gd name="T39" fmla="*/ 108 h 276"/>
              <a:gd name="T40" fmla="*/ 141 w 342"/>
              <a:gd name="T41" fmla="*/ 113 h 276"/>
              <a:gd name="T42" fmla="*/ 147 w 342"/>
              <a:gd name="T43" fmla="*/ 119 h 276"/>
              <a:gd name="T44" fmla="*/ 154 w 342"/>
              <a:gd name="T45" fmla="*/ 124 h 276"/>
              <a:gd name="T46" fmla="*/ 161 w 342"/>
              <a:gd name="T47" fmla="*/ 130 h 276"/>
              <a:gd name="T48" fmla="*/ 168 w 342"/>
              <a:gd name="T49" fmla="*/ 135 h 276"/>
              <a:gd name="T50" fmla="*/ 174 w 342"/>
              <a:gd name="T51" fmla="*/ 140 h 276"/>
              <a:gd name="T52" fmla="*/ 181 w 342"/>
              <a:gd name="T53" fmla="*/ 146 h 276"/>
              <a:gd name="T54" fmla="*/ 188 w 342"/>
              <a:gd name="T55" fmla="*/ 151 h 276"/>
              <a:gd name="T56" fmla="*/ 195 w 342"/>
              <a:gd name="T57" fmla="*/ 157 h 276"/>
              <a:gd name="T58" fmla="*/ 202 w 342"/>
              <a:gd name="T59" fmla="*/ 162 h 276"/>
              <a:gd name="T60" fmla="*/ 208 w 342"/>
              <a:gd name="T61" fmla="*/ 168 h 276"/>
              <a:gd name="T62" fmla="*/ 215 w 342"/>
              <a:gd name="T63" fmla="*/ 173 h 276"/>
              <a:gd name="T64" fmla="*/ 222 w 342"/>
              <a:gd name="T65" fmla="*/ 179 h 276"/>
              <a:gd name="T66" fmla="*/ 229 w 342"/>
              <a:gd name="T67" fmla="*/ 184 h 276"/>
              <a:gd name="T68" fmla="*/ 235 w 342"/>
              <a:gd name="T69" fmla="*/ 190 h 276"/>
              <a:gd name="T70" fmla="*/ 242 w 342"/>
              <a:gd name="T71" fmla="*/ 195 h 276"/>
              <a:gd name="T72" fmla="*/ 249 w 342"/>
              <a:gd name="T73" fmla="*/ 201 h 276"/>
              <a:gd name="T74" fmla="*/ 256 w 342"/>
              <a:gd name="T75" fmla="*/ 206 h 276"/>
              <a:gd name="T76" fmla="*/ 263 w 342"/>
              <a:gd name="T77" fmla="*/ 211 h 276"/>
              <a:gd name="T78" fmla="*/ 269 w 342"/>
              <a:gd name="T79" fmla="*/ 217 h 276"/>
              <a:gd name="T80" fmla="*/ 276 w 342"/>
              <a:gd name="T81" fmla="*/ 222 h 276"/>
              <a:gd name="T82" fmla="*/ 283 w 342"/>
              <a:gd name="T83" fmla="*/ 228 h 276"/>
              <a:gd name="T84" fmla="*/ 290 w 342"/>
              <a:gd name="T85" fmla="*/ 233 h 276"/>
              <a:gd name="T86" fmla="*/ 297 w 342"/>
              <a:gd name="T87" fmla="*/ 239 h 276"/>
              <a:gd name="T88" fmla="*/ 303 w 342"/>
              <a:gd name="T89" fmla="*/ 244 h 276"/>
              <a:gd name="T90" fmla="*/ 310 w 342"/>
              <a:gd name="T91" fmla="*/ 250 h 276"/>
              <a:gd name="T92" fmla="*/ 317 w 342"/>
              <a:gd name="T93" fmla="*/ 255 h 276"/>
              <a:gd name="T94" fmla="*/ 324 w 342"/>
              <a:gd name="T95" fmla="*/ 261 h 276"/>
              <a:gd name="T96" fmla="*/ 330 w 342"/>
              <a:gd name="T97" fmla="*/ 266 h 276"/>
              <a:gd name="T98" fmla="*/ 337 w 342"/>
              <a:gd name="T99" fmla="*/ 271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42" h="276">
                <a:moveTo>
                  <a:pt x="0" y="0"/>
                </a:moveTo>
                <a:lnTo>
                  <a:pt x="1" y="1"/>
                </a:lnTo>
                <a:lnTo>
                  <a:pt x="3" y="3"/>
                </a:lnTo>
                <a:lnTo>
                  <a:pt x="5" y="4"/>
                </a:lnTo>
                <a:lnTo>
                  <a:pt x="7" y="5"/>
                </a:lnTo>
                <a:lnTo>
                  <a:pt x="8" y="7"/>
                </a:lnTo>
                <a:lnTo>
                  <a:pt x="10" y="8"/>
                </a:lnTo>
                <a:lnTo>
                  <a:pt x="12" y="9"/>
                </a:lnTo>
                <a:lnTo>
                  <a:pt x="13" y="11"/>
                </a:lnTo>
                <a:lnTo>
                  <a:pt x="15" y="12"/>
                </a:lnTo>
                <a:lnTo>
                  <a:pt x="17" y="14"/>
                </a:lnTo>
                <a:lnTo>
                  <a:pt x="18" y="15"/>
                </a:lnTo>
                <a:lnTo>
                  <a:pt x="20" y="16"/>
                </a:lnTo>
                <a:lnTo>
                  <a:pt x="22" y="18"/>
                </a:lnTo>
                <a:lnTo>
                  <a:pt x="23" y="19"/>
                </a:lnTo>
                <a:lnTo>
                  <a:pt x="25" y="20"/>
                </a:lnTo>
                <a:lnTo>
                  <a:pt x="27" y="22"/>
                </a:lnTo>
                <a:lnTo>
                  <a:pt x="29" y="23"/>
                </a:lnTo>
                <a:lnTo>
                  <a:pt x="30" y="24"/>
                </a:lnTo>
                <a:lnTo>
                  <a:pt x="32" y="26"/>
                </a:lnTo>
                <a:lnTo>
                  <a:pt x="34" y="27"/>
                </a:lnTo>
                <a:lnTo>
                  <a:pt x="35" y="29"/>
                </a:lnTo>
                <a:lnTo>
                  <a:pt x="37" y="30"/>
                </a:lnTo>
                <a:lnTo>
                  <a:pt x="39" y="31"/>
                </a:lnTo>
                <a:lnTo>
                  <a:pt x="40" y="33"/>
                </a:lnTo>
                <a:lnTo>
                  <a:pt x="42" y="34"/>
                </a:lnTo>
                <a:lnTo>
                  <a:pt x="44" y="35"/>
                </a:lnTo>
                <a:lnTo>
                  <a:pt x="46" y="37"/>
                </a:lnTo>
                <a:lnTo>
                  <a:pt x="47" y="38"/>
                </a:lnTo>
                <a:lnTo>
                  <a:pt x="49" y="39"/>
                </a:lnTo>
                <a:lnTo>
                  <a:pt x="51" y="41"/>
                </a:lnTo>
                <a:lnTo>
                  <a:pt x="52" y="42"/>
                </a:lnTo>
                <a:lnTo>
                  <a:pt x="54" y="44"/>
                </a:lnTo>
                <a:lnTo>
                  <a:pt x="56" y="45"/>
                </a:lnTo>
                <a:lnTo>
                  <a:pt x="57" y="46"/>
                </a:lnTo>
                <a:lnTo>
                  <a:pt x="59" y="48"/>
                </a:lnTo>
                <a:lnTo>
                  <a:pt x="61" y="49"/>
                </a:lnTo>
                <a:lnTo>
                  <a:pt x="63" y="50"/>
                </a:lnTo>
                <a:lnTo>
                  <a:pt x="64" y="52"/>
                </a:lnTo>
                <a:lnTo>
                  <a:pt x="66" y="53"/>
                </a:lnTo>
                <a:lnTo>
                  <a:pt x="68" y="54"/>
                </a:lnTo>
                <a:lnTo>
                  <a:pt x="69" y="56"/>
                </a:lnTo>
                <a:lnTo>
                  <a:pt x="71" y="57"/>
                </a:lnTo>
                <a:lnTo>
                  <a:pt x="73" y="59"/>
                </a:lnTo>
                <a:lnTo>
                  <a:pt x="74" y="60"/>
                </a:lnTo>
                <a:lnTo>
                  <a:pt x="76" y="61"/>
                </a:lnTo>
                <a:lnTo>
                  <a:pt x="78" y="63"/>
                </a:lnTo>
                <a:lnTo>
                  <a:pt x="79" y="64"/>
                </a:lnTo>
                <a:lnTo>
                  <a:pt x="81" y="65"/>
                </a:lnTo>
                <a:lnTo>
                  <a:pt x="83" y="67"/>
                </a:lnTo>
                <a:lnTo>
                  <a:pt x="85" y="68"/>
                </a:lnTo>
                <a:lnTo>
                  <a:pt x="86" y="70"/>
                </a:lnTo>
                <a:lnTo>
                  <a:pt x="88" y="71"/>
                </a:lnTo>
                <a:lnTo>
                  <a:pt x="90" y="72"/>
                </a:lnTo>
                <a:lnTo>
                  <a:pt x="91" y="74"/>
                </a:lnTo>
                <a:lnTo>
                  <a:pt x="93" y="75"/>
                </a:lnTo>
                <a:lnTo>
                  <a:pt x="95" y="76"/>
                </a:lnTo>
                <a:lnTo>
                  <a:pt x="96" y="78"/>
                </a:lnTo>
                <a:lnTo>
                  <a:pt x="98" y="79"/>
                </a:lnTo>
                <a:lnTo>
                  <a:pt x="100" y="80"/>
                </a:lnTo>
                <a:lnTo>
                  <a:pt x="102" y="82"/>
                </a:lnTo>
                <a:lnTo>
                  <a:pt x="103" y="83"/>
                </a:lnTo>
                <a:lnTo>
                  <a:pt x="105" y="85"/>
                </a:lnTo>
                <a:lnTo>
                  <a:pt x="107" y="86"/>
                </a:lnTo>
                <a:lnTo>
                  <a:pt x="108" y="87"/>
                </a:lnTo>
                <a:lnTo>
                  <a:pt x="110" y="89"/>
                </a:lnTo>
                <a:lnTo>
                  <a:pt x="112" y="90"/>
                </a:lnTo>
                <a:lnTo>
                  <a:pt x="113" y="91"/>
                </a:lnTo>
                <a:lnTo>
                  <a:pt x="115" y="93"/>
                </a:lnTo>
                <a:lnTo>
                  <a:pt x="117" y="94"/>
                </a:lnTo>
                <a:lnTo>
                  <a:pt x="118" y="95"/>
                </a:lnTo>
                <a:lnTo>
                  <a:pt x="120" y="97"/>
                </a:lnTo>
                <a:lnTo>
                  <a:pt x="122" y="98"/>
                </a:lnTo>
                <a:lnTo>
                  <a:pt x="124" y="99"/>
                </a:lnTo>
                <a:lnTo>
                  <a:pt x="125" y="101"/>
                </a:lnTo>
                <a:lnTo>
                  <a:pt x="127" y="102"/>
                </a:lnTo>
                <a:lnTo>
                  <a:pt x="129" y="104"/>
                </a:lnTo>
                <a:lnTo>
                  <a:pt x="130" y="105"/>
                </a:lnTo>
                <a:lnTo>
                  <a:pt x="132" y="106"/>
                </a:lnTo>
                <a:lnTo>
                  <a:pt x="134" y="108"/>
                </a:lnTo>
                <a:lnTo>
                  <a:pt x="135" y="109"/>
                </a:lnTo>
                <a:lnTo>
                  <a:pt x="137" y="110"/>
                </a:lnTo>
                <a:lnTo>
                  <a:pt x="139" y="112"/>
                </a:lnTo>
                <a:lnTo>
                  <a:pt x="141" y="113"/>
                </a:lnTo>
                <a:lnTo>
                  <a:pt x="142" y="115"/>
                </a:lnTo>
                <a:lnTo>
                  <a:pt x="144" y="116"/>
                </a:lnTo>
                <a:lnTo>
                  <a:pt x="146" y="117"/>
                </a:lnTo>
                <a:lnTo>
                  <a:pt x="147" y="119"/>
                </a:lnTo>
                <a:lnTo>
                  <a:pt x="149" y="120"/>
                </a:lnTo>
                <a:lnTo>
                  <a:pt x="151" y="121"/>
                </a:lnTo>
                <a:lnTo>
                  <a:pt x="152" y="123"/>
                </a:lnTo>
                <a:lnTo>
                  <a:pt x="154" y="124"/>
                </a:lnTo>
                <a:lnTo>
                  <a:pt x="156" y="125"/>
                </a:lnTo>
                <a:lnTo>
                  <a:pt x="157" y="127"/>
                </a:lnTo>
                <a:lnTo>
                  <a:pt x="159" y="128"/>
                </a:lnTo>
                <a:lnTo>
                  <a:pt x="161" y="130"/>
                </a:lnTo>
                <a:lnTo>
                  <a:pt x="163" y="131"/>
                </a:lnTo>
                <a:lnTo>
                  <a:pt x="164" y="132"/>
                </a:lnTo>
                <a:lnTo>
                  <a:pt x="166" y="134"/>
                </a:lnTo>
                <a:lnTo>
                  <a:pt x="168" y="135"/>
                </a:lnTo>
                <a:lnTo>
                  <a:pt x="169" y="136"/>
                </a:lnTo>
                <a:lnTo>
                  <a:pt x="171" y="138"/>
                </a:lnTo>
                <a:lnTo>
                  <a:pt x="173" y="139"/>
                </a:lnTo>
                <a:lnTo>
                  <a:pt x="174" y="140"/>
                </a:lnTo>
                <a:lnTo>
                  <a:pt x="176" y="142"/>
                </a:lnTo>
                <a:lnTo>
                  <a:pt x="178" y="143"/>
                </a:lnTo>
                <a:lnTo>
                  <a:pt x="180" y="145"/>
                </a:lnTo>
                <a:lnTo>
                  <a:pt x="181" y="146"/>
                </a:lnTo>
                <a:lnTo>
                  <a:pt x="183" y="147"/>
                </a:lnTo>
                <a:lnTo>
                  <a:pt x="185" y="149"/>
                </a:lnTo>
                <a:lnTo>
                  <a:pt x="186" y="150"/>
                </a:lnTo>
                <a:lnTo>
                  <a:pt x="188" y="151"/>
                </a:lnTo>
                <a:lnTo>
                  <a:pt x="190" y="153"/>
                </a:lnTo>
                <a:lnTo>
                  <a:pt x="191" y="154"/>
                </a:lnTo>
                <a:lnTo>
                  <a:pt x="193" y="156"/>
                </a:lnTo>
                <a:lnTo>
                  <a:pt x="195" y="157"/>
                </a:lnTo>
                <a:lnTo>
                  <a:pt x="196" y="158"/>
                </a:lnTo>
                <a:lnTo>
                  <a:pt x="198" y="160"/>
                </a:lnTo>
                <a:lnTo>
                  <a:pt x="200" y="161"/>
                </a:lnTo>
                <a:lnTo>
                  <a:pt x="202" y="162"/>
                </a:lnTo>
                <a:lnTo>
                  <a:pt x="203" y="164"/>
                </a:lnTo>
                <a:lnTo>
                  <a:pt x="205" y="165"/>
                </a:lnTo>
                <a:lnTo>
                  <a:pt x="207" y="166"/>
                </a:lnTo>
                <a:lnTo>
                  <a:pt x="208" y="168"/>
                </a:lnTo>
                <a:lnTo>
                  <a:pt x="210" y="169"/>
                </a:lnTo>
                <a:lnTo>
                  <a:pt x="212" y="170"/>
                </a:lnTo>
                <a:lnTo>
                  <a:pt x="213" y="172"/>
                </a:lnTo>
                <a:lnTo>
                  <a:pt x="215" y="173"/>
                </a:lnTo>
                <a:lnTo>
                  <a:pt x="217" y="175"/>
                </a:lnTo>
                <a:lnTo>
                  <a:pt x="219" y="176"/>
                </a:lnTo>
                <a:lnTo>
                  <a:pt x="220" y="177"/>
                </a:lnTo>
                <a:lnTo>
                  <a:pt x="222" y="179"/>
                </a:lnTo>
                <a:lnTo>
                  <a:pt x="224" y="180"/>
                </a:lnTo>
                <a:lnTo>
                  <a:pt x="225" y="181"/>
                </a:lnTo>
                <a:lnTo>
                  <a:pt x="227" y="183"/>
                </a:lnTo>
                <a:lnTo>
                  <a:pt x="229" y="184"/>
                </a:lnTo>
                <a:lnTo>
                  <a:pt x="230" y="185"/>
                </a:lnTo>
                <a:lnTo>
                  <a:pt x="232" y="187"/>
                </a:lnTo>
                <a:lnTo>
                  <a:pt x="234" y="188"/>
                </a:lnTo>
                <a:lnTo>
                  <a:pt x="235" y="190"/>
                </a:lnTo>
                <a:lnTo>
                  <a:pt x="237" y="191"/>
                </a:lnTo>
                <a:lnTo>
                  <a:pt x="239" y="192"/>
                </a:lnTo>
                <a:lnTo>
                  <a:pt x="241" y="194"/>
                </a:lnTo>
                <a:lnTo>
                  <a:pt x="242" y="195"/>
                </a:lnTo>
                <a:lnTo>
                  <a:pt x="244" y="196"/>
                </a:lnTo>
                <a:lnTo>
                  <a:pt x="246" y="198"/>
                </a:lnTo>
                <a:lnTo>
                  <a:pt x="247" y="199"/>
                </a:lnTo>
                <a:lnTo>
                  <a:pt x="249" y="201"/>
                </a:lnTo>
                <a:lnTo>
                  <a:pt x="251" y="202"/>
                </a:lnTo>
                <a:lnTo>
                  <a:pt x="252" y="203"/>
                </a:lnTo>
                <a:lnTo>
                  <a:pt x="254" y="205"/>
                </a:lnTo>
                <a:lnTo>
                  <a:pt x="256" y="206"/>
                </a:lnTo>
                <a:lnTo>
                  <a:pt x="258" y="207"/>
                </a:lnTo>
                <a:lnTo>
                  <a:pt x="259" y="209"/>
                </a:lnTo>
                <a:lnTo>
                  <a:pt x="261" y="210"/>
                </a:lnTo>
                <a:lnTo>
                  <a:pt x="263" y="211"/>
                </a:lnTo>
                <a:lnTo>
                  <a:pt x="264" y="213"/>
                </a:lnTo>
                <a:lnTo>
                  <a:pt x="266" y="214"/>
                </a:lnTo>
                <a:lnTo>
                  <a:pt x="268" y="216"/>
                </a:lnTo>
                <a:lnTo>
                  <a:pt x="269" y="217"/>
                </a:lnTo>
                <a:lnTo>
                  <a:pt x="271" y="218"/>
                </a:lnTo>
                <a:lnTo>
                  <a:pt x="273" y="220"/>
                </a:lnTo>
                <a:lnTo>
                  <a:pt x="274" y="221"/>
                </a:lnTo>
                <a:lnTo>
                  <a:pt x="276" y="222"/>
                </a:lnTo>
                <a:lnTo>
                  <a:pt x="278" y="224"/>
                </a:lnTo>
                <a:lnTo>
                  <a:pt x="280" y="225"/>
                </a:lnTo>
                <a:lnTo>
                  <a:pt x="281" y="226"/>
                </a:lnTo>
                <a:lnTo>
                  <a:pt x="283" y="228"/>
                </a:lnTo>
                <a:lnTo>
                  <a:pt x="285" y="229"/>
                </a:lnTo>
                <a:lnTo>
                  <a:pt x="286" y="231"/>
                </a:lnTo>
                <a:lnTo>
                  <a:pt x="288" y="232"/>
                </a:lnTo>
                <a:lnTo>
                  <a:pt x="290" y="233"/>
                </a:lnTo>
                <a:lnTo>
                  <a:pt x="291" y="235"/>
                </a:lnTo>
                <a:lnTo>
                  <a:pt x="293" y="236"/>
                </a:lnTo>
                <a:lnTo>
                  <a:pt x="295" y="237"/>
                </a:lnTo>
                <a:lnTo>
                  <a:pt x="297" y="239"/>
                </a:lnTo>
                <a:lnTo>
                  <a:pt x="298" y="240"/>
                </a:lnTo>
                <a:lnTo>
                  <a:pt x="300" y="241"/>
                </a:lnTo>
                <a:lnTo>
                  <a:pt x="302" y="243"/>
                </a:lnTo>
                <a:lnTo>
                  <a:pt x="303" y="244"/>
                </a:lnTo>
                <a:lnTo>
                  <a:pt x="305" y="246"/>
                </a:lnTo>
                <a:lnTo>
                  <a:pt x="307" y="247"/>
                </a:lnTo>
                <a:lnTo>
                  <a:pt x="308" y="248"/>
                </a:lnTo>
                <a:lnTo>
                  <a:pt x="310" y="250"/>
                </a:lnTo>
                <a:lnTo>
                  <a:pt x="312" y="251"/>
                </a:lnTo>
                <a:lnTo>
                  <a:pt x="314" y="252"/>
                </a:lnTo>
                <a:lnTo>
                  <a:pt x="315" y="254"/>
                </a:lnTo>
                <a:lnTo>
                  <a:pt x="317" y="255"/>
                </a:lnTo>
                <a:lnTo>
                  <a:pt x="319" y="256"/>
                </a:lnTo>
                <a:lnTo>
                  <a:pt x="320" y="258"/>
                </a:lnTo>
                <a:lnTo>
                  <a:pt x="322" y="259"/>
                </a:lnTo>
                <a:lnTo>
                  <a:pt x="324" y="261"/>
                </a:lnTo>
                <a:lnTo>
                  <a:pt x="325" y="262"/>
                </a:lnTo>
                <a:lnTo>
                  <a:pt x="327" y="263"/>
                </a:lnTo>
                <a:lnTo>
                  <a:pt x="329" y="265"/>
                </a:lnTo>
                <a:lnTo>
                  <a:pt x="330" y="266"/>
                </a:lnTo>
                <a:lnTo>
                  <a:pt x="332" y="267"/>
                </a:lnTo>
                <a:lnTo>
                  <a:pt x="334" y="269"/>
                </a:lnTo>
                <a:lnTo>
                  <a:pt x="336" y="270"/>
                </a:lnTo>
                <a:lnTo>
                  <a:pt x="337" y="271"/>
                </a:lnTo>
                <a:lnTo>
                  <a:pt x="339" y="273"/>
                </a:lnTo>
                <a:lnTo>
                  <a:pt x="341" y="274"/>
                </a:lnTo>
                <a:lnTo>
                  <a:pt x="342" y="276"/>
                </a:lnTo>
              </a:path>
            </a:pathLst>
          </a:custGeom>
          <a:noFill/>
          <a:ln w="19050">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21"/>
          <p:cNvSpPr>
            <a:spLocks/>
          </p:cNvSpPr>
          <p:nvPr/>
        </p:nvSpPr>
        <p:spPr bwMode="auto">
          <a:xfrm>
            <a:off x="3433763" y="1420813"/>
            <a:ext cx="1165225" cy="1422400"/>
          </a:xfrm>
          <a:custGeom>
            <a:avLst/>
            <a:gdLst>
              <a:gd name="T0" fmla="*/ 3 w 232"/>
              <a:gd name="T1" fmla="*/ 4 h 283"/>
              <a:gd name="T2" fmla="*/ 8 w 232"/>
              <a:gd name="T3" fmla="*/ 10 h 283"/>
              <a:gd name="T4" fmla="*/ 13 w 232"/>
              <a:gd name="T5" fmla="*/ 16 h 283"/>
              <a:gd name="T6" fmla="*/ 18 w 232"/>
              <a:gd name="T7" fmla="*/ 23 h 283"/>
              <a:gd name="T8" fmla="*/ 23 w 232"/>
              <a:gd name="T9" fmla="*/ 29 h 283"/>
              <a:gd name="T10" fmla="*/ 28 w 232"/>
              <a:gd name="T11" fmla="*/ 35 h 283"/>
              <a:gd name="T12" fmla="*/ 33 w 232"/>
              <a:gd name="T13" fmla="*/ 41 h 283"/>
              <a:gd name="T14" fmla="*/ 39 w 232"/>
              <a:gd name="T15" fmla="*/ 47 h 283"/>
              <a:gd name="T16" fmla="*/ 44 w 232"/>
              <a:gd name="T17" fmla="*/ 54 h 283"/>
              <a:gd name="T18" fmla="*/ 49 w 232"/>
              <a:gd name="T19" fmla="*/ 60 h 283"/>
              <a:gd name="T20" fmla="*/ 54 w 232"/>
              <a:gd name="T21" fmla="*/ 66 h 283"/>
              <a:gd name="T22" fmla="*/ 59 w 232"/>
              <a:gd name="T23" fmla="*/ 72 h 283"/>
              <a:gd name="T24" fmla="*/ 64 w 232"/>
              <a:gd name="T25" fmla="*/ 78 h 283"/>
              <a:gd name="T26" fmla="*/ 69 w 232"/>
              <a:gd name="T27" fmla="*/ 85 h 283"/>
              <a:gd name="T28" fmla="*/ 74 w 232"/>
              <a:gd name="T29" fmla="*/ 91 h 283"/>
              <a:gd name="T30" fmla="*/ 79 w 232"/>
              <a:gd name="T31" fmla="*/ 97 h 283"/>
              <a:gd name="T32" fmla="*/ 84 w 232"/>
              <a:gd name="T33" fmla="*/ 103 h 283"/>
              <a:gd name="T34" fmla="*/ 89 w 232"/>
              <a:gd name="T35" fmla="*/ 109 h 283"/>
              <a:gd name="T36" fmla="*/ 95 w 232"/>
              <a:gd name="T37" fmla="*/ 116 h 283"/>
              <a:gd name="T38" fmla="*/ 100 w 232"/>
              <a:gd name="T39" fmla="*/ 122 h 283"/>
              <a:gd name="T40" fmla="*/ 105 w 232"/>
              <a:gd name="T41" fmla="*/ 128 h 283"/>
              <a:gd name="T42" fmla="*/ 110 w 232"/>
              <a:gd name="T43" fmla="*/ 134 h 283"/>
              <a:gd name="T44" fmla="*/ 115 w 232"/>
              <a:gd name="T45" fmla="*/ 140 h 283"/>
              <a:gd name="T46" fmla="*/ 120 w 232"/>
              <a:gd name="T47" fmla="*/ 147 h 283"/>
              <a:gd name="T48" fmla="*/ 125 w 232"/>
              <a:gd name="T49" fmla="*/ 153 h 283"/>
              <a:gd name="T50" fmla="*/ 130 w 232"/>
              <a:gd name="T51" fmla="*/ 159 h 283"/>
              <a:gd name="T52" fmla="*/ 135 w 232"/>
              <a:gd name="T53" fmla="*/ 165 h 283"/>
              <a:gd name="T54" fmla="*/ 140 w 232"/>
              <a:gd name="T55" fmla="*/ 171 h 283"/>
              <a:gd name="T56" fmla="*/ 145 w 232"/>
              <a:gd name="T57" fmla="*/ 178 h 283"/>
              <a:gd name="T58" fmla="*/ 150 w 232"/>
              <a:gd name="T59" fmla="*/ 184 h 283"/>
              <a:gd name="T60" fmla="*/ 156 w 232"/>
              <a:gd name="T61" fmla="*/ 190 h 283"/>
              <a:gd name="T62" fmla="*/ 161 w 232"/>
              <a:gd name="T63" fmla="*/ 196 h 283"/>
              <a:gd name="T64" fmla="*/ 166 w 232"/>
              <a:gd name="T65" fmla="*/ 202 h 283"/>
              <a:gd name="T66" fmla="*/ 171 w 232"/>
              <a:gd name="T67" fmla="*/ 209 h 283"/>
              <a:gd name="T68" fmla="*/ 176 w 232"/>
              <a:gd name="T69" fmla="*/ 215 h 283"/>
              <a:gd name="T70" fmla="*/ 181 w 232"/>
              <a:gd name="T71" fmla="*/ 221 h 283"/>
              <a:gd name="T72" fmla="*/ 186 w 232"/>
              <a:gd name="T73" fmla="*/ 227 h 283"/>
              <a:gd name="T74" fmla="*/ 191 w 232"/>
              <a:gd name="T75" fmla="*/ 233 h 283"/>
              <a:gd name="T76" fmla="*/ 196 w 232"/>
              <a:gd name="T77" fmla="*/ 240 h 283"/>
              <a:gd name="T78" fmla="*/ 201 w 232"/>
              <a:gd name="T79" fmla="*/ 246 h 283"/>
              <a:gd name="T80" fmla="*/ 206 w 232"/>
              <a:gd name="T81" fmla="*/ 252 h 283"/>
              <a:gd name="T82" fmla="*/ 212 w 232"/>
              <a:gd name="T83" fmla="*/ 258 h 283"/>
              <a:gd name="T84" fmla="*/ 217 w 232"/>
              <a:gd name="T85" fmla="*/ 264 h 283"/>
              <a:gd name="T86" fmla="*/ 222 w 232"/>
              <a:gd name="T87" fmla="*/ 270 h 283"/>
              <a:gd name="T88" fmla="*/ 227 w 232"/>
              <a:gd name="T89" fmla="*/ 277 h 283"/>
              <a:gd name="T90" fmla="*/ 232 w 232"/>
              <a:gd name="T9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2" h="283">
                <a:moveTo>
                  <a:pt x="0" y="0"/>
                </a:moveTo>
                <a:lnTo>
                  <a:pt x="1" y="2"/>
                </a:lnTo>
                <a:lnTo>
                  <a:pt x="3" y="4"/>
                </a:lnTo>
                <a:lnTo>
                  <a:pt x="5" y="6"/>
                </a:lnTo>
                <a:lnTo>
                  <a:pt x="6" y="8"/>
                </a:lnTo>
                <a:lnTo>
                  <a:pt x="8" y="10"/>
                </a:lnTo>
                <a:lnTo>
                  <a:pt x="10" y="12"/>
                </a:lnTo>
                <a:lnTo>
                  <a:pt x="11" y="14"/>
                </a:lnTo>
                <a:lnTo>
                  <a:pt x="13" y="16"/>
                </a:lnTo>
                <a:lnTo>
                  <a:pt x="15" y="19"/>
                </a:lnTo>
                <a:lnTo>
                  <a:pt x="16" y="21"/>
                </a:lnTo>
                <a:lnTo>
                  <a:pt x="18" y="23"/>
                </a:lnTo>
                <a:lnTo>
                  <a:pt x="20" y="25"/>
                </a:lnTo>
                <a:lnTo>
                  <a:pt x="22" y="27"/>
                </a:lnTo>
                <a:lnTo>
                  <a:pt x="23" y="29"/>
                </a:lnTo>
                <a:lnTo>
                  <a:pt x="25" y="31"/>
                </a:lnTo>
                <a:lnTo>
                  <a:pt x="27" y="33"/>
                </a:lnTo>
                <a:lnTo>
                  <a:pt x="28" y="35"/>
                </a:lnTo>
                <a:lnTo>
                  <a:pt x="30" y="37"/>
                </a:lnTo>
                <a:lnTo>
                  <a:pt x="32" y="39"/>
                </a:lnTo>
                <a:lnTo>
                  <a:pt x="33" y="41"/>
                </a:lnTo>
                <a:lnTo>
                  <a:pt x="35" y="43"/>
                </a:lnTo>
                <a:lnTo>
                  <a:pt x="37" y="45"/>
                </a:lnTo>
                <a:lnTo>
                  <a:pt x="39" y="47"/>
                </a:lnTo>
                <a:lnTo>
                  <a:pt x="40" y="50"/>
                </a:lnTo>
                <a:lnTo>
                  <a:pt x="42" y="52"/>
                </a:lnTo>
                <a:lnTo>
                  <a:pt x="44" y="54"/>
                </a:lnTo>
                <a:lnTo>
                  <a:pt x="45" y="56"/>
                </a:lnTo>
                <a:lnTo>
                  <a:pt x="47" y="58"/>
                </a:lnTo>
                <a:lnTo>
                  <a:pt x="49" y="60"/>
                </a:lnTo>
                <a:lnTo>
                  <a:pt x="50" y="62"/>
                </a:lnTo>
                <a:lnTo>
                  <a:pt x="52" y="64"/>
                </a:lnTo>
                <a:lnTo>
                  <a:pt x="54" y="66"/>
                </a:lnTo>
                <a:lnTo>
                  <a:pt x="56" y="68"/>
                </a:lnTo>
                <a:lnTo>
                  <a:pt x="57" y="70"/>
                </a:lnTo>
                <a:lnTo>
                  <a:pt x="59" y="72"/>
                </a:lnTo>
                <a:lnTo>
                  <a:pt x="61" y="74"/>
                </a:lnTo>
                <a:lnTo>
                  <a:pt x="62" y="76"/>
                </a:lnTo>
                <a:lnTo>
                  <a:pt x="64" y="78"/>
                </a:lnTo>
                <a:lnTo>
                  <a:pt x="66" y="80"/>
                </a:lnTo>
                <a:lnTo>
                  <a:pt x="67" y="83"/>
                </a:lnTo>
                <a:lnTo>
                  <a:pt x="69" y="85"/>
                </a:lnTo>
                <a:lnTo>
                  <a:pt x="71" y="87"/>
                </a:lnTo>
                <a:lnTo>
                  <a:pt x="72" y="89"/>
                </a:lnTo>
                <a:lnTo>
                  <a:pt x="74" y="91"/>
                </a:lnTo>
                <a:lnTo>
                  <a:pt x="76" y="93"/>
                </a:lnTo>
                <a:lnTo>
                  <a:pt x="78" y="95"/>
                </a:lnTo>
                <a:lnTo>
                  <a:pt x="79" y="97"/>
                </a:lnTo>
                <a:lnTo>
                  <a:pt x="81" y="99"/>
                </a:lnTo>
                <a:lnTo>
                  <a:pt x="83" y="101"/>
                </a:lnTo>
                <a:lnTo>
                  <a:pt x="84" y="103"/>
                </a:lnTo>
                <a:lnTo>
                  <a:pt x="86" y="105"/>
                </a:lnTo>
                <a:lnTo>
                  <a:pt x="88" y="107"/>
                </a:lnTo>
                <a:lnTo>
                  <a:pt x="89" y="109"/>
                </a:lnTo>
                <a:lnTo>
                  <a:pt x="91" y="111"/>
                </a:lnTo>
                <a:lnTo>
                  <a:pt x="93" y="114"/>
                </a:lnTo>
                <a:lnTo>
                  <a:pt x="95" y="116"/>
                </a:lnTo>
                <a:lnTo>
                  <a:pt x="96" y="118"/>
                </a:lnTo>
                <a:lnTo>
                  <a:pt x="98" y="120"/>
                </a:lnTo>
                <a:lnTo>
                  <a:pt x="100" y="122"/>
                </a:lnTo>
                <a:lnTo>
                  <a:pt x="101" y="124"/>
                </a:lnTo>
                <a:lnTo>
                  <a:pt x="103" y="126"/>
                </a:lnTo>
                <a:lnTo>
                  <a:pt x="105" y="128"/>
                </a:lnTo>
                <a:lnTo>
                  <a:pt x="106" y="130"/>
                </a:lnTo>
                <a:lnTo>
                  <a:pt x="108" y="132"/>
                </a:lnTo>
                <a:lnTo>
                  <a:pt x="110" y="134"/>
                </a:lnTo>
                <a:lnTo>
                  <a:pt x="111" y="136"/>
                </a:lnTo>
                <a:lnTo>
                  <a:pt x="113" y="138"/>
                </a:lnTo>
                <a:lnTo>
                  <a:pt x="115" y="140"/>
                </a:lnTo>
                <a:lnTo>
                  <a:pt x="117" y="142"/>
                </a:lnTo>
                <a:lnTo>
                  <a:pt x="118" y="145"/>
                </a:lnTo>
                <a:lnTo>
                  <a:pt x="120" y="147"/>
                </a:lnTo>
                <a:lnTo>
                  <a:pt x="122" y="149"/>
                </a:lnTo>
                <a:lnTo>
                  <a:pt x="123" y="151"/>
                </a:lnTo>
                <a:lnTo>
                  <a:pt x="125" y="153"/>
                </a:lnTo>
                <a:lnTo>
                  <a:pt x="127" y="155"/>
                </a:lnTo>
                <a:lnTo>
                  <a:pt x="128" y="157"/>
                </a:lnTo>
                <a:lnTo>
                  <a:pt x="130" y="159"/>
                </a:lnTo>
                <a:lnTo>
                  <a:pt x="132" y="161"/>
                </a:lnTo>
                <a:lnTo>
                  <a:pt x="134" y="163"/>
                </a:lnTo>
                <a:lnTo>
                  <a:pt x="135" y="165"/>
                </a:lnTo>
                <a:lnTo>
                  <a:pt x="137" y="167"/>
                </a:lnTo>
                <a:lnTo>
                  <a:pt x="139" y="169"/>
                </a:lnTo>
                <a:lnTo>
                  <a:pt x="140" y="171"/>
                </a:lnTo>
                <a:lnTo>
                  <a:pt x="142" y="173"/>
                </a:lnTo>
                <a:lnTo>
                  <a:pt x="144" y="175"/>
                </a:lnTo>
                <a:lnTo>
                  <a:pt x="145" y="178"/>
                </a:lnTo>
                <a:lnTo>
                  <a:pt x="147" y="180"/>
                </a:lnTo>
                <a:lnTo>
                  <a:pt x="149" y="182"/>
                </a:lnTo>
                <a:lnTo>
                  <a:pt x="150" y="184"/>
                </a:lnTo>
                <a:lnTo>
                  <a:pt x="152" y="186"/>
                </a:lnTo>
                <a:lnTo>
                  <a:pt x="154" y="188"/>
                </a:lnTo>
                <a:lnTo>
                  <a:pt x="156" y="190"/>
                </a:lnTo>
                <a:lnTo>
                  <a:pt x="157" y="192"/>
                </a:lnTo>
                <a:lnTo>
                  <a:pt x="159" y="194"/>
                </a:lnTo>
                <a:lnTo>
                  <a:pt x="161" y="196"/>
                </a:lnTo>
                <a:lnTo>
                  <a:pt x="162" y="198"/>
                </a:lnTo>
                <a:lnTo>
                  <a:pt x="164" y="200"/>
                </a:lnTo>
                <a:lnTo>
                  <a:pt x="166" y="202"/>
                </a:lnTo>
                <a:lnTo>
                  <a:pt x="167" y="204"/>
                </a:lnTo>
                <a:lnTo>
                  <a:pt x="169" y="206"/>
                </a:lnTo>
                <a:lnTo>
                  <a:pt x="171" y="209"/>
                </a:lnTo>
                <a:lnTo>
                  <a:pt x="173" y="211"/>
                </a:lnTo>
                <a:lnTo>
                  <a:pt x="174" y="213"/>
                </a:lnTo>
                <a:lnTo>
                  <a:pt x="176" y="215"/>
                </a:lnTo>
                <a:lnTo>
                  <a:pt x="178" y="217"/>
                </a:lnTo>
                <a:lnTo>
                  <a:pt x="179" y="219"/>
                </a:lnTo>
                <a:lnTo>
                  <a:pt x="181" y="221"/>
                </a:lnTo>
                <a:lnTo>
                  <a:pt x="183" y="223"/>
                </a:lnTo>
                <a:lnTo>
                  <a:pt x="184" y="225"/>
                </a:lnTo>
                <a:lnTo>
                  <a:pt x="186" y="227"/>
                </a:lnTo>
                <a:lnTo>
                  <a:pt x="188" y="229"/>
                </a:lnTo>
                <a:lnTo>
                  <a:pt x="189" y="231"/>
                </a:lnTo>
                <a:lnTo>
                  <a:pt x="191" y="233"/>
                </a:lnTo>
                <a:lnTo>
                  <a:pt x="193" y="235"/>
                </a:lnTo>
                <a:lnTo>
                  <a:pt x="195" y="237"/>
                </a:lnTo>
                <a:lnTo>
                  <a:pt x="196" y="240"/>
                </a:lnTo>
                <a:lnTo>
                  <a:pt x="198" y="242"/>
                </a:lnTo>
                <a:lnTo>
                  <a:pt x="200" y="244"/>
                </a:lnTo>
                <a:lnTo>
                  <a:pt x="201" y="246"/>
                </a:lnTo>
                <a:lnTo>
                  <a:pt x="203" y="248"/>
                </a:lnTo>
                <a:lnTo>
                  <a:pt x="205" y="250"/>
                </a:lnTo>
                <a:lnTo>
                  <a:pt x="206" y="252"/>
                </a:lnTo>
                <a:lnTo>
                  <a:pt x="208" y="254"/>
                </a:lnTo>
                <a:lnTo>
                  <a:pt x="210" y="256"/>
                </a:lnTo>
                <a:lnTo>
                  <a:pt x="212" y="258"/>
                </a:lnTo>
                <a:lnTo>
                  <a:pt x="213" y="260"/>
                </a:lnTo>
                <a:lnTo>
                  <a:pt x="215" y="262"/>
                </a:lnTo>
                <a:lnTo>
                  <a:pt x="217" y="264"/>
                </a:lnTo>
                <a:lnTo>
                  <a:pt x="218" y="266"/>
                </a:lnTo>
                <a:lnTo>
                  <a:pt x="220" y="268"/>
                </a:lnTo>
                <a:lnTo>
                  <a:pt x="222" y="270"/>
                </a:lnTo>
                <a:lnTo>
                  <a:pt x="223" y="273"/>
                </a:lnTo>
                <a:lnTo>
                  <a:pt x="225" y="275"/>
                </a:lnTo>
                <a:lnTo>
                  <a:pt x="227" y="277"/>
                </a:lnTo>
                <a:lnTo>
                  <a:pt x="228" y="279"/>
                </a:lnTo>
                <a:lnTo>
                  <a:pt x="230" y="281"/>
                </a:lnTo>
                <a:lnTo>
                  <a:pt x="232" y="283"/>
                </a:lnTo>
              </a:path>
            </a:pathLst>
          </a:custGeom>
          <a:noFill/>
          <a:ln w="190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22"/>
          <p:cNvSpPr>
            <a:spLocks noChangeArrowheads="1"/>
          </p:cNvSpPr>
          <p:nvPr/>
        </p:nvSpPr>
        <p:spPr bwMode="auto">
          <a:xfrm>
            <a:off x="6946597" y="4783014"/>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1A476F"/>
                </a:solidFill>
                <a:effectLst/>
                <a:latin typeface="Arial" panose="020B0604020202020204" pitchFamily="34" charset="0"/>
              </a:rPr>
              <a:t>W</a:t>
            </a:r>
            <a:r>
              <a:rPr kumimoji="0" lang="en-US" altLang="en-US" sz="2200" b="1" i="0" u="none" strike="noStrike" cap="none" normalizeH="0" baseline="-25000" dirty="0">
                <a:ln>
                  <a:noFill/>
                </a:ln>
                <a:solidFill>
                  <a:srgbClr val="1A476F"/>
                </a:solidFill>
                <a:effectLst/>
                <a:latin typeface="Arial" panose="020B0604020202020204" pitchFamily="34" charset="0"/>
              </a:rPr>
              <a:t>L</a:t>
            </a:r>
            <a:r>
              <a:rPr kumimoji="0" lang="en-US" altLang="en-US" sz="2200" b="1" i="0" u="none" strike="noStrike" cap="none" normalizeH="0" baseline="30000" dirty="0">
                <a:ln>
                  <a:noFill/>
                </a:ln>
                <a:solidFill>
                  <a:srgbClr val="1A476F"/>
                </a:solidFill>
                <a:effectLst/>
                <a:latin typeface="Arial" panose="020B0604020202020204" pitchFamily="34" charset="0"/>
              </a:rPr>
              <a:t>150%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19" name="Rectangle 23"/>
          <p:cNvSpPr>
            <a:spLocks noChangeArrowheads="1"/>
          </p:cNvSpPr>
          <p:nvPr/>
        </p:nvSpPr>
        <p:spPr bwMode="auto">
          <a:xfrm>
            <a:off x="5510196" y="3287815"/>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90353B"/>
                </a:solidFill>
                <a:effectLst/>
                <a:latin typeface="Arial" panose="020B0604020202020204" pitchFamily="34" charset="0"/>
              </a:rPr>
              <a:t>W</a:t>
            </a:r>
            <a:r>
              <a:rPr kumimoji="0" lang="en-US" altLang="en-US" sz="2200" b="1" i="0" u="none" strike="noStrike" cap="none" normalizeH="0" baseline="-25000" dirty="0">
                <a:ln>
                  <a:noFill/>
                </a:ln>
                <a:solidFill>
                  <a:srgbClr val="90353B"/>
                </a:solidFill>
                <a:effectLst/>
                <a:latin typeface="Arial" panose="020B0604020202020204" pitchFamily="34" charset="0"/>
              </a:rPr>
              <a:t>L</a:t>
            </a:r>
            <a:r>
              <a:rPr kumimoji="0" lang="en-US" altLang="en-US" sz="2200" b="1" i="0" u="none" strike="noStrike" cap="none" normalizeH="0" baseline="30000" dirty="0">
                <a:ln>
                  <a:noFill/>
                </a:ln>
                <a:solidFill>
                  <a:srgbClr val="90353B"/>
                </a:solidFill>
                <a:effectLst/>
                <a:latin typeface="Arial" panose="020B0604020202020204" pitchFamily="34" charset="0"/>
              </a:rPr>
              <a:t>200%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20" name="Rectangle 24"/>
          <p:cNvSpPr>
            <a:spLocks noChangeArrowheads="1"/>
          </p:cNvSpPr>
          <p:nvPr/>
        </p:nvSpPr>
        <p:spPr bwMode="auto">
          <a:xfrm>
            <a:off x="4016795" y="1651298"/>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6000"/>
                </a:solidFill>
                <a:effectLst/>
                <a:latin typeface="Arial" panose="020B0604020202020204" pitchFamily="34" charset="0"/>
              </a:rPr>
              <a:t>W</a:t>
            </a:r>
            <a:r>
              <a:rPr kumimoji="0" lang="en-US" altLang="en-US" sz="2200" b="1" i="0" u="none" strike="noStrike" cap="none" normalizeH="0" baseline="-25000" dirty="0">
                <a:ln>
                  <a:noFill/>
                </a:ln>
                <a:solidFill>
                  <a:srgbClr val="006000"/>
                </a:solidFill>
                <a:effectLst/>
                <a:latin typeface="Arial" panose="020B0604020202020204" pitchFamily="34" charset="0"/>
              </a:rPr>
              <a:t>L</a:t>
            </a:r>
            <a:r>
              <a:rPr kumimoji="0" lang="en-US" altLang="en-US" sz="2200" b="1" i="0" u="none" strike="noStrike" cap="none" normalizeH="0" baseline="30000" dirty="0">
                <a:ln>
                  <a:noFill/>
                </a:ln>
                <a:solidFill>
                  <a:srgbClr val="006000"/>
                </a:solidFill>
                <a:effectLst/>
                <a:latin typeface="Arial" panose="020B0604020202020204" pitchFamily="34" charset="0"/>
              </a:rPr>
              <a:t>250%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21" name="Rectangle 25"/>
          <p:cNvSpPr>
            <a:spLocks noChangeArrowheads="1"/>
          </p:cNvSpPr>
          <p:nvPr/>
        </p:nvSpPr>
        <p:spPr bwMode="auto">
          <a:xfrm>
            <a:off x="6275387" y="5449093"/>
            <a:ext cx="12096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(0.94, $0)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6"/>
          <p:cNvSpPr>
            <a:spLocks noChangeArrowheads="1"/>
          </p:cNvSpPr>
          <p:nvPr/>
        </p:nvSpPr>
        <p:spPr bwMode="auto">
          <a:xfrm>
            <a:off x="4287688" y="412113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(0.70, $39)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7"/>
          <p:cNvSpPr>
            <a:spLocks noChangeArrowheads="1"/>
          </p:cNvSpPr>
          <p:nvPr/>
        </p:nvSpPr>
        <p:spPr bwMode="auto">
          <a:xfrm>
            <a:off x="6292850" y="3863815"/>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(0.76, $39)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8"/>
          <p:cNvSpPr>
            <a:spLocks noChangeArrowheads="1"/>
          </p:cNvSpPr>
          <p:nvPr/>
        </p:nvSpPr>
        <p:spPr bwMode="auto">
          <a:xfrm>
            <a:off x="3126792" y="288688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(0.56, $77)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9"/>
          <p:cNvSpPr>
            <a:spLocks noChangeArrowheads="1"/>
          </p:cNvSpPr>
          <p:nvPr/>
        </p:nvSpPr>
        <p:spPr bwMode="auto">
          <a:xfrm>
            <a:off x="4735513" y="257800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(0.58, $77)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30"/>
          <p:cNvSpPr>
            <a:spLocks noChangeArrowheads="1"/>
          </p:cNvSpPr>
          <p:nvPr/>
        </p:nvSpPr>
        <p:spPr bwMode="auto">
          <a:xfrm>
            <a:off x="1917327" y="1216026"/>
            <a:ext cx="149701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(0.44, $116)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Line 31"/>
          <p:cNvSpPr>
            <a:spLocks noChangeShapeType="1"/>
          </p:cNvSpPr>
          <p:nvPr/>
        </p:nvSpPr>
        <p:spPr bwMode="auto">
          <a:xfrm flipV="1">
            <a:off x="1227138" y="933451"/>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32"/>
          <p:cNvSpPr>
            <a:spLocks noChangeShapeType="1"/>
          </p:cNvSpPr>
          <p:nvPr/>
        </p:nvSpPr>
        <p:spPr bwMode="auto">
          <a:xfrm flipH="1">
            <a:off x="1127125" y="5648326"/>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33"/>
          <p:cNvSpPr>
            <a:spLocks noChangeArrowheads="1"/>
          </p:cNvSpPr>
          <p:nvPr/>
        </p:nvSpPr>
        <p:spPr bwMode="auto">
          <a:xfrm rot="16200000">
            <a:off x="833438" y="5418138"/>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Line 34"/>
          <p:cNvSpPr>
            <a:spLocks noChangeShapeType="1"/>
          </p:cNvSpPr>
          <p:nvPr/>
        </p:nvSpPr>
        <p:spPr bwMode="auto">
          <a:xfrm flipH="1">
            <a:off x="1127125" y="4738688"/>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35"/>
          <p:cNvSpPr>
            <a:spLocks noChangeArrowheads="1"/>
          </p:cNvSpPr>
          <p:nvPr/>
        </p:nvSpPr>
        <p:spPr bwMode="auto">
          <a:xfrm rot="16200000">
            <a:off x="760413" y="4505326"/>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Line 36"/>
          <p:cNvSpPr>
            <a:spLocks noChangeShapeType="1"/>
          </p:cNvSpPr>
          <p:nvPr/>
        </p:nvSpPr>
        <p:spPr bwMode="auto">
          <a:xfrm flipH="1">
            <a:off x="1127125" y="3829051"/>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7"/>
          <p:cNvSpPr>
            <a:spLocks noChangeArrowheads="1"/>
          </p:cNvSpPr>
          <p:nvPr/>
        </p:nvSpPr>
        <p:spPr bwMode="auto">
          <a:xfrm rot="16200000">
            <a:off x="760413" y="3595688"/>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Line 38"/>
          <p:cNvSpPr>
            <a:spLocks noChangeShapeType="1"/>
          </p:cNvSpPr>
          <p:nvPr/>
        </p:nvSpPr>
        <p:spPr bwMode="auto">
          <a:xfrm flipH="1">
            <a:off x="1127125" y="2914651"/>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39"/>
          <p:cNvSpPr>
            <a:spLocks noChangeArrowheads="1"/>
          </p:cNvSpPr>
          <p:nvPr/>
        </p:nvSpPr>
        <p:spPr bwMode="auto">
          <a:xfrm rot="16200000">
            <a:off x="758825" y="2681288"/>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Line 40"/>
          <p:cNvSpPr>
            <a:spLocks noChangeShapeType="1"/>
          </p:cNvSpPr>
          <p:nvPr/>
        </p:nvSpPr>
        <p:spPr bwMode="auto">
          <a:xfrm flipH="1">
            <a:off x="1127125" y="2005013"/>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Rectangle 41"/>
          <p:cNvSpPr>
            <a:spLocks noChangeArrowheads="1"/>
          </p:cNvSpPr>
          <p:nvPr/>
        </p:nvSpPr>
        <p:spPr bwMode="auto">
          <a:xfrm rot="16200000">
            <a:off x="688975" y="1773238"/>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Line 42"/>
          <p:cNvSpPr>
            <a:spLocks noChangeShapeType="1"/>
          </p:cNvSpPr>
          <p:nvPr/>
        </p:nvSpPr>
        <p:spPr bwMode="auto">
          <a:xfrm flipH="1">
            <a:off x="1127125" y="1095376"/>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Rectangle 43"/>
          <p:cNvSpPr>
            <a:spLocks noChangeArrowheads="1"/>
          </p:cNvSpPr>
          <p:nvPr/>
        </p:nvSpPr>
        <p:spPr bwMode="auto">
          <a:xfrm rot="16200000">
            <a:off x="690563" y="863601"/>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44"/>
          <p:cNvSpPr>
            <a:spLocks noChangeArrowheads="1"/>
          </p:cNvSpPr>
          <p:nvPr/>
        </p:nvSpPr>
        <p:spPr bwMode="auto">
          <a:xfrm rot="16200000">
            <a:off x="160338" y="3133726"/>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Line 45"/>
          <p:cNvSpPr>
            <a:spLocks noChangeShapeType="1"/>
          </p:cNvSpPr>
          <p:nvPr/>
        </p:nvSpPr>
        <p:spPr bwMode="auto">
          <a:xfrm>
            <a:off x="1227138" y="5808663"/>
            <a:ext cx="71342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46"/>
          <p:cNvSpPr>
            <a:spLocks noChangeShapeType="1"/>
          </p:cNvSpPr>
          <p:nvPr/>
        </p:nvSpPr>
        <p:spPr bwMode="auto">
          <a:xfrm>
            <a:off x="1389063"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47"/>
          <p:cNvSpPr>
            <a:spLocks noChangeArrowheads="1"/>
          </p:cNvSpPr>
          <p:nvPr/>
        </p:nvSpPr>
        <p:spPr bwMode="auto">
          <a:xfrm>
            <a:off x="1282700"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 name="Line 48"/>
          <p:cNvSpPr>
            <a:spLocks noChangeShapeType="1"/>
          </p:cNvSpPr>
          <p:nvPr/>
        </p:nvSpPr>
        <p:spPr bwMode="auto">
          <a:xfrm>
            <a:off x="3090863"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Rectangle 49"/>
          <p:cNvSpPr>
            <a:spLocks noChangeArrowheads="1"/>
          </p:cNvSpPr>
          <p:nvPr/>
        </p:nvSpPr>
        <p:spPr bwMode="auto">
          <a:xfrm>
            <a:off x="2986088"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Line 50"/>
          <p:cNvSpPr>
            <a:spLocks noChangeShapeType="1"/>
          </p:cNvSpPr>
          <p:nvPr/>
        </p:nvSpPr>
        <p:spPr bwMode="auto">
          <a:xfrm>
            <a:off x="4794250"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Rectangle 51"/>
          <p:cNvSpPr>
            <a:spLocks noChangeArrowheads="1"/>
          </p:cNvSpPr>
          <p:nvPr/>
        </p:nvSpPr>
        <p:spPr bwMode="auto">
          <a:xfrm>
            <a:off x="4689475"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 name="Line 52"/>
          <p:cNvSpPr>
            <a:spLocks noChangeShapeType="1"/>
          </p:cNvSpPr>
          <p:nvPr/>
        </p:nvSpPr>
        <p:spPr bwMode="auto">
          <a:xfrm>
            <a:off x="6497638"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Rectangle 53"/>
          <p:cNvSpPr>
            <a:spLocks noChangeArrowheads="1"/>
          </p:cNvSpPr>
          <p:nvPr/>
        </p:nvSpPr>
        <p:spPr bwMode="auto">
          <a:xfrm>
            <a:off x="6392863" y="5959476"/>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Line 54"/>
          <p:cNvSpPr>
            <a:spLocks noChangeShapeType="1"/>
          </p:cNvSpPr>
          <p:nvPr/>
        </p:nvSpPr>
        <p:spPr bwMode="auto">
          <a:xfrm>
            <a:off x="8201025" y="5808663"/>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Rectangle 55"/>
          <p:cNvSpPr>
            <a:spLocks noChangeArrowheads="1"/>
          </p:cNvSpPr>
          <p:nvPr/>
        </p:nvSpPr>
        <p:spPr bwMode="auto">
          <a:xfrm>
            <a:off x="8131175" y="5959476"/>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Rectangle 56"/>
          <p:cNvSpPr>
            <a:spLocks noChangeArrowheads="1"/>
          </p:cNvSpPr>
          <p:nvPr/>
        </p:nvSpPr>
        <p:spPr bwMode="auto">
          <a:xfrm>
            <a:off x="4748560" y="6205538"/>
            <a:ext cx="12824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59"/>
          <p:cNvSpPr>
            <a:spLocks noChangeArrowheads="1"/>
          </p:cNvSpPr>
          <p:nvPr/>
        </p:nvSpPr>
        <p:spPr bwMode="auto">
          <a:xfrm>
            <a:off x="113306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WTP for </a:t>
            </a:r>
            <a:r>
              <a:rPr kumimoji="0" lang="en-US" altLang="en-US" sz="2700" b="0" i="1" u="none" strike="noStrike" cap="none" normalizeH="0" baseline="0" dirty="0">
                <a:ln>
                  <a:noFill/>
                </a:ln>
                <a:solidFill>
                  <a:srgbClr val="1E2D53"/>
                </a:solidFill>
                <a:effectLst/>
                <a:latin typeface="Arial" panose="020B0604020202020204" pitchFamily="34" charset="0"/>
              </a:rPr>
              <a:t>L</a:t>
            </a:r>
            <a:r>
              <a:rPr kumimoji="0" lang="en-US" altLang="en-US" sz="2700" b="0" i="0" u="none" strike="noStrike" cap="none" normalizeH="0" baseline="0" dirty="0">
                <a:ln>
                  <a:noFill/>
                </a:ln>
                <a:solidFill>
                  <a:srgbClr val="1E2D53"/>
                </a:solidFill>
                <a:effectLst/>
                <a:latin typeface="Arial" panose="020B0604020202020204" pitchFamily="34" charset="0"/>
              </a:rPr>
              <a:t> Plan (</a:t>
            </a:r>
            <a:r>
              <a:rPr kumimoji="0" lang="en-US" altLang="en-US" sz="2700" b="0" i="1" u="none" strike="noStrike" cap="none" normalizeH="0" baseline="0" dirty="0">
                <a:ln>
                  <a:noFill/>
                </a:ln>
                <a:solidFill>
                  <a:srgbClr val="1E2D53"/>
                </a:solidFill>
                <a:effectLst/>
                <a:latin typeface="Arial" panose="020B0604020202020204" pitchFamily="34" charset="0"/>
              </a:rPr>
              <a:t>W</a:t>
            </a:r>
            <a:r>
              <a:rPr kumimoji="0" lang="en-US" altLang="en-US" sz="2700" b="0" i="1" u="none" strike="noStrike" cap="none" normalizeH="0" baseline="-25000" dirty="0">
                <a:ln>
                  <a:noFill/>
                </a:ln>
                <a:solidFill>
                  <a:srgbClr val="1E2D53"/>
                </a:solidFill>
                <a:effectLst/>
                <a:latin typeface="Arial" panose="020B0604020202020204" pitchFamily="34" charset="0"/>
              </a:rPr>
              <a:t>L</a:t>
            </a:r>
            <a:r>
              <a:rPr kumimoji="0" lang="en-US" altLang="en-US" sz="2700" b="0" i="0" u="none" strike="noStrike" cap="none" normalizeH="0" baseline="0" dirty="0">
                <a:ln>
                  <a:noFill/>
                </a:ln>
                <a:solidFill>
                  <a:srgbClr val="1E2D53"/>
                </a:solidFill>
                <a:effectLst/>
                <a:latin typeface="Arial" panose="020B0604020202020204" pitchFamily="34" charset="0"/>
              </a:rPr>
              <a:t>(</a:t>
            </a:r>
            <a:r>
              <a:rPr kumimoji="0" lang="en-US" altLang="en-US" sz="2700" b="0" i="1" u="none" strike="noStrike" cap="none" normalizeH="0" baseline="0" dirty="0">
                <a:ln>
                  <a:noFill/>
                </a:ln>
                <a:solidFill>
                  <a:srgbClr val="1E2D53"/>
                </a:solidFill>
                <a:effectLst/>
                <a:latin typeface="Arial" panose="020B0604020202020204" pitchFamily="34" charset="0"/>
              </a:rPr>
              <a:t>s</a:t>
            </a:r>
            <a:r>
              <a:rPr kumimoji="0" lang="en-US" altLang="en-US" sz="2700" b="0" i="0" u="none" strike="noStrike" cap="none" normalizeH="0" baseline="0" dirty="0">
                <a:ln>
                  <a:noFill/>
                </a:ln>
                <a:solidFill>
                  <a:srgbClr val="1E2D53"/>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07918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337655" y="746125"/>
            <a:ext cx="8299450" cy="6035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344005" y="755650"/>
            <a:ext cx="8278813" cy="6026150"/>
          </a:xfrm>
          <a:prstGeom prst="rect">
            <a:avLst/>
          </a:prstGeom>
          <a:solidFill>
            <a:srgbClr val="FFFFFF"/>
          </a:solidFill>
          <a:ln w="952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234248" y="5640860"/>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234248" y="4731222"/>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234248" y="3821585"/>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234248" y="2907185"/>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234248" y="1997547"/>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p:cNvSpPr>
            <a:spLocks noChangeShapeType="1"/>
          </p:cNvSpPr>
          <p:nvPr/>
        </p:nvSpPr>
        <p:spPr bwMode="auto">
          <a:xfrm>
            <a:off x="1234248" y="1087910"/>
            <a:ext cx="7134225"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Oval 13"/>
          <p:cNvSpPr>
            <a:spLocks noChangeArrowheads="1"/>
          </p:cNvSpPr>
          <p:nvPr/>
        </p:nvSpPr>
        <p:spPr bwMode="auto">
          <a:xfrm>
            <a:off x="5564948" y="4137497"/>
            <a:ext cx="166688" cy="166688"/>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14"/>
          <p:cNvSpPr>
            <a:spLocks noChangeArrowheads="1"/>
          </p:cNvSpPr>
          <p:nvPr/>
        </p:nvSpPr>
        <p:spPr bwMode="auto">
          <a:xfrm>
            <a:off x="7630285" y="5559897"/>
            <a:ext cx="171450" cy="17145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5"/>
          <p:cNvSpPr>
            <a:spLocks/>
          </p:cNvSpPr>
          <p:nvPr/>
        </p:nvSpPr>
        <p:spPr bwMode="auto">
          <a:xfrm>
            <a:off x="4369560" y="2719860"/>
            <a:ext cx="201613" cy="176213"/>
          </a:xfrm>
          <a:custGeom>
            <a:avLst/>
            <a:gdLst>
              <a:gd name="T0" fmla="*/ 63 w 127"/>
              <a:gd name="T1" fmla="*/ 0 h 111"/>
              <a:gd name="T2" fmla="*/ 0 w 127"/>
              <a:gd name="T3" fmla="*/ 111 h 111"/>
              <a:gd name="T4" fmla="*/ 127 w 127"/>
              <a:gd name="T5" fmla="*/ 111 h 111"/>
              <a:gd name="T6" fmla="*/ 63 w 127"/>
              <a:gd name="T7" fmla="*/ 0 h 111"/>
            </a:gdLst>
            <a:ahLst/>
            <a:cxnLst>
              <a:cxn ang="0">
                <a:pos x="T0" y="T1"/>
              </a:cxn>
              <a:cxn ang="0">
                <a:pos x="T2" y="T3"/>
              </a:cxn>
              <a:cxn ang="0">
                <a:pos x="T4" y="T5"/>
              </a:cxn>
              <a:cxn ang="0">
                <a:pos x="T6" y="T7"/>
              </a:cxn>
            </a:cxnLst>
            <a:rect l="0" t="0" r="r" b="b"/>
            <a:pathLst>
              <a:path w="127" h="111">
                <a:moveTo>
                  <a:pt x="63" y="0"/>
                </a:moveTo>
                <a:lnTo>
                  <a:pt x="0" y="111"/>
                </a:lnTo>
                <a:lnTo>
                  <a:pt x="127" y="111"/>
                </a:lnTo>
                <a:lnTo>
                  <a:pt x="63"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6"/>
          <p:cNvSpPr>
            <a:spLocks/>
          </p:cNvSpPr>
          <p:nvPr/>
        </p:nvSpPr>
        <p:spPr bwMode="auto">
          <a:xfrm>
            <a:off x="6087235" y="4102572"/>
            <a:ext cx="206375" cy="176213"/>
          </a:xfrm>
          <a:custGeom>
            <a:avLst/>
            <a:gdLst>
              <a:gd name="T0" fmla="*/ 64 w 130"/>
              <a:gd name="T1" fmla="*/ 0 h 111"/>
              <a:gd name="T2" fmla="*/ 0 w 130"/>
              <a:gd name="T3" fmla="*/ 111 h 111"/>
              <a:gd name="T4" fmla="*/ 130 w 130"/>
              <a:gd name="T5" fmla="*/ 111 h 111"/>
              <a:gd name="T6" fmla="*/ 64 w 130"/>
              <a:gd name="T7" fmla="*/ 0 h 111"/>
            </a:gdLst>
            <a:ahLst/>
            <a:cxnLst>
              <a:cxn ang="0">
                <a:pos x="T0" y="T1"/>
              </a:cxn>
              <a:cxn ang="0">
                <a:pos x="T2" y="T3"/>
              </a:cxn>
              <a:cxn ang="0">
                <a:pos x="T4" y="T5"/>
              </a:cxn>
              <a:cxn ang="0">
                <a:pos x="T6" y="T7"/>
              </a:cxn>
            </a:cxnLst>
            <a:rect l="0" t="0" r="r" b="b"/>
            <a:pathLst>
              <a:path w="130" h="111">
                <a:moveTo>
                  <a:pt x="64" y="0"/>
                </a:moveTo>
                <a:lnTo>
                  <a:pt x="0" y="111"/>
                </a:lnTo>
                <a:lnTo>
                  <a:pt x="130"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7"/>
          <p:cNvSpPr>
            <a:spLocks/>
          </p:cNvSpPr>
          <p:nvPr/>
        </p:nvSpPr>
        <p:spPr bwMode="auto">
          <a:xfrm>
            <a:off x="3831398" y="2719860"/>
            <a:ext cx="201613" cy="176213"/>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8"/>
          <p:cNvSpPr>
            <a:spLocks/>
          </p:cNvSpPr>
          <p:nvPr/>
        </p:nvSpPr>
        <p:spPr bwMode="auto">
          <a:xfrm>
            <a:off x="5550660" y="4102572"/>
            <a:ext cx="204788" cy="176213"/>
          </a:xfrm>
          <a:custGeom>
            <a:avLst/>
            <a:gdLst>
              <a:gd name="T0" fmla="*/ 63 w 129"/>
              <a:gd name="T1" fmla="*/ 0 h 111"/>
              <a:gd name="T2" fmla="*/ 0 w 129"/>
              <a:gd name="T3" fmla="*/ 111 h 111"/>
              <a:gd name="T4" fmla="*/ 129 w 129"/>
              <a:gd name="T5" fmla="*/ 111 h 111"/>
              <a:gd name="T6" fmla="*/ 63 w 129"/>
              <a:gd name="T7" fmla="*/ 0 h 111"/>
            </a:gdLst>
            <a:ahLst/>
            <a:cxnLst>
              <a:cxn ang="0">
                <a:pos x="T0" y="T1"/>
              </a:cxn>
              <a:cxn ang="0">
                <a:pos x="T2" y="T3"/>
              </a:cxn>
              <a:cxn ang="0">
                <a:pos x="T4" y="T5"/>
              </a:cxn>
              <a:cxn ang="0">
                <a:pos x="T6" y="T7"/>
              </a:cxn>
            </a:cxnLst>
            <a:rect l="0" t="0" r="r" b="b"/>
            <a:pathLst>
              <a:path w="129" h="111">
                <a:moveTo>
                  <a:pt x="63" y="0"/>
                </a:moveTo>
                <a:lnTo>
                  <a:pt x="0" y="111"/>
                </a:lnTo>
                <a:lnTo>
                  <a:pt x="129" y="111"/>
                </a:lnTo>
                <a:lnTo>
                  <a:pt x="63" y="0"/>
                </a:lnTo>
                <a:close/>
              </a:path>
            </a:pathLst>
          </a:cu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Rectangle 19"/>
          <p:cNvSpPr>
            <a:spLocks noChangeArrowheads="1"/>
          </p:cNvSpPr>
          <p:nvPr/>
        </p:nvSpPr>
        <p:spPr bwMode="auto">
          <a:xfrm>
            <a:off x="3355148" y="1329210"/>
            <a:ext cx="169863" cy="169863"/>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 name="Rectangle 20"/>
          <p:cNvSpPr>
            <a:spLocks noChangeArrowheads="1"/>
          </p:cNvSpPr>
          <p:nvPr/>
        </p:nvSpPr>
        <p:spPr bwMode="auto">
          <a:xfrm>
            <a:off x="4520373" y="2750022"/>
            <a:ext cx="171450"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 name="Rectangle 21"/>
          <p:cNvSpPr>
            <a:spLocks noChangeArrowheads="1"/>
          </p:cNvSpPr>
          <p:nvPr/>
        </p:nvSpPr>
        <p:spPr bwMode="auto">
          <a:xfrm>
            <a:off x="2682048" y="1329210"/>
            <a:ext cx="169863" cy="169863"/>
          </a:xfrm>
          <a:prstGeom prst="rect">
            <a:avLst/>
          </a:prstGeom>
          <a:solidFill>
            <a:srgbClr val="1A476F"/>
          </a:solidFill>
          <a:ln w="19050">
            <a:solidFill>
              <a:srgbClr val="1A476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 name="Rectangle 22"/>
          <p:cNvSpPr>
            <a:spLocks noChangeArrowheads="1"/>
          </p:cNvSpPr>
          <p:nvPr/>
        </p:nvSpPr>
        <p:spPr bwMode="auto">
          <a:xfrm>
            <a:off x="3847273" y="2750022"/>
            <a:ext cx="171450" cy="171450"/>
          </a:xfrm>
          <a:prstGeom prst="rect">
            <a:avLst/>
          </a:prstGeom>
          <a:solidFill>
            <a:srgbClr val="1A476F"/>
          </a:solidFill>
          <a:ln w="19050">
            <a:solidFill>
              <a:srgbClr val="1A476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23"/>
          <p:cNvSpPr>
            <a:spLocks/>
          </p:cNvSpPr>
          <p:nvPr/>
        </p:nvSpPr>
        <p:spPr bwMode="auto">
          <a:xfrm>
            <a:off x="5650673" y="4223222"/>
            <a:ext cx="2065338" cy="1422400"/>
          </a:xfrm>
          <a:custGeom>
            <a:avLst/>
            <a:gdLst>
              <a:gd name="T0" fmla="*/ 6 w 411"/>
              <a:gd name="T1" fmla="*/ 3 h 283"/>
              <a:gd name="T2" fmla="*/ 12 w 411"/>
              <a:gd name="T3" fmla="*/ 8 h 283"/>
              <a:gd name="T4" fmla="*/ 19 w 411"/>
              <a:gd name="T5" fmla="*/ 12 h 283"/>
              <a:gd name="T6" fmla="*/ 26 w 411"/>
              <a:gd name="T7" fmla="*/ 17 h 283"/>
              <a:gd name="T8" fmla="*/ 33 w 411"/>
              <a:gd name="T9" fmla="*/ 22 h 283"/>
              <a:gd name="T10" fmla="*/ 39 w 411"/>
              <a:gd name="T11" fmla="*/ 26 h 283"/>
              <a:gd name="T12" fmla="*/ 46 w 411"/>
              <a:gd name="T13" fmla="*/ 31 h 283"/>
              <a:gd name="T14" fmla="*/ 53 w 411"/>
              <a:gd name="T15" fmla="*/ 36 h 283"/>
              <a:gd name="T16" fmla="*/ 60 w 411"/>
              <a:gd name="T17" fmla="*/ 41 h 283"/>
              <a:gd name="T18" fmla="*/ 67 w 411"/>
              <a:gd name="T19" fmla="*/ 45 h 283"/>
              <a:gd name="T20" fmla="*/ 73 w 411"/>
              <a:gd name="T21" fmla="*/ 50 h 283"/>
              <a:gd name="T22" fmla="*/ 80 w 411"/>
              <a:gd name="T23" fmla="*/ 55 h 283"/>
              <a:gd name="T24" fmla="*/ 87 w 411"/>
              <a:gd name="T25" fmla="*/ 59 h 283"/>
              <a:gd name="T26" fmla="*/ 94 w 411"/>
              <a:gd name="T27" fmla="*/ 64 h 283"/>
              <a:gd name="T28" fmla="*/ 101 w 411"/>
              <a:gd name="T29" fmla="*/ 69 h 283"/>
              <a:gd name="T30" fmla="*/ 107 w 411"/>
              <a:gd name="T31" fmla="*/ 73 h 283"/>
              <a:gd name="T32" fmla="*/ 114 w 411"/>
              <a:gd name="T33" fmla="*/ 78 h 283"/>
              <a:gd name="T34" fmla="*/ 121 w 411"/>
              <a:gd name="T35" fmla="*/ 83 h 283"/>
              <a:gd name="T36" fmla="*/ 128 w 411"/>
              <a:gd name="T37" fmla="*/ 87 h 283"/>
              <a:gd name="T38" fmla="*/ 134 w 411"/>
              <a:gd name="T39" fmla="*/ 92 h 283"/>
              <a:gd name="T40" fmla="*/ 141 w 411"/>
              <a:gd name="T41" fmla="*/ 97 h 283"/>
              <a:gd name="T42" fmla="*/ 148 w 411"/>
              <a:gd name="T43" fmla="*/ 101 h 283"/>
              <a:gd name="T44" fmla="*/ 155 w 411"/>
              <a:gd name="T45" fmla="*/ 106 h 283"/>
              <a:gd name="T46" fmla="*/ 162 w 411"/>
              <a:gd name="T47" fmla="*/ 111 h 283"/>
              <a:gd name="T48" fmla="*/ 168 w 411"/>
              <a:gd name="T49" fmla="*/ 115 h 283"/>
              <a:gd name="T50" fmla="*/ 175 w 411"/>
              <a:gd name="T51" fmla="*/ 120 h 283"/>
              <a:gd name="T52" fmla="*/ 182 w 411"/>
              <a:gd name="T53" fmla="*/ 125 h 283"/>
              <a:gd name="T54" fmla="*/ 189 w 411"/>
              <a:gd name="T55" fmla="*/ 129 h 283"/>
              <a:gd name="T56" fmla="*/ 196 w 411"/>
              <a:gd name="T57" fmla="*/ 134 h 283"/>
              <a:gd name="T58" fmla="*/ 202 w 411"/>
              <a:gd name="T59" fmla="*/ 139 h 283"/>
              <a:gd name="T60" fmla="*/ 209 w 411"/>
              <a:gd name="T61" fmla="*/ 143 h 283"/>
              <a:gd name="T62" fmla="*/ 216 w 411"/>
              <a:gd name="T63" fmla="*/ 148 h 283"/>
              <a:gd name="T64" fmla="*/ 223 w 411"/>
              <a:gd name="T65" fmla="*/ 153 h 283"/>
              <a:gd name="T66" fmla="*/ 229 w 411"/>
              <a:gd name="T67" fmla="*/ 157 h 283"/>
              <a:gd name="T68" fmla="*/ 236 w 411"/>
              <a:gd name="T69" fmla="*/ 162 h 283"/>
              <a:gd name="T70" fmla="*/ 243 w 411"/>
              <a:gd name="T71" fmla="*/ 167 h 283"/>
              <a:gd name="T72" fmla="*/ 250 w 411"/>
              <a:gd name="T73" fmla="*/ 171 h 283"/>
              <a:gd name="T74" fmla="*/ 257 w 411"/>
              <a:gd name="T75" fmla="*/ 176 h 283"/>
              <a:gd name="T76" fmla="*/ 263 w 411"/>
              <a:gd name="T77" fmla="*/ 181 h 283"/>
              <a:gd name="T78" fmla="*/ 270 w 411"/>
              <a:gd name="T79" fmla="*/ 185 h 283"/>
              <a:gd name="T80" fmla="*/ 277 w 411"/>
              <a:gd name="T81" fmla="*/ 190 h 283"/>
              <a:gd name="T82" fmla="*/ 284 w 411"/>
              <a:gd name="T83" fmla="*/ 195 h 283"/>
              <a:gd name="T84" fmla="*/ 291 w 411"/>
              <a:gd name="T85" fmla="*/ 199 h 283"/>
              <a:gd name="T86" fmla="*/ 297 w 411"/>
              <a:gd name="T87" fmla="*/ 204 h 283"/>
              <a:gd name="T88" fmla="*/ 304 w 411"/>
              <a:gd name="T89" fmla="*/ 209 h 283"/>
              <a:gd name="T90" fmla="*/ 311 w 411"/>
              <a:gd name="T91" fmla="*/ 214 h 283"/>
              <a:gd name="T92" fmla="*/ 318 w 411"/>
              <a:gd name="T93" fmla="*/ 218 h 283"/>
              <a:gd name="T94" fmla="*/ 324 w 411"/>
              <a:gd name="T95" fmla="*/ 223 h 283"/>
              <a:gd name="T96" fmla="*/ 331 w 411"/>
              <a:gd name="T97" fmla="*/ 228 h 283"/>
              <a:gd name="T98" fmla="*/ 338 w 411"/>
              <a:gd name="T99" fmla="*/ 232 h 283"/>
              <a:gd name="T100" fmla="*/ 345 w 411"/>
              <a:gd name="T101" fmla="*/ 237 h 283"/>
              <a:gd name="T102" fmla="*/ 352 w 411"/>
              <a:gd name="T103" fmla="*/ 242 h 283"/>
              <a:gd name="T104" fmla="*/ 358 w 411"/>
              <a:gd name="T105" fmla="*/ 246 h 283"/>
              <a:gd name="T106" fmla="*/ 365 w 411"/>
              <a:gd name="T107" fmla="*/ 251 h 283"/>
              <a:gd name="T108" fmla="*/ 372 w 411"/>
              <a:gd name="T109" fmla="*/ 256 h 283"/>
              <a:gd name="T110" fmla="*/ 379 w 411"/>
              <a:gd name="T111" fmla="*/ 260 h 283"/>
              <a:gd name="T112" fmla="*/ 385 w 411"/>
              <a:gd name="T113" fmla="*/ 265 h 283"/>
              <a:gd name="T114" fmla="*/ 392 w 411"/>
              <a:gd name="T115" fmla="*/ 270 h 283"/>
              <a:gd name="T116" fmla="*/ 399 w 411"/>
              <a:gd name="T117" fmla="*/ 274 h 283"/>
              <a:gd name="T118" fmla="*/ 406 w 411"/>
              <a:gd name="T119" fmla="*/ 27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1" h="283">
                <a:moveTo>
                  <a:pt x="0" y="0"/>
                </a:moveTo>
                <a:lnTo>
                  <a:pt x="2" y="1"/>
                </a:lnTo>
                <a:lnTo>
                  <a:pt x="4" y="2"/>
                </a:lnTo>
                <a:lnTo>
                  <a:pt x="6" y="3"/>
                </a:lnTo>
                <a:lnTo>
                  <a:pt x="7" y="4"/>
                </a:lnTo>
                <a:lnTo>
                  <a:pt x="9" y="5"/>
                </a:lnTo>
                <a:lnTo>
                  <a:pt x="11" y="7"/>
                </a:lnTo>
                <a:lnTo>
                  <a:pt x="12" y="8"/>
                </a:lnTo>
                <a:lnTo>
                  <a:pt x="14" y="9"/>
                </a:lnTo>
                <a:lnTo>
                  <a:pt x="16" y="10"/>
                </a:lnTo>
                <a:lnTo>
                  <a:pt x="17" y="11"/>
                </a:lnTo>
                <a:lnTo>
                  <a:pt x="19" y="12"/>
                </a:lnTo>
                <a:lnTo>
                  <a:pt x="21" y="14"/>
                </a:lnTo>
                <a:lnTo>
                  <a:pt x="23" y="15"/>
                </a:lnTo>
                <a:lnTo>
                  <a:pt x="24" y="16"/>
                </a:lnTo>
                <a:lnTo>
                  <a:pt x="26" y="17"/>
                </a:lnTo>
                <a:lnTo>
                  <a:pt x="28" y="18"/>
                </a:lnTo>
                <a:lnTo>
                  <a:pt x="29" y="19"/>
                </a:lnTo>
                <a:lnTo>
                  <a:pt x="31" y="21"/>
                </a:lnTo>
                <a:lnTo>
                  <a:pt x="33" y="22"/>
                </a:lnTo>
                <a:lnTo>
                  <a:pt x="34" y="23"/>
                </a:lnTo>
                <a:lnTo>
                  <a:pt x="36" y="24"/>
                </a:lnTo>
                <a:lnTo>
                  <a:pt x="38" y="25"/>
                </a:lnTo>
                <a:lnTo>
                  <a:pt x="39" y="26"/>
                </a:lnTo>
                <a:lnTo>
                  <a:pt x="41" y="28"/>
                </a:lnTo>
                <a:lnTo>
                  <a:pt x="43" y="29"/>
                </a:lnTo>
                <a:lnTo>
                  <a:pt x="45" y="30"/>
                </a:lnTo>
                <a:lnTo>
                  <a:pt x="46" y="31"/>
                </a:lnTo>
                <a:lnTo>
                  <a:pt x="48" y="32"/>
                </a:lnTo>
                <a:lnTo>
                  <a:pt x="50" y="33"/>
                </a:lnTo>
                <a:lnTo>
                  <a:pt x="51" y="35"/>
                </a:lnTo>
                <a:lnTo>
                  <a:pt x="53" y="36"/>
                </a:lnTo>
                <a:lnTo>
                  <a:pt x="55" y="37"/>
                </a:lnTo>
                <a:lnTo>
                  <a:pt x="56" y="38"/>
                </a:lnTo>
                <a:lnTo>
                  <a:pt x="58" y="39"/>
                </a:lnTo>
                <a:lnTo>
                  <a:pt x="60" y="41"/>
                </a:lnTo>
                <a:lnTo>
                  <a:pt x="62" y="42"/>
                </a:lnTo>
                <a:lnTo>
                  <a:pt x="63" y="43"/>
                </a:lnTo>
                <a:lnTo>
                  <a:pt x="65" y="44"/>
                </a:lnTo>
                <a:lnTo>
                  <a:pt x="67" y="45"/>
                </a:lnTo>
                <a:lnTo>
                  <a:pt x="68" y="46"/>
                </a:lnTo>
                <a:lnTo>
                  <a:pt x="70" y="48"/>
                </a:lnTo>
                <a:lnTo>
                  <a:pt x="72" y="49"/>
                </a:lnTo>
                <a:lnTo>
                  <a:pt x="73" y="50"/>
                </a:lnTo>
                <a:lnTo>
                  <a:pt x="75" y="51"/>
                </a:lnTo>
                <a:lnTo>
                  <a:pt x="77" y="52"/>
                </a:lnTo>
                <a:lnTo>
                  <a:pt x="79" y="53"/>
                </a:lnTo>
                <a:lnTo>
                  <a:pt x="80" y="55"/>
                </a:lnTo>
                <a:lnTo>
                  <a:pt x="82" y="56"/>
                </a:lnTo>
                <a:lnTo>
                  <a:pt x="84" y="57"/>
                </a:lnTo>
                <a:lnTo>
                  <a:pt x="85" y="58"/>
                </a:lnTo>
                <a:lnTo>
                  <a:pt x="87" y="59"/>
                </a:lnTo>
                <a:lnTo>
                  <a:pt x="89" y="60"/>
                </a:lnTo>
                <a:lnTo>
                  <a:pt x="90" y="62"/>
                </a:lnTo>
                <a:lnTo>
                  <a:pt x="92" y="63"/>
                </a:lnTo>
                <a:lnTo>
                  <a:pt x="94" y="64"/>
                </a:lnTo>
                <a:lnTo>
                  <a:pt x="95" y="65"/>
                </a:lnTo>
                <a:lnTo>
                  <a:pt x="97" y="66"/>
                </a:lnTo>
                <a:lnTo>
                  <a:pt x="99" y="67"/>
                </a:lnTo>
                <a:lnTo>
                  <a:pt x="101" y="69"/>
                </a:lnTo>
                <a:lnTo>
                  <a:pt x="102" y="70"/>
                </a:lnTo>
                <a:lnTo>
                  <a:pt x="104" y="71"/>
                </a:lnTo>
                <a:lnTo>
                  <a:pt x="106" y="72"/>
                </a:lnTo>
                <a:lnTo>
                  <a:pt x="107" y="73"/>
                </a:lnTo>
                <a:lnTo>
                  <a:pt x="109" y="74"/>
                </a:lnTo>
                <a:lnTo>
                  <a:pt x="111" y="76"/>
                </a:lnTo>
                <a:lnTo>
                  <a:pt x="112" y="77"/>
                </a:lnTo>
                <a:lnTo>
                  <a:pt x="114" y="78"/>
                </a:lnTo>
                <a:lnTo>
                  <a:pt x="116" y="79"/>
                </a:lnTo>
                <a:lnTo>
                  <a:pt x="118" y="80"/>
                </a:lnTo>
                <a:lnTo>
                  <a:pt x="119" y="81"/>
                </a:lnTo>
                <a:lnTo>
                  <a:pt x="121" y="83"/>
                </a:lnTo>
                <a:lnTo>
                  <a:pt x="123" y="84"/>
                </a:lnTo>
                <a:lnTo>
                  <a:pt x="124" y="85"/>
                </a:lnTo>
                <a:lnTo>
                  <a:pt x="126" y="86"/>
                </a:lnTo>
                <a:lnTo>
                  <a:pt x="128" y="87"/>
                </a:lnTo>
                <a:lnTo>
                  <a:pt x="129" y="88"/>
                </a:lnTo>
                <a:lnTo>
                  <a:pt x="131" y="90"/>
                </a:lnTo>
                <a:lnTo>
                  <a:pt x="133" y="91"/>
                </a:lnTo>
                <a:lnTo>
                  <a:pt x="134" y="92"/>
                </a:lnTo>
                <a:lnTo>
                  <a:pt x="136" y="93"/>
                </a:lnTo>
                <a:lnTo>
                  <a:pt x="138" y="94"/>
                </a:lnTo>
                <a:lnTo>
                  <a:pt x="140" y="95"/>
                </a:lnTo>
                <a:lnTo>
                  <a:pt x="141" y="97"/>
                </a:lnTo>
                <a:lnTo>
                  <a:pt x="143" y="98"/>
                </a:lnTo>
                <a:lnTo>
                  <a:pt x="145" y="99"/>
                </a:lnTo>
                <a:lnTo>
                  <a:pt x="146" y="100"/>
                </a:lnTo>
                <a:lnTo>
                  <a:pt x="148" y="101"/>
                </a:lnTo>
                <a:lnTo>
                  <a:pt x="150" y="102"/>
                </a:lnTo>
                <a:lnTo>
                  <a:pt x="151" y="104"/>
                </a:lnTo>
                <a:lnTo>
                  <a:pt x="153" y="105"/>
                </a:lnTo>
                <a:lnTo>
                  <a:pt x="155" y="106"/>
                </a:lnTo>
                <a:lnTo>
                  <a:pt x="157" y="107"/>
                </a:lnTo>
                <a:lnTo>
                  <a:pt x="158" y="108"/>
                </a:lnTo>
                <a:lnTo>
                  <a:pt x="160" y="109"/>
                </a:lnTo>
                <a:lnTo>
                  <a:pt x="162" y="111"/>
                </a:lnTo>
                <a:lnTo>
                  <a:pt x="163" y="112"/>
                </a:lnTo>
                <a:lnTo>
                  <a:pt x="165" y="113"/>
                </a:lnTo>
                <a:lnTo>
                  <a:pt x="167" y="114"/>
                </a:lnTo>
                <a:lnTo>
                  <a:pt x="168" y="115"/>
                </a:lnTo>
                <a:lnTo>
                  <a:pt x="170" y="116"/>
                </a:lnTo>
                <a:lnTo>
                  <a:pt x="172" y="118"/>
                </a:lnTo>
                <a:lnTo>
                  <a:pt x="173" y="119"/>
                </a:lnTo>
                <a:lnTo>
                  <a:pt x="175" y="120"/>
                </a:lnTo>
                <a:lnTo>
                  <a:pt x="177" y="121"/>
                </a:lnTo>
                <a:lnTo>
                  <a:pt x="179" y="122"/>
                </a:lnTo>
                <a:lnTo>
                  <a:pt x="180" y="124"/>
                </a:lnTo>
                <a:lnTo>
                  <a:pt x="182" y="125"/>
                </a:lnTo>
                <a:lnTo>
                  <a:pt x="184" y="126"/>
                </a:lnTo>
                <a:lnTo>
                  <a:pt x="185" y="127"/>
                </a:lnTo>
                <a:lnTo>
                  <a:pt x="187" y="128"/>
                </a:lnTo>
                <a:lnTo>
                  <a:pt x="189" y="129"/>
                </a:lnTo>
                <a:lnTo>
                  <a:pt x="190" y="131"/>
                </a:lnTo>
                <a:lnTo>
                  <a:pt x="192" y="132"/>
                </a:lnTo>
                <a:lnTo>
                  <a:pt x="194" y="133"/>
                </a:lnTo>
                <a:lnTo>
                  <a:pt x="196" y="134"/>
                </a:lnTo>
                <a:lnTo>
                  <a:pt x="197" y="135"/>
                </a:lnTo>
                <a:lnTo>
                  <a:pt x="199" y="136"/>
                </a:lnTo>
                <a:lnTo>
                  <a:pt x="201" y="138"/>
                </a:lnTo>
                <a:lnTo>
                  <a:pt x="202" y="139"/>
                </a:lnTo>
                <a:lnTo>
                  <a:pt x="204" y="140"/>
                </a:lnTo>
                <a:lnTo>
                  <a:pt x="206" y="141"/>
                </a:lnTo>
                <a:lnTo>
                  <a:pt x="207" y="142"/>
                </a:lnTo>
                <a:lnTo>
                  <a:pt x="209" y="143"/>
                </a:lnTo>
                <a:lnTo>
                  <a:pt x="211" y="145"/>
                </a:lnTo>
                <a:lnTo>
                  <a:pt x="212" y="146"/>
                </a:lnTo>
                <a:lnTo>
                  <a:pt x="214" y="147"/>
                </a:lnTo>
                <a:lnTo>
                  <a:pt x="216" y="148"/>
                </a:lnTo>
                <a:lnTo>
                  <a:pt x="218" y="149"/>
                </a:lnTo>
                <a:lnTo>
                  <a:pt x="219" y="150"/>
                </a:lnTo>
                <a:lnTo>
                  <a:pt x="221" y="152"/>
                </a:lnTo>
                <a:lnTo>
                  <a:pt x="223" y="153"/>
                </a:lnTo>
                <a:lnTo>
                  <a:pt x="224" y="154"/>
                </a:lnTo>
                <a:lnTo>
                  <a:pt x="226" y="155"/>
                </a:lnTo>
                <a:lnTo>
                  <a:pt x="228" y="156"/>
                </a:lnTo>
                <a:lnTo>
                  <a:pt x="229" y="157"/>
                </a:lnTo>
                <a:lnTo>
                  <a:pt x="231" y="159"/>
                </a:lnTo>
                <a:lnTo>
                  <a:pt x="233" y="160"/>
                </a:lnTo>
                <a:lnTo>
                  <a:pt x="235" y="161"/>
                </a:lnTo>
                <a:lnTo>
                  <a:pt x="236" y="162"/>
                </a:lnTo>
                <a:lnTo>
                  <a:pt x="238" y="163"/>
                </a:lnTo>
                <a:lnTo>
                  <a:pt x="240" y="164"/>
                </a:lnTo>
                <a:lnTo>
                  <a:pt x="241" y="166"/>
                </a:lnTo>
                <a:lnTo>
                  <a:pt x="243" y="167"/>
                </a:lnTo>
                <a:lnTo>
                  <a:pt x="245" y="168"/>
                </a:lnTo>
                <a:lnTo>
                  <a:pt x="246" y="169"/>
                </a:lnTo>
                <a:lnTo>
                  <a:pt x="248" y="170"/>
                </a:lnTo>
                <a:lnTo>
                  <a:pt x="250" y="171"/>
                </a:lnTo>
                <a:lnTo>
                  <a:pt x="251" y="173"/>
                </a:lnTo>
                <a:lnTo>
                  <a:pt x="253" y="174"/>
                </a:lnTo>
                <a:lnTo>
                  <a:pt x="255" y="175"/>
                </a:lnTo>
                <a:lnTo>
                  <a:pt x="257" y="176"/>
                </a:lnTo>
                <a:lnTo>
                  <a:pt x="258" y="177"/>
                </a:lnTo>
                <a:lnTo>
                  <a:pt x="260" y="178"/>
                </a:lnTo>
                <a:lnTo>
                  <a:pt x="262" y="180"/>
                </a:lnTo>
                <a:lnTo>
                  <a:pt x="263" y="181"/>
                </a:lnTo>
                <a:lnTo>
                  <a:pt x="265" y="182"/>
                </a:lnTo>
                <a:lnTo>
                  <a:pt x="267" y="183"/>
                </a:lnTo>
                <a:lnTo>
                  <a:pt x="268" y="184"/>
                </a:lnTo>
                <a:lnTo>
                  <a:pt x="270" y="185"/>
                </a:lnTo>
                <a:lnTo>
                  <a:pt x="272" y="187"/>
                </a:lnTo>
                <a:lnTo>
                  <a:pt x="274" y="188"/>
                </a:lnTo>
                <a:lnTo>
                  <a:pt x="275" y="189"/>
                </a:lnTo>
                <a:lnTo>
                  <a:pt x="277" y="190"/>
                </a:lnTo>
                <a:lnTo>
                  <a:pt x="279" y="191"/>
                </a:lnTo>
                <a:lnTo>
                  <a:pt x="280" y="192"/>
                </a:lnTo>
                <a:lnTo>
                  <a:pt x="282" y="194"/>
                </a:lnTo>
                <a:lnTo>
                  <a:pt x="284" y="195"/>
                </a:lnTo>
                <a:lnTo>
                  <a:pt x="285" y="196"/>
                </a:lnTo>
                <a:lnTo>
                  <a:pt x="287" y="197"/>
                </a:lnTo>
                <a:lnTo>
                  <a:pt x="289" y="198"/>
                </a:lnTo>
                <a:lnTo>
                  <a:pt x="291" y="199"/>
                </a:lnTo>
                <a:lnTo>
                  <a:pt x="292" y="201"/>
                </a:lnTo>
                <a:lnTo>
                  <a:pt x="294" y="202"/>
                </a:lnTo>
                <a:lnTo>
                  <a:pt x="296" y="203"/>
                </a:lnTo>
                <a:lnTo>
                  <a:pt x="297" y="204"/>
                </a:lnTo>
                <a:lnTo>
                  <a:pt x="299" y="205"/>
                </a:lnTo>
                <a:lnTo>
                  <a:pt x="301" y="207"/>
                </a:lnTo>
                <a:lnTo>
                  <a:pt x="302" y="208"/>
                </a:lnTo>
                <a:lnTo>
                  <a:pt x="304" y="209"/>
                </a:lnTo>
                <a:lnTo>
                  <a:pt x="306" y="210"/>
                </a:lnTo>
                <a:lnTo>
                  <a:pt x="307" y="211"/>
                </a:lnTo>
                <a:lnTo>
                  <a:pt x="309" y="212"/>
                </a:lnTo>
                <a:lnTo>
                  <a:pt x="311" y="214"/>
                </a:lnTo>
                <a:lnTo>
                  <a:pt x="313" y="215"/>
                </a:lnTo>
                <a:lnTo>
                  <a:pt x="314" y="216"/>
                </a:lnTo>
                <a:lnTo>
                  <a:pt x="316" y="217"/>
                </a:lnTo>
                <a:lnTo>
                  <a:pt x="318" y="218"/>
                </a:lnTo>
                <a:lnTo>
                  <a:pt x="319" y="219"/>
                </a:lnTo>
                <a:lnTo>
                  <a:pt x="321" y="221"/>
                </a:lnTo>
                <a:lnTo>
                  <a:pt x="323" y="222"/>
                </a:lnTo>
                <a:lnTo>
                  <a:pt x="324" y="223"/>
                </a:lnTo>
                <a:lnTo>
                  <a:pt x="326" y="224"/>
                </a:lnTo>
                <a:lnTo>
                  <a:pt x="328" y="225"/>
                </a:lnTo>
                <a:lnTo>
                  <a:pt x="330" y="226"/>
                </a:lnTo>
                <a:lnTo>
                  <a:pt x="331" y="228"/>
                </a:lnTo>
                <a:lnTo>
                  <a:pt x="333" y="229"/>
                </a:lnTo>
                <a:lnTo>
                  <a:pt x="335" y="230"/>
                </a:lnTo>
                <a:lnTo>
                  <a:pt x="336" y="231"/>
                </a:lnTo>
                <a:lnTo>
                  <a:pt x="338" y="232"/>
                </a:lnTo>
                <a:lnTo>
                  <a:pt x="340" y="233"/>
                </a:lnTo>
                <a:lnTo>
                  <a:pt x="341" y="235"/>
                </a:lnTo>
                <a:lnTo>
                  <a:pt x="343" y="236"/>
                </a:lnTo>
                <a:lnTo>
                  <a:pt x="345" y="237"/>
                </a:lnTo>
                <a:lnTo>
                  <a:pt x="346" y="238"/>
                </a:lnTo>
                <a:lnTo>
                  <a:pt x="348" y="239"/>
                </a:lnTo>
                <a:lnTo>
                  <a:pt x="350" y="240"/>
                </a:lnTo>
                <a:lnTo>
                  <a:pt x="352" y="242"/>
                </a:lnTo>
                <a:lnTo>
                  <a:pt x="353" y="243"/>
                </a:lnTo>
                <a:lnTo>
                  <a:pt x="355" y="244"/>
                </a:lnTo>
                <a:lnTo>
                  <a:pt x="357" y="245"/>
                </a:lnTo>
                <a:lnTo>
                  <a:pt x="358" y="246"/>
                </a:lnTo>
                <a:lnTo>
                  <a:pt x="360" y="247"/>
                </a:lnTo>
                <a:lnTo>
                  <a:pt x="362" y="249"/>
                </a:lnTo>
                <a:lnTo>
                  <a:pt x="363" y="250"/>
                </a:lnTo>
                <a:lnTo>
                  <a:pt x="365" y="251"/>
                </a:lnTo>
                <a:lnTo>
                  <a:pt x="367" y="252"/>
                </a:lnTo>
                <a:lnTo>
                  <a:pt x="369" y="253"/>
                </a:lnTo>
                <a:lnTo>
                  <a:pt x="370" y="254"/>
                </a:lnTo>
                <a:lnTo>
                  <a:pt x="372" y="256"/>
                </a:lnTo>
                <a:lnTo>
                  <a:pt x="374" y="257"/>
                </a:lnTo>
                <a:lnTo>
                  <a:pt x="375" y="258"/>
                </a:lnTo>
                <a:lnTo>
                  <a:pt x="377" y="259"/>
                </a:lnTo>
                <a:lnTo>
                  <a:pt x="379" y="260"/>
                </a:lnTo>
                <a:lnTo>
                  <a:pt x="380" y="261"/>
                </a:lnTo>
                <a:lnTo>
                  <a:pt x="382" y="263"/>
                </a:lnTo>
                <a:lnTo>
                  <a:pt x="384" y="264"/>
                </a:lnTo>
                <a:lnTo>
                  <a:pt x="385" y="265"/>
                </a:lnTo>
                <a:lnTo>
                  <a:pt x="387" y="266"/>
                </a:lnTo>
                <a:lnTo>
                  <a:pt x="389" y="267"/>
                </a:lnTo>
                <a:lnTo>
                  <a:pt x="391" y="268"/>
                </a:lnTo>
                <a:lnTo>
                  <a:pt x="392" y="270"/>
                </a:lnTo>
                <a:lnTo>
                  <a:pt x="394" y="271"/>
                </a:lnTo>
                <a:lnTo>
                  <a:pt x="396" y="272"/>
                </a:lnTo>
                <a:lnTo>
                  <a:pt x="397" y="273"/>
                </a:lnTo>
                <a:lnTo>
                  <a:pt x="399" y="274"/>
                </a:lnTo>
                <a:lnTo>
                  <a:pt x="401" y="275"/>
                </a:lnTo>
                <a:lnTo>
                  <a:pt x="402" y="277"/>
                </a:lnTo>
                <a:lnTo>
                  <a:pt x="404" y="278"/>
                </a:lnTo>
                <a:lnTo>
                  <a:pt x="406" y="279"/>
                </a:lnTo>
                <a:lnTo>
                  <a:pt x="408" y="280"/>
                </a:lnTo>
                <a:lnTo>
                  <a:pt x="409" y="281"/>
                </a:lnTo>
                <a:lnTo>
                  <a:pt x="411" y="283"/>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4"/>
          <p:cNvSpPr>
            <a:spLocks noChangeShapeType="1"/>
          </p:cNvSpPr>
          <p:nvPr/>
        </p:nvSpPr>
        <p:spPr bwMode="auto">
          <a:xfrm>
            <a:off x="4469573" y="2835747"/>
            <a:ext cx="635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5"/>
          <p:cNvSpPr>
            <a:spLocks noChangeShapeType="1"/>
          </p:cNvSpPr>
          <p:nvPr/>
        </p:nvSpPr>
        <p:spPr bwMode="auto">
          <a:xfrm>
            <a:off x="4475923" y="2840510"/>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6"/>
          <p:cNvSpPr>
            <a:spLocks noChangeShapeType="1"/>
          </p:cNvSpPr>
          <p:nvPr/>
        </p:nvSpPr>
        <p:spPr bwMode="auto">
          <a:xfrm>
            <a:off x="4485448" y="285162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27"/>
          <p:cNvSpPr>
            <a:spLocks noChangeShapeType="1"/>
          </p:cNvSpPr>
          <p:nvPr/>
        </p:nvSpPr>
        <p:spPr bwMode="auto">
          <a:xfrm>
            <a:off x="4494973" y="285638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8"/>
          <p:cNvSpPr>
            <a:spLocks noChangeShapeType="1"/>
          </p:cNvSpPr>
          <p:nvPr/>
        </p:nvSpPr>
        <p:spPr bwMode="auto">
          <a:xfrm>
            <a:off x="4504498" y="2861147"/>
            <a:ext cx="6350"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9"/>
          <p:cNvSpPr>
            <a:spLocks noChangeShapeType="1"/>
          </p:cNvSpPr>
          <p:nvPr/>
        </p:nvSpPr>
        <p:spPr bwMode="auto">
          <a:xfrm>
            <a:off x="4510848" y="2870672"/>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30"/>
          <p:cNvSpPr>
            <a:spLocks noChangeShapeType="1"/>
          </p:cNvSpPr>
          <p:nvPr/>
        </p:nvSpPr>
        <p:spPr bwMode="auto">
          <a:xfrm>
            <a:off x="4520373" y="287702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31"/>
          <p:cNvSpPr>
            <a:spLocks noChangeShapeType="1"/>
          </p:cNvSpPr>
          <p:nvPr/>
        </p:nvSpPr>
        <p:spPr bwMode="auto">
          <a:xfrm>
            <a:off x="4529898" y="2881785"/>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32"/>
          <p:cNvSpPr>
            <a:spLocks noChangeShapeType="1"/>
          </p:cNvSpPr>
          <p:nvPr/>
        </p:nvSpPr>
        <p:spPr bwMode="auto">
          <a:xfrm>
            <a:off x="4534660" y="289131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33"/>
          <p:cNvSpPr>
            <a:spLocks noChangeShapeType="1"/>
          </p:cNvSpPr>
          <p:nvPr/>
        </p:nvSpPr>
        <p:spPr bwMode="auto">
          <a:xfrm>
            <a:off x="4545773" y="2896072"/>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34"/>
          <p:cNvSpPr>
            <a:spLocks noChangeShapeType="1"/>
          </p:cNvSpPr>
          <p:nvPr/>
        </p:nvSpPr>
        <p:spPr bwMode="auto">
          <a:xfrm>
            <a:off x="4555298" y="2907185"/>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35"/>
          <p:cNvSpPr>
            <a:spLocks noChangeShapeType="1"/>
          </p:cNvSpPr>
          <p:nvPr/>
        </p:nvSpPr>
        <p:spPr bwMode="auto">
          <a:xfrm>
            <a:off x="4560060" y="2911947"/>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36"/>
          <p:cNvSpPr>
            <a:spLocks noChangeShapeType="1"/>
          </p:cNvSpPr>
          <p:nvPr/>
        </p:nvSpPr>
        <p:spPr bwMode="auto">
          <a:xfrm>
            <a:off x="4610860" y="2946872"/>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37"/>
          <p:cNvSpPr>
            <a:spLocks noChangeShapeType="1"/>
          </p:cNvSpPr>
          <p:nvPr/>
        </p:nvSpPr>
        <p:spPr bwMode="auto">
          <a:xfrm>
            <a:off x="4615623" y="2951635"/>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38"/>
          <p:cNvSpPr>
            <a:spLocks noChangeShapeType="1"/>
          </p:cNvSpPr>
          <p:nvPr/>
        </p:nvSpPr>
        <p:spPr bwMode="auto">
          <a:xfrm>
            <a:off x="4620385" y="2956397"/>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39"/>
          <p:cNvSpPr>
            <a:spLocks noChangeShapeType="1"/>
          </p:cNvSpPr>
          <p:nvPr/>
        </p:nvSpPr>
        <p:spPr bwMode="auto">
          <a:xfrm>
            <a:off x="4631498" y="296751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40"/>
          <p:cNvSpPr>
            <a:spLocks noChangeShapeType="1"/>
          </p:cNvSpPr>
          <p:nvPr/>
        </p:nvSpPr>
        <p:spPr bwMode="auto">
          <a:xfrm>
            <a:off x="4641023" y="2972272"/>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41"/>
          <p:cNvSpPr>
            <a:spLocks noChangeShapeType="1"/>
          </p:cNvSpPr>
          <p:nvPr/>
        </p:nvSpPr>
        <p:spPr bwMode="auto">
          <a:xfrm>
            <a:off x="4645785" y="298179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42"/>
          <p:cNvSpPr>
            <a:spLocks noChangeShapeType="1"/>
          </p:cNvSpPr>
          <p:nvPr/>
        </p:nvSpPr>
        <p:spPr bwMode="auto">
          <a:xfrm>
            <a:off x="4655310" y="298656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43"/>
          <p:cNvSpPr>
            <a:spLocks noChangeShapeType="1"/>
          </p:cNvSpPr>
          <p:nvPr/>
        </p:nvSpPr>
        <p:spPr bwMode="auto">
          <a:xfrm>
            <a:off x="4666423" y="2991322"/>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44"/>
          <p:cNvSpPr>
            <a:spLocks noChangeShapeType="1"/>
          </p:cNvSpPr>
          <p:nvPr/>
        </p:nvSpPr>
        <p:spPr bwMode="auto">
          <a:xfrm>
            <a:off x="4671185" y="30024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45"/>
          <p:cNvSpPr>
            <a:spLocks noChangeShapeType="1"/>
          </p:cNvSpPr>
          <p:nvPr/>
        </p:nvSpPr>
        <p:spPr bwMode="auto">
          <a:xfrm>
            <a:off x="4680710" y="3007197"/>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46"/>
          <p:cNvSpPr>
            <a:spLocks noChangeShapeType="1"/>
          </p:cNvSpPr>
          <p:nvPr/>
        </p:nvSpPr>
        <p:spPr bwMode="auto">
          <a:xfrm>
            <a:off x="4691823" y="3011960"/>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Line 47"/>
          <p:cNvSpPr>
            <a:spLocks noChangeShapeType="1"/>
          </p:cNvSpPr>
          <p:nvPr/>
        </p:nvSpPr>
        <p:spPr bwMode="auto">
          <a:xfrm>
            <a:off x="4701348" y="3021485"/>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Line 48"/>
          <p:cNvSpPr>
            <a:spLocks noChangeShapeType="1"/>
          </p:cNvSpPr>
          <p:nvPr/>
        </p:nvSpPr>
        <p:spPr bwMode="auto">
          <a:xfrm>
            <a:off x="4752148" y="306276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49"/>
          <p:cNvSpPr>
            <a:spLocks noChangeShapeType="1"/>
          </p:cNvSpPr>
          <p:nvPr/>
        </p:nvSpPr>
        <p:spPr bwMode="auto">
          <a:xfrm>
            <a:off x="4756910" y="3067522"/>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50"/>
          <p:cNvSpPr>
            <a:spLocks noChangeShapeType="1"/>
          </p:cNvSpPr>
          <p:nvPr/>
        </p:nvSpPr>
        <p:spPr bwMode="auto">
          <a:xfrm>
            <a:off x="4766435" y="307704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51"/>
          <p:cNvSpPr>
            <a:spLocks noChangeShapeType="1"/>
          </p:cNvSpPr>
          <p:nvPr/>
        </p:nvSpPr>
        <p:spPr bwMode="auto">
          <a:xfrm>
            <a:off x="4775960" y="3081810"/>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52"/>
          <p:cNvSpPr>
            <a:spLocks noChangeShapeType="1"/>
          </p:cNvSpPr>
          <p:nvPr/>
        </p:nvSpPr>
        <p:spPr bwMode="auto">
          <a:xfrm>
            <a:off x="4787073" y="308816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53"/>
          <p:cNvSpPr>
            <a:spLocks noChangeShapeType="1"/>
          </p:cNvSpPr>
          <p:nvPr/>
        </p:nvSpPr>
        <p:spPr bwMode="auto">
          <a:xfrm>
            <a:off x="4791835" y="309768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4"/>
          <p:cNvSpPr>
            <a:spLocks noChangeShapeType="1"/>
          </p:cNvSpPr>
          <p:nvPr/>
        </p:nvSpPr>
        <p:spPr bwMode="auto">
          <a:xfrm>
            <a:off x="4801360" y="3102447"/>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5"/>
          <p:cNvSpPr>
            <a:spLocks noChangeShapeType="1"/>
          </p:cNvSpPr>
          <p:nvPr/>
        </p:nvSpPr>
        <p:spPr bwMode="auto">
          <a:xfrm>
            <a:off x="4812473" y="3107210"/>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56"/>
          <p:cNvSpPr>
            <a:spLocks noChangeShapeType="1"/>
          </p:cNvSpPr>
          <p:nvPr/>
        </p:nvSpPr>
        <p:spPr bwMode="auto">
          <a:xfrm>
            <a:off x="4817235" y="311832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57"/>
          <p:cNvSpPr>
            <a:spLocks noChangeShapeType="1"/>
          </p:cNvSpPr>
          <p:nvPr/>
        </p:nvSpPr>
        <p:spPr bwMode="auto">
          <a:xfrm>
            <a:off x="4826760" y="312308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58"/>
          <p:cNvSpPr>
            <a:spLocks noChangeShapeType="1"/>
          </p:cNvSpPr>
          <p:nvPr/>
        </p:nvSpPr>
        <p:spPr bwMode="auto">
          <a:xfrm>
            <a:off x="4836285" y="3132610"/>
            <a:ext cx="635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59"/>
          <p:cNvSpPr>
            <a:spLocks noChangeShapeType="1"/>
          </p:cNvSpPr>
          <p:nvPr/>
        </p:nvSpPr>
        <p:spPr bwMode="auto">
          <a:xfrm>
            <a:off x="4842635" y="3137372"/>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60"/>
          <p:cNvSpPr>
            <a:spLocks noChangeShapeType="1"/>
          </p:cNvSpPr>
          <p:nvPr/>
        </p:nvSpPr>
        <p:spPr bwMode="auto">
          <a:xfrm>
            <a:off x="4891848" y="3178647"/>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61"/>
          <p:cNvSpPr>
            <a:spLocks noChangeShapeType="1"/>
          </p:cNvSpPr>
          <p:nvPr/>
        </p:nvSpPr>
        <p:spPr bwMode="auto">
          <a:xfrm>
            <a:off x="4896610" y="3178647"/>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62"/>
          <p:cNvSpPr>
            <a:spLocks noChangeShapeType="1"/>
          </p:cNvSpPr>
          <p:nvPr/>
        </p:nvSpPr>
        <p:spPr bwMode="auto">
          <a:xfrm>
            <a:off x="4901373" y="3188172"/>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Line 63"/>
          <p:cNvSpPr>
            <a:spLocks noChangeShapeType="1"/>
          </p:cNvSpPr>
          <p:nvPr/>
        </p:nvSpPr>
        <p:spPr bwMode="auto">
          <a:xfrm>
            <a:off x="4912485" y="31929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Line 64"/>
          <p:cNvSpPr>
            <a:spLocks noChangeShapeType="1"/>
          </p:cNvSpPr>
          <p:nvPr/>
        </p:nvSpPr>
        <p:spPr bwMode="auto">
          <a:xfrm>
            <a:off x="4922010" y="3197697"/>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Line 65"/>
          <p:cNvSpPr>
            <a:spLocks noChangeShapeType="1"/>
          </p:cNvSpPr>
          <p:nvPr/>
        </p:nvSpPr>
        <p:spPr bwMode="auto">
          <a:xfrm>
            <a:off x="4926773" y="320881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Line 66"/>
          <p:cNvSpPr>
            <a:spLocks noChangeShapeType="1"/>
          </p:cNvSpPr>
          <p:nvPr/>
        </p:nvSpPr>
        <p:spPr bwMode="auto">
          <a:xfrm>
            <a:off x="4937885" y="321357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67"/>
          <p:cNvSpPr>
            <a:spLocks noChangeShapeType="1"/>
          </p:cNvSpPr>
          <p:nvPr/>
        </p:nvSpPr>
        <p:spPr bwMode="auto">
          <a:xfrm>
            <a:off x="4947410" y="3218335"/>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8"/>
          <p:cNvSpPr>
            <a:spLocks noChangeShapeType="1"/>
          </p:cNvSpPr>
          <p:nvPr/>
        </p:nvSpPr>
        <p:spPr bwMode="auto">
          <a:xfrm>
            <a:off x="4952173" y="322786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69"/>
          <p:cNvSpPr>
            <a:spLocks noChangeShapeType="1"/>
          </p:cNvSpPr>
          <p:nvPr/>
        </p:nvSpPr>
        <p:spPr bwMode="auto">
          <a:xfrm>
            <a:off x="4961698" y="3232622"/>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Line 70"/>
          <p:cNvSpPr>
            <a:spLocks noChangeShapeType="1"/>
          </p:cNvSpPr>
          <p:nvPr/>
        </p:nvSpPr>
        <p:spPr bwMode="auto">
          <a:xfrm>
            <a:off x="4972810" y="3238972"/>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71"/>
          <p:cNvSpPr>
            <a:spLocks noChangeShapeType="1"/>
          </p:cNvSpPr>
          <p:nvPr/>
        </p:nvSpPr>
        <p:spPr bwMode="auto">
          <a:xfrm>
            <a:off x="4982335" y="3248497"/>
            <a:ext cx="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72"/>
          <p:cNvSpPr>
            <a:spLocks noChangeShapeType="1"/>
          </p:cNvSpPr>
          <p:nvPr/>
        </p:nvSpPr>
        <p:spPr bwMode="auto">
          <a:xfrm>
            <a:off x="5033135" y="3288185"/>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73"/>
          <p:cNvSpPr>
            <a:spLocks noChangeShapeType="1"/>
          </p:cNvSpPr>
          <p:nvPr/>
        </p:nvSpPr>
        <p:spPr bwMode="auto">
          <a:xfrm>
            <a:off x="5037898" y="3292947"/>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74"/>
          <p:cNvSpPr>
            <a:spLocks noChangeShapeType="1"/>
          </p:cNvSpPr>
          <p:nvPr/>
        </p:nvSpPr>
        <p:spPr bwMode="auto">
          <a:xfrm>
            <a:off x="5047423" y="330406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75"/>
          <p:cNvSpPr>
            <a:spLocks noChangeShapeType="1"/>
          </p:cNvSpPr>
          <p:nvPr/>
        </p:nvSpPr>
        <p:spPr bwMode="auto">
          <a:xfrm>
            <a:off x="5058535" y="3308822"/>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Line 76"/>
          <p:cNvSpPr>
            <a:spLocks noChangeShapeType="1"/>
          </p:cNvSpPr>
          <p:nvPr/>
        </p:nvSpPr>
        <p:spPr bwMode="auto">
          <a:xfrm>
            <a:off x="5063298" y="331358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77"/>
          <p:cNvSpPr>
            <a:spLocks noChangeShapeType="1"/>
          </p:cNvSpPr>
          <p:nvPr/>
        </p:nvSpPr>
        <p:spPr bwMode="auto">
          <a:xfrm>
            <a:off x="5072823" y="332311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78"/>
          <p:cNvSpPr>
            <a:spLocks noChangeShapeType="1"/>
          </p:cNvSpPr>
          <p:nvPr/>
        </p:nvSpPr>
        <p:spPr bwMode="auto">
          <a:xfrm>
            <a:off x="5082348" y="332946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79"/>
          <p:cNvSpPr>
            <a:spLocks noChangeShapeType="1"/>
          </p:cNvSpPr>
          <p:nvPr/>
        </p:nvSpPr>
        <p:spPr bwMode="auto">
          <a:xfrm>
            <a:off x="5093460" y="3334222"/>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80"/>
          <p:cNvSpPr>
            <a:spLocks noChangeShapeType="1"/>
          </p:cNvSpPr>
          <p:nvPr/>
        </p:nvSpPr>
        <p:spPr bwMode="auto">
          <a:xfrm>
            <a:off x="5098223" y="334374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81"/>
          <p:cNvSpPr>
            <a:spLocks noChangeShapeType="1"/>
          </p:cNvSpPr>
          <p:nvPr/>
        </p:nvSpPr>
        <p:spPr bwMode="auto">
          <a:xfrm>
            <a:off x="5107748" y="3348510"/>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82"/>
          <p:cNvSpPr>
            <a:spLocks noChangeShapeType="1"/>
          </p:cNvSpPr>
          <p:nvPr/>
        </p:nvSpPr>
        <p:spPr bwMode="auto">
          <a:xfrm>
            <a:off x="5118860" y="3359622"/>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83"/>
          <p:cNvSpPr>
            <a:spLocks noChangeShapeType="1"/>
          </p:cNvSpPr>
          <p:nvPr/>
        </p:nvSpPr>
        <p:spPr bwMode="auto">
          <a:xfrm>
            <a:off x="5123623" y="3364385"/>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84"/>
          <p:cNvSpPr>
            <a:spLocks noChangeShapeType="1"/>
          </p:cNvSpPr>
          <p:nvPr/>
        </p:nvSpPr>
        <p:spPr bwMode="auto">
          <a:xfrm>
            <a:off x="5172835" y="3404072"/>
            <a:ext cx="635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Line 85"/>
          <p:cNvSpPr>
            <a:spLocks noChangeShapeType="1"/>
          </p:cNvSpPr>
          <p:nvPr/>
        </p:nvSpPr>
        <p:spPr bwMode="auto">
          <a:xfrm>
            <a:off x="5179185" y="3404072"/>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Line 86"/>
          <p:cNvSpPr>
            <a:spLocks noChangeShapeType="1"/>
          </p:cNvSpPr>
          <p:nvPr/>
        </p:nvSpPr>
        <p:spPr bwMode="auto">
          <a:xfrm>
            <a:off x="5183948" y="3413597"/>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Line 87"/>
          <p:cNvSpPr>
            <a:spLocks noChangeShapeType="1"/>
          </p:cNvSpPr>
          <p:nvPr/>
        </p:nvSpPr>
        <p:spPr bwMode="auto">
          <a:xfrm>
            <a:off x="5193473" y="341994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Line 88"/>
          <p:cNvSpPr>
            <a:spLocks noChangeShapeType="1"/>
          </p:cNvSpPr>
          <p:nvPr/>
        </p:nvSpPr>
        <p:spPr bwMode="auto">
          <a:xfrm>
            <a:off x="5202998" y="3424710"/>
            <a:ext cx="6350"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Line 89"/>
          <p:cNvSpPr>
            <a:spLocks noChangeShapeType="1"/>
          </p:cNvSpPr>
          <p:nvPr/>
        </p:nvSpPr>
        <p:spPr bwMode="auto">
          <a:xfrm>
            <a:off x="5209348" y="34342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90"/>
          <p:cNvSpPr>
            <a:spLocks noChangeShapeType="1"/>
          </p:cNvSpPr>
          <p:nvPr/>
        </p:nvSpPr>
        <p:spPr bwMode="auto">
          <a:xfrm>
            <a:off x="5218873" y="343899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91"/>
          <p:cNvSpPr>
            <a:spLocks noChangeShapeType="1"/>
          </p:cNvSpPr>
          <p:nvPr/>
        </p:nvSpPr>
        <p:spPr bwMode="auto">
          <a:xfrm>
            <a:off x="5228398" y="3443760"/>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92"/>
          <p:cNvSpPr>
            <a:spLocks noChangeShapeType="1"/>
          </p:cNvSpPr>
          <p:nvPr/>
        </p:nvSpPr>
        <p:spPr bwMode="auto">
          <a:xfrm>
            <a:off x="5233160" y="3454872"/>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Line 93"/>
          <p:cNvSpPr>
            <a:spLocks noChangeShapeType="1"/>
          </p:cNvSpPr>
          <p:nvPr/>
        </p:nvSpPr>
        <p:spPr bwMode="auto">
          <a:xfrm>
            <a:off x="5244273" y="34596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Line 94"/>
          <p:cNvSpPr>
            <a:spLocks noChangeShapeType="1"/>
          </p:cNvSpPr>
          <p:nvPr/>
        </p:nvSpPr>
        <p:spPr bwMode="auto">
          <a:xfrm>
            <a:off x="5253798" y="3464397"/>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Line 95"/>
          <p:cNvSpPr>
            <a:spLocks noChangeShapeType="1"/>
          </p:cNvSpPr>
          <p:nvPr/>
        </p:nvSpPr>
        <p:spPr bwMode="auto">
          <a:xfrm>
            <a:off x="5258560" y="3473922"/>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Line 96"/>
          <p:cNvSpPr>
            <a:spLocks noChangeShapeType="1"/>
          </p:cNvSpPr>
          <p:nvPr/>
        </p:nvSpPr>
        <p:spPr bwMode="auto">
          <a:xfrm>
            <a:off x="5314123" y="3515197"/>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Line 97"/>
          <p:cNvSpPr>
            <a:spLocks noChangeShapeType="1"/>
          </p:cNvSpPr>
          <p:nvPr/>
        </p:nvSpPr>
        <p:spPr bwMode="auto">
          <a:xfrm>
            <a:off x="5318885" y="3519960"/>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Line 98"/>
          <p:cNvSpPr>
            <a:spLocks noChangeShapeType="1"/>
          </p:cNvSpPr>
          <p:nvPr/>
        </p:nvSpPr>
        <p:spPr bwMode="auto">
          <a:xfrm>
            <a:off x="5328410" y="352948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Line 99"/>
          <p:cNvSpPr>
            <a:spLocks noChangeShapeType="1"/>
          </p:cNvSpPr>
          <p:nvPr/>
        </p:nvSpPr>
        <p:spPr bwMode="auto">
          <a:xfrm>
            <a:off x="5339523" y="3534247"/>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Line 100"/>
          <p:cNvSpPr>
            <a:spLocks noChangeShapeType="1"/>
          </p:cNvSpPr>
          <p:nvPr/>
        </p:nvSpPr>
        <p:spPr bwMode="auto">
          <a:xfrm>
            <a:off x="5344285" y="3540597"/>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Line 101"/>
          <p:cNvSpPr>
            <a:spLocks noChangeShapeType="1"/>
          </p:cNvSpPr>
          <p:nvPr/>
        </p:nvSpPr>
        <p:spPr bwMode="auto">
          <a:xfrm>
            <a:off x="5353810" y="3550122"/>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102"/>
          <p:cNvSpPr>
            <a:spLocks noChangeShapeType="1"/>
          </p:cNvSpPr>
          <p:nvPr/>
        </p:nvSpPr>
        <p:spPr bwMode="auto">
          <a:xfrm>
            <a:off x="5364923" y="355488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Line 103"/>
          <p:cNvSpPr>
            <a:spLocks noChangeShapeType="1"/>
          </p:cNvSpPr>
          <p:nvPr/>
        </p:nvSpPr>
        <p:spPr bwMode="auto">
          <a:xfrm>
            <a:off x="5374448" y="356441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Line 104"/>
          <p:cNvSpPr>
            <a:spLocks noChangeShapeType="1"/>
          </p:cNvSpPr>
          <p:nvPr/>
        </p:nvSpPr>
        <p:spPr bwMode="auto">
          <a:xfrm>
            <a:off x="5379210" y="3569172"/>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Line 105"/>
          <p:cNvSpPr>
            <a:spLocks noChangeShapeType="1"/>
          </p:cNvSpPr>
          <p:nvPr/>
        </p:nvSpPr>
        <p:spPr bwMode="auto">
          <a:xfrm>
            <a:off x="5388735" y="3575522"/>
            <a:ext cx="1111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Line 106"/>
          <p:cNvSpPr>
            <a:spLocks noChangeShapeType="1"/>
          </p:cNvSpPr>
          <p:nvPr/>
        </p:nvSpPr>
        <p:spPr bwMode="auto">
          <a:xfrm>
            <a:off x="5399848" y="3585047"/>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Line 107"/>
          <p:cNvSpPr>
            <a:spLocks noChangeShapeType="1"/>
          </p:cNvSpPr>
          <p:nvPr/>
        </p:nvSpPr>
        <p:spPr bwMode="auto">
          <a:xfrm>
            <a:off x="5404610" y="3589810"/>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108"/>
          <p:cNvSpPr>
            <a:spLocks noChangeShapeType="1"/>
          </p:cNvSpPr>
          <p:nvPr/>
        </p:nvSpPr>
        <p:spPr bwMode="auto">
          <a:xfrm>
            <a:off x="5455410" y="3629497"/>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Line 109"/>
          <p:cNvSpPr>
            <a:spLocks noChangeShapeType="1"/>
          </p:cNvSpPr>
          <p:nvPr/>
        </p:nvSpPr>
        <p:spPr bwMode="auto">
          <a:xfrm>
            <a:off x="5455410" y="3629497"/>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Line 110"/>
          <p:cNvSpPr>
            <a:spLocks noChangeShapeType="1"/>
          </p:cNvSpPr>
          <p:nvPr/>
        </p:nvSpPr>
        <p:spPr bwMode="auto">
          <a:xfrm>
            <a:off x="5464935" y="364061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111"/>
          <p:cNvSpPr>
            <a:spLocks noChangeShapeType="1"/>
          </p:cNvSpPr>
          <p:nvPr/>
        </p:nvSpPr>
        <p:spPr bwMode="auto">
          <a:xfrm>
            <a:off x="5474460" y="3645372"/>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112"/>
          <p:cNvSpPr>
            <a:spLocks noChangeShapeType="1"/>
          </p:cNvSpPr>
          <p:nvPr/>
        </p:nvSpPr>
        <p:spPr bwMode="auto">
          <a:xfrm>
            <a:off x="5485573" y="3650135"/>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Line 113"/>
          <p:cNvSpPr>
            <a:spLocks noChangeShapeType="1"/>
          </p:cNvSpPr>
          <p:nvPr/>
        </p:nvSpPr>
        <p:spPr bwMode="auto">
          <a:xfrm>
            <a:off x="5490335" y="365966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Line 114"/>
          <p:cNvSpPr>
            <a:spLocks noChangeShapeType="1"/>
          </p:cNvSpPr>
          <p:nvPr/>
        </p:nvSpPr>
        <p:spPr bwMode="auto">
          <a:xfrm>
            <a:off x="5499860" y="366601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Line 115"/>
          <p:cNvSpPr>
            <a:spLocks noChangeShapeType="1"/>
          </p:cNvSpPr>
          <p:nvPr/>
        </p:nvSpPr>
        <p:spPr bwMode="auto">
          <a:xfrm>
            <a:off x="5509385" y="3670772"/>
            <a:ext cx="6350"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Line 116"/>
          <p:cNvSpPr>
            <a:spLocks noChangeShapeType="1"/>
          </p:cNvSpPr>
          <p:nvPr/>
        </p:nvSpPr>
        <p:spPr bwMode="auto">
          <a:xfrm>
            <a:off x="5515735" y="368029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117"/>
          <p:cNvSpPr>
            <a:spLocks noChangeShapeType="1"/>
          </p:cNvSpPr>
          <p:nvPr/>
        </p:nvSpPr>
        <p:spPr bwMode="auto">
          <a:xfrm>
            <a:off x="5525260" y="368506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118"/>
          <p:cNvSpPr>
            <a:spLocks noChangeShapeType="1"/>
          </p:cNvSpPr>
          <p:nvPr/>
        </p:nvSpPr>
        <p:spPr bwMode="auto">
          <a:xfrm>
            <a:off x="5534785" y="3689822"/>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Line 119"/>
          <p:cNvSpPr>
            <a:spLocks noChangeShapeType="1"/>
          </p:cNvSpPr>
          <p:nvPr/>
        </p:nvSpPr>
        <p:spPr bwMode="auto">
          <a:xfrm>
            <a:off x="5539548" y="370093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120"/>
          <p:cNvSpPr>
            <a:spLocks noChangeShapeType="1"/>
          </p:cNvSpPr>
          <p:nvPr/>
        </p:nvSpPr>
        <p:spPr bwMode="auto">
          <a:xfrm>
            <a:off x="5595110" y="3740622"/>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121"/>
          <p:cNvSpPr>
            <a:spLocks noChangeShapeType="1"/>
          </p:cNvSpPr>
          <p:nvPr/>
        </p:nvSpPr>
        <p:spPr bwMode="auto">
          <a:xfrm>
            <a:off x="5599873" y="3745385"/>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122"/>
          <p:cNvSpPr>
            <a:spLocks noChangeShapeType="1"/>
          </p:cNvSpPr>
          <p:nvPr/>
        </p:nvSpPr>
        <p:spPr bwMode="auto">
          <a:xfrm>
            <a:off x="5610985" y="375649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123"/>
          <p:cNvSpPr>
            <a:spLocks noChangeShapeType="1"/>
          </p:cNvSpPr>
          <p:nvPr/>
        </p:nvSpPr>
        <p:spPr bwMode="auto">
          <a:xfrm>
            <a:off x="5620510" y="376126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124"/>
          <p:cNvSpPr>
            <a:spLocks noChangeShapeType="1"/>
          </p:cNvSpPr>
          <p:nvPr/>
        </p:nvSpPr>
        <p:spPr bwMode="auto">
          <a:xfrm>
            <a:off x="5625273" y="3766022"/>
            <a:ext cx="1111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125"/>
          <p:cNvSpPr>
            <a:spLocks noChangeShapeType="1"/>
          </p:cNvSpPr>
          <p:nvPr/>
        </p:nvSpPr>
        <p:spPr bwMode="auto">
          <a:xfrm>
            <a:off x="5636385" y="377554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126"/>
          <p:cNvSpPr>
            <a:spLocks noChangeShapeType="1"/>
          </p:cNvSpPr>
          <p:nvPr/>
        </p:nvSpPr>
        <p:spPr bwMode="auto">
          <a:xfrm>
            <a:off x="5645910" y="3780310"/>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127"/>
          <p:cNvSpPr>
            <a:spLocks noChangeShapeType="1"/>
          </p:cNvSpPr>
          <p:nvPr/>
        </p:nvSpPr>
        <p:spPr bwMode="auto">
          <a:xfrm>
            <a:off x="5650673" y="379142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128"/>
          <p:cNvSpPr>
            <a:spLocks noChangeShapeType="1"/>
          </p:cNvSpPr>
          <p:nvPr/>
        </p:nvSpPr>
        <p:spPr bwMode="auto">
          <a:xfrm>
            <a:off x="5660198" y="379618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129"/>
          <p:cNvSpPr>
            <a:spLocks noChangeShapeType="1"/>
          </p:cNvSpPr>
          <p:nvPr/>
        </p:nvSpPr>
        <p:spPr bwMode="auto">
          <a:xfrm>
            <a:off x="5671310" y="3800947"/>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130"/>
          <p:cNvSpPr>
            <a:spLocks noChangeShapeType="1"/>
          </p:cNvSpPr>
          <p:nvPr/>
        </p:nvSpPr>
        <p:spPr bwMode="auto">
          <a:xfrm>
            <a:off x="5680835" y="3810472"/>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131"/>
          <p:cNvSpPr>
            <a:spLocks noChangeShapeType="1"/>
          </p:cNvSpPr>
          <p:nvPr/>
        </p:nvSpPr>
        <p:spPr bwMode="auto">
          <a:xfrm>
            <a:off x="5685598" y="3816822"/>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132"/>
          <p:cNvSpPr>
            <a:spLocks noChangeShapeType="1"/>
          </p:cNvSpPr>
          <p:nvPr/>
        </p:nvSpPr>
        <p:spPr bwMode="auto">
          <a:xfrm>
            <a:off x="5736398" y="3856510"/>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Line 133"/>
          <p:cNvSpPr>
            <a:spLocks noChangeShapeType="1"/>
          </p:cNvSpPr>
          <p:nvPr/>
        </p:nvSpPr>
        <p:spPr bwMode="auto">
          <a:xfrm>
            <a:off x="5736398" y="3856510"/>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Line 134"/>
          <p:cNvSpPr>
            <a:spLocks noChangeShapeType="1"/>
          </p:cNvSpPr>
          <p:nvPr/>
        </p:nvSpPr>
        <p:spPr bwMode="auto">
          <a:xfrm>
            <a:off x="5745923" y="38660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Line 135"/>
          <p:cNvSpPr>
            <a:spLocks noChangeShapeType="1"/>
          </p:cNvSpPr>
          <p:nvPr/>
        </p:nvSpPr>
        <p:spPr bwMode="auto">
          <a:xfrm>
            <a:off x="5755448" y="3870797"/>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136"/>
          <p:cNvSpPr>
            <a:spLocks noChangeShapeType="1"/>
          </p:cNvSpPr>
          <p:nvPr/>
        </p:nvSpPr>
        <p:spPr bwMode="auto">
          <a:xfrm>
            <a:off x="5766560" y="3877147"/>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Line 137"/>
          <p:cNvSpPr>
            <a:spLocks noChangeShapeType="1"/>
          </p:cNvSpPr>
          <p:nvPr/>
        </p:nvSpPr>
        <p:spPr bwMode="auto">
          <a:xfrm>
            <a:off x="5771323" y="388667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Line 138"/>
          <p:cNvSpPr>
            <a:spLocks noChangeShapeType="1"/>
          </p:cNvSpPr>
          <p:nvPr/>
        </p:nvSpPr>
        <p:spPr bwMode="auto">
          <a:xfrm>
            <a:off x="5780848" y="389143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Line 139"/>
          <p:cNvSpPr>
            <a:spLocks noChangeShapeType="1"/>
          </p:cNvSpPr>
          <p:nvPr/>
        </p:nvSpPr>
        <p:spPr bwMode="auto">
          <a:xfrm>
            <a:off x="5791960" y="3896197"/>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Line 140"/>
          <p:cNvSpPr>
            <a:spLocks noChangeShapeType="1"/>
          </p:cNvSpPr>
          <p:nvPr/>
        </p:nvSpPr>
        <p:spPr bwMode="auto">
          <a:xfrm>
            <a:off x="5796723" y="390731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Line 141"/>
          <p:cNvSpPr>
            <a:spLocks noChangeShapeType="1"/>
          </p:cNvSpPr>
          <p:nvPr/>
        </p:nvSpPr>
        <p:spPr bwMode="auto">
          <a:xfrm>
            <a:off x="5806248" y="3912072"/>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Line 142"/>
          <p:cNvSpPr>
            <a:spLocks noChangeShapeType="1"/>
          </p:cNvSpPr>
          <p:nvPr/>
        </p:nvSpPr>
        <p:spPr bwMode="auto">
          <a:xfrm>
            <a:off x="5815773" y="3921597"/>
            <a:ext cx="635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Line 143"/>
          <p:cNvSpPr>
            <a:spLocks noChangeShapeType="1"/>
          </p:cNvSpPr>
          <p:nvPr/>
        </p:nvSpPr>
        <p:spPr bwMode="auto">
          <a:xfrm>
            <a:off x="5822123" y="392636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144"/>
          <p:cNvSpPr>
            <a:spLocks noChangeShapeType="1"/>
          </p:cNvSpPr>
          <p:nvPr/>
        </p:nvSpPr>
        <p:spPr bwMode="auto">
          <a:xfrm>
            <a:off x="5876098" y="3967635"/>
            <a:ext cx="635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Line 145"/>
          <p:cNvSpPr>
            <a:spLocks noChangeShapeType="1"/>
          </p:cNvSpPr>
          <p:nvPr/>
        </p:nvSpPr>
        <p:spPr bwMode="auto">
          <a:xfrm>
            <a:off x="5882448" y="3972397"/>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Line 146"/>
          <p:cNvSpPr>
            <a:spLocks noChangeShapeType="1"/>
          </p:cNvSpPr>
          <p:nvPr/>
        </p:nvSpPr>
        <p:spPr bwMode="auto">
          <a:xfrm>
            <a:off x="5891973" y="398192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Line 147"/>
          <p:cNvSpPr>
            <a:spLocks noChangeShapeType="1"/>
          </p:cNvSpPr>
          <p:nvPr/>
        </p:nvSpPr>
        <p:spPr bwMode="auto">
          <a:xfrm>
            <a:off x="5901498" y="3986685"/>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Line 148"/>
          <p:cNvSpPr>
            <a:spLocks noChangeShapeType="1"/>
          </p:cNvSpPr>
          <p:nvPr/>
        </p:nvSpPr>
        <p:spPr bwMode="auto">
          <a:xfrm>
            <a:off x="5906260" y="3997797"/>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Line 149"/>
          <p:cNvSpPr>
            <a:spLocks noChangeShapeType="1"/>
          </p:cNvSpPr>
          <p:nvPr/>
        </p:nvSpPr>
        <p:spPr bwMode="auto">
          <a:xfrm>
            <a:off x="5917373" y="400256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Line 150"/>
          <p:cNvSpPr>
            <a:spLocks noChangeShapeType="1"/>
          </p:cNvSpPr>
          <p:nvPr/>
        </p:nvSpPr>
        <p:spPr bwMode="auto">
          <a:xfrm>
            <a:off x="5926898" y="4007322"/>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151"/>
          <p:cNvSpPr>
            <a:spLocks noChangeShapeType="1"/>
          </p:cNvSpPr>
          <p:nvPr/>
        </p:nvSpPr>
        <p:spPr bwMode="auto">
          <a:xfrm>
            <a:off x="5931660" y="4016847"/>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152"/>
          <p:cNvSpPr>
            <a:spLocks noChangeShapeType="1"/>
          </p:cNvSpPr>
          <p:nvPr/>
        </p:nvSpPr>
        <p:spPr bwMode="auto">
          <a:xfrm>
            <a:off x="5942773" y="402161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153"/>
          <p:cNvSpPr>
            <a:spLocks noChangeShapeType="1"/>
          </p:cNvSpPr>
          <p:nvPr/>
        </p:nvSpPr>
        <p:spPr bwMode="auto">
          <a:xfrm>
            <a:off x="5952298" y="4027960"/>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154"/>
          <p:cNvSpPr>
            <a:spLocks noChangeShapeType="1"/>
          </p:cNvSpPr>
          <p:nvPr/>
        </p:nvSpPr>
        <p:spPr bwMode="auto">
          <a:xfrm>
            <a:off x="5961823" y="4037485"/>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155"/>
          <p:cNvSpPr>
            <a:spLocks noChangeShapeType="1"/>
          </p:cNvSpPr>
          <p:nvPr/>
        </p:nvSpPr>
        <p:spPr bwMode="auto">
          <a:xfrm>
            <a:off x="5966585" y="4042247"/>
            <a:ext cx="635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Line 156"/>
          <p:cNvSpPr>
            <a:spLocks noChangeShapeType="1"/>
          </p:cNvSpPr>
          <p:nvPr/>
        </p:nvSpPr>
        <p:spPr bwMode="auto">
          <a:xfrm>
            <a:off x="6017385" y="4081935"/>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Line 157"/>
          <p:cNvSpPr>
            <a:spLocks noChangeShapeType="1"/>
          </p:cNvSpPr>
          <p:nvPr/>
        </p:nvSpPr>
        <p:spPr bwMode="auto">
          <a:xfrm>
            <a:off x="6017385" y="4081935"/>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Line 158"/>
          <p:cNvSpPr>
            <a:spLocks noChangeShapeType="1"/>
          </p:cNvSpPr>
          <p:nvPr/>
        </p:nvSpPr>
        <p:spPr bwMode="auto">
          <a:xfrm>
            <a:off x="6026910" y="4093047"/>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Line 159"/>
          <p:cNvSpPr>
            <a:spLocks noChangeShapeType="1"/>
          </p:cNvSpPr>
          <p:nvPr/>
        </p:nvSpPr>
        <p:spPr bwMode="auto">
          <a:xfrm>
            <a:off x="6038023" y="409781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Line 160"/>
          <p:cNvSpPr>
            <a:spLocks noChangeShapeType="1"/>
          </p:cNvSpPr>
          <p:nvPr/>
        </p:nvSpPr>
        <p:spPr bwMode="auto">
          <a:xfrm>
            <a:off x="6047548" y="4102572"/>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Line 161"/>
          <p:cNvSpPr>
            <a:spLocks noChangeShapeType="1"/>
          </p:cNvSpPr>
          <p:nvPr/>
        </p:nvSpPr>
        <p:spPr bwMode="auto">
          <a:xfrm>
            <a:off x="6052310" y="4112097"/>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Line 162"/>
          <p:cNvSpPr>
            <a:spLocks noChangeShapeType="1"/>
          </p:cNvSpPr>
          <p:nvPr/>
        </p:nvSpPr>
        <p:spPr bwMode="auto">
          <a:xfrm>
            <a:off x="6063423" y="4118447"/>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Line 163"/>
          <p:cNvSpPr>
            <a:spLocks noChangeShapeType="1"/>
          </p:cNvSpPr>
          <p:nvPr/>
        </p:nvSpPr>
        <p:spPr bwMode="auto">
          <a:xfrm>
            <a:off x="6072948" y="412321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Line 164"/>
          <p:cNvSpPr>
            <a:spLocks noChangeShapeType="1"/>
          </p:cNvSpPr>
          <p:nvPr/>
        </p:nvSpPr>
        <p:spPr bwMode="auto">
          <a:xfrm>
            <a:off x="6077710" y="41327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3" name="Line 165"/>
          <p:cNvSpPr>
            <a:spLocks noChangeShapeType="1"/>
          </p:cNvSpPr>
          <p:nvPr/>
        </p:nvSpPr>
        <p:spPr bwMode="auto">
          <a:xfrm>
            <a:off x="6087235" y="4137497"/>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Line 166"/>
          <p:cNvSpPr>
            <a:spLocks noChangeShapeType="1"/>
          </p:cNvSpPr>
          <p:nvPr/>
        </p:nvSpPr>
        <p:spPr bwMode="auto">
          <a:xfrm>
            <a:off x="6098348" y="414861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Line 167"/>
          <p:cNvSpPr>
            <a:spLocks noChangeShapeType="1"/>
          </p:cNvSpPr>
          <p:nvPr/>
        </p:nvSpPr>
        <p:spPr bwMode="auto">
          <a:xfrm>
            <a:off x="6103110" y="4153372"/>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Line 168"/>
          <p:cNvSpPr>
            <a:spLocks noChangeShapeType="1"/>
          </p:cNvSpPr>
          <p:nvPr/>
        </p:nvSpPr>
        <p:spPr bwMode="auto">
          <a:xfrm>
            <a:off x="6158673" y="4197822"/>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Line 169"/>
          <p:cNvSpPr>
            <a:spLocks noChangeShapeType="1"/>
          </p:cNvSpPr>
          <p:nvPr/>
        </p:nvSpPr>
        <p:spPr bwMode="auto">
          <a:xfrm>
            <a:off x="6163435" y="4197822"/>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Line 170"/>
          <p:cNvSpPr>
            <a:spLocks noChangeShapeType="1"/>
          </p:cNvSpPr>
          <p:nvPr/>
        </p:nvSpPr>
        <p:spPr bwMode="auto">
          <a:xfrm>
            <a:off x="6172960" y="420893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Line 171"/>
          <p:cNvSpPr>
            <a:spLocks noChangeShapeType="1"/>
          </p:cNvSpPr>
          <p:nvPr/>
        </p:nvSpPr>
        <p:spPr bwMode="auto">
          <a:xfrm>
            <a:off x="6182485" y="4213697"/>
            <a:ext cx="6350"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Freeform 172"/>
          <p:cNvSpPr>
            <a:spLocks/>
          </p:cNvSpPr>
          <p:nvPr/>
        </p:nvSpPr>
        <p:spPr bwMode="auto">
          <a:xfrm>
            <a:off x="3932998" y="2835747"/>
            <a:ext cx="1717675" cy="1387475"/>
          </a:xfrm>
          <a:custGeom>
            <a:avLst/>
            <a:gdLst>
              <a:gd name="T0" fmla="*/ 5 w 342"/>
              <a:gd name="T1" fmla="*/ 4 h 276"/>
              <a:gd name="T2" fmla="*/ 12 w 342"/>
              <a:gd name="T3" fmla="*/ 9 h 276"/>
              <a:gd name="T4" fmla="*/ 19 w 342"/>
              <a:gd name="T5" fmla="*/ 15 h 276"/>
              <a:gd name="T6" fmla="*/ 25 w 342"/>
              <a:gd name="T7" fmla="*/ 20 h 276"/>
              <a:gd name="T8" fmla="*/ 32 w 342"/>
              <a:gd name="T9" fmla="*/ 26 h 276"/>
              <a:gd name="T10" fmla="*/ 39 w 342"/>
              <a:gd name="T11" fmla="*/ 31 h 276"/>
              <a:gd name="T12" fmla="*/ 46 w 342"/>
              <a:gd name="T13" fmla="*/ 37 h 276"/>
              <a:gd name="T14" fmla="*/ 52 w 342"/>
              <a:gd name="T15" fmla="*/ 42 h 276"/>
              <a:gd name="T16" fmla="*/ 59 w 342"/>
              <a:gd name="T17" fmla="*/ 48 h 276"/>
              <a:gd name="T18" fmla="*/ 66 w 342"/>
              <a:gd name="T19" fmla="*/ 53 h 276"/>
              <a:gd name="T20" fmla="*/ 73 w 342"/>
              <a:gd name="T21" fmla="*/ 59 h 276"/>
              <a:gd name="T22" fmla="*/ 80 w 342"/>
              <a:gd name="T23" fmla="*/ 64 h 276"/>
              <a:gd name="T24" fmla="*/ 86 w 342"/>
              <a:gd name="T25" fmla="*/ 70 h 276"/>
              <a:gd name="T26" fmla="*/ 93 w 342"/>
              <a:gd name="T27" fmla="*/ 75 h 276"/>
              <a:gd name="T28" fmla="*/ 100 w 342"/>
              <a:gd name="T29" fmla="*/ 80 h 276"/>
              <a:gd name="T30" fmla="*/ 107 w 342"/>
              <a:gd name="T31" fmla="*/ 86 h 276"/>
              <a:gd name="T32" fmla="*/ 114 w 342"/>
              <a:gd name="T33" fmla="*/ 91 h 276"/>
              <a:gd name="T34" fmla="*/ 120 w 342"/>
              <a:gd name="T35" fmla="*/ 97 h 276"/>
              <a:gd name="T36" fmla="*/ 127 w 342"/>
              <a:gd name="T37" fmla="*/ 102 h 276"/>
              <a:gd name="T38" fmla="*/ 134 w 342"/>
              <a:gd name="T39" fmla="*/ 108 h 276"/>
              <a:gd name="T40" fmla="*/ 141 w 342"/>
              <a:gd name="T41" fmla="*/ 113 h 276"/>
              <a:gd name="T42" fmla="*/ 147 w 342"/>
              <a:gd name="T43" fmla="*/ 119 h 276"/>
              <a:gd name="T44" fmla="*/ 154 w 342"/>
              <a:gd name="T45" fmla="*/ 124 h 276"/>
              <a:gd name="T46" fmla="*/ 161 w 342"/>
              <a:gd name="T47" fmla="*/ 130 h 276"/>
              <a:gd name="T48" fmla="*/ 168 w 342"/>
              <a:gd name="T49" fmla="*/ 135 h 276"/>
              <a:gd name="T50" fmla="*/ 175 w 342"/>
              <a:gd name="T51" fmla="*/ 140 h 276"/>
              <a:gd name="T52" fmla="*/ 181 w 342"/>
              <a:gd name="T53" fmla="*/ 146 h 276"/>
              <a:gd name="T54" fmla="*/ 188 w 342"/>
              <a:gd name="T55" fmla="*/ 151 h 276"/>
              <a:gd name="T56" fmla="*/ 195 w 342"/>
              <a:gd name="T57" fmla="*/ 157 h 276"/>
              <a:gd name="T58" fmla="*/ 202 w 342"/>
              <a:gd name="T59" fmla="*/ 162 h 276"/>
              <a:gd name="T60" fmla="*/ 209 w 342"/>
              <a:gd name="T61" fmla="*/ 168 h 276"/>
              <a:gd name="T62" fmla="*/ 215 w 342"/>
              <a:gd name="T63" fmla="*/ 173 h 276"/>
              <a:gd name="T64" fmla="*/ 222 w 342"/>
              <a:gd name="T65" fmla="*/ 179 h 276"/>
              <a:gd name="T66" fmla="*/ 229 w 342"/>
              <a:gd name="T67" fmla="*/ 184 h 276"/>
              <a:gd name="T68" fmla="*/ 236 w 342"/>
              <a:gd name="T69" fmla="*/ 190 h 276"/>
              <a:gd name="T70" fmla="*/ 242 w 342"/>
              <a:gd name="T71" fmla="*/ 195 h 276"/>
              <a:gd name="T72" fmla="*/ 249 w 342"/>
              <a:gd name="T73" fmla="*/ 201 h 276"/>
              <a:gd name="T74" fmla="*/ 256 w 342"/>
              <a:gd name="T75" fmla="*/ 206 h 276"/>
              <a:gd name="T76" fmla="*/ 263 w 342"/>
              <a:gd name="T77" fmla="*/ 211 h 276"/>
              <a:gd name="T78" fmla="*/ 270 w 342"/>
              <a:gd name="T79" fmla="*/ 217 h 276"/>
              <a:gd name="T80" fmla="*/ 276 w 342"/>
              <a:gd name="T81" fmla="*/ 222 h 276"/>
              <a:gd name="T82" fmla="*/ 283 w 342"/>
              <a:gd name="T83" fmla="*/ 228 h 276"/>
              <a:gd name="T84" fmla="*/ 290 w 342"/>
              <a:gd name="T85" fmla="*/ 233 h 276"/>
              <a:gd name="T86" fmla="*/ 297 w 342"/>
              <a:gd name="T87" fmla="*/ 239 h 276"/>
              <a:gd name="T88" fmla="*/ 303 w 342"/>
              <a:gd name="T89" fmla="*/ 244 h 276"/>
              <a:gd name="T90" fmla="*/ 310 w 342"/>
              <a:gd name="T91" fmla="*/ 250 h 276"/>
              <a:gd name="T92" fmla="*/ 317 w 342"/>
              <a:gd name="T93" fmla="*/ 255 h 276"/>
              <a:gd name="T94" fmla="*/ 324 w 342"/>
              <a:gd name="T95" fmla="*/ 261 h 276"/>
              <a:gd name="T96" fmla="*/ 331 w 342"/>
              <a:gd name="T97" fmla="*/ 266 h 276"/>
              <a:gd name="T98" fmla="*/ 337 w 342"/>
              <a:gd name="T99" fmla="*/ 271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42" h="276">
                <a:moveTo>
                  <a:pt x="0" y="0"/>
                </a:moveTo>
                <a:lnTo>
                  <a:pt x="2" y="1"/>
                </a:lnTo>
                <a:lnTo>
                  <a:pt x="3" y="3"/>
                </a:lnTo>
                <a:lnTo>
                  <a:pt x="5" y="4"/>
                </a:lnTo>
                <a:lnTo>
                  <a:pt x="7" y="5"/>
                </a:lnTo>
                <a:lnTo>
                  <a:pt x="8" y="7"/>
                </a:lnTo>
                <a:lnTo>
                  <a:pt x="10" y="8"/>
                </a:lnTo>
                <a:lnTo>
                  <a:pt x="12" y="9"/>
                </a:lnTo>
                <a:lnTo>
                  <a:pt x="13" y="11"/>
                </a:lnTo>
                <a:lnTo>
                  <a:pt x="15" y="12"/>
                </a:lnTo>
                <a:lnTo>
                  <a:pt x="17" y="14"/>
                </a:lnTo>
                <a:lnTo>
                  <a:pt x="19" y="15"/>
                </a:lnTo>
                <a:lnTo>
                  <a:pt x="20" y="16"/>
                </a:lnTo>
                <a:lnTo>
                  <a:pt x="22" y="18"/>
                </a:lnTo>
                <a:lnTo>
                  <a:pt x="24" y="19"/>
                </a:lnTo>
                <a:lnTo>
                  <a:pt x="25" y="20"/>
                </a:lnTo>
                <a:lnTo>
                  <a:pt x="27" y="22"/>
                </a:lnTo>
                <a:lnTo>
                  <a:pt x="29" y="23"/>
                </a:lnTo>
                <a:lnTo>
                  <a:pt x="30" y="24"/>
                </a:lnTo>
                <a:lnTo>
                  <a:pt x="32" y="26"/>
                </a:lnTo>
                <a:lnTo>
                  <a:pt x="34" y="27"/>
                </a:lnTo>
                <a:lnTo>
                  <a:pt x="36" y="29"/>
                </a:lnTo>
                <a:lnTo>
                  <a:pt x="37" y="30"/>
                </a:lnTo>
                <a:lnTo>
                  <a:pt x="39" y="31"/>
                </a:lnTo>
                <a:lnTo>
                  <a:pt x="41" y="33"/>
                </a:lnTo>
                <a:lnTo>
                  <a:pt x="42" y="34"/>
                </a:lnTo>
                <a:lnTo>
                  <a:pt x="44" y="35"/>
                </a:lnTo>
                <a:lnTo>
                  <a:pt x="46" y="37"/>
                </a:lnTo>
                <a:lnTo>
                  <a:pt x="47" y="38"/>
                </a:lnTo>
                <a:lnTo>
                  <a:pt x="49" y="39"/>
                </a:lnTo>
                <a:lnTo>
                  <a:pt x="51" y="41"/>
                </a:lnTo>
                <a:lnTo>
                  <a:pt x="52" y="42"/>
                </a:lnTo>
                <a:lnTo>
                  <a:pt x="54" y="44"/>
                </a:lnTo>
                <a:lnTo>
                  <a:pt x="56" y="45"/>
                </a:lnTo>
                <a:lnTo>
                  <a:pt x="58" y="46"/>
                </a:lnTo>
                <a:lnTo>
                  <a:pt x="59" y="48"/>
                </a:lnTo>
                <a:lnTo>
                  <a:pt x="61" y="49"/>
                </a:lnTo>
                <a:lnTo>
                  <a:pt x="63" y="50"/>
                </a:lnTo>
                <a:lnTo>
                  <a:pt x="64" y="52"/>
                </a:lnTo>
                <a:lnTo>
                  <a:pt x="66" y="53"/>
                </a:lnTo>
                <a:lnTo>
                  <a:pt x="68" y="54"/>
                </a:lnTo>
                <a:lnTo>
                  <a:pt x="69" y="56"/>
                </a:lnTo>
                <a:lnTo>
                  <a:pt x="71" y="57"/>
                </a:lnTo>
                <a:lnTo>
                  <a:pt x="73" y="59"/>
                </a:lnTo>
                <a:lnTo>
                  <a:pt x="75" y="60"/>
                </a:lnTo>
                <a:lnTo>
                  <a:pt x="76" y="61"/>
                </a:lnTo>
                <a:lnTo>
                  <a:pt x="78" y="63"/>
                </a:lnTo>
                <a:lnTo>
                  <a:pt x="80" y="64"/>
                </a:lnTo>
                <a:lnTo>
                  <a:pt x="81" y="65"/>
                </a:lnTo>
                <a:lnTo>
                  <a:pt x="83" y="67"/>
                </a:lnTo>
                <a:lnTo>
                  <a:pt x="85" y="68"/>
                </a:lnTo>
                <a:lnTo>
                  <a:pt x="86" y="70"/>
                </a:lnTo>
                <a:lnTo>
                  <a:pt x="88" y="71"/>
                </a:lnTo>
                <a:lnTo>
                  <a:pt x="90" y="72"/>
                </a:lnTo>
                <a:lnTo>
                  <a:pt x="91" y="74"/>
                </a:lnTo>
                <a:lnTo>
                  <a:pt x="93" y="75"/>
                </a:lnTo>
                <a:lnTo>
                  <a:pt x="95" y="76"/>
                </a:lnTo>
                <a:lnTo>
                  <a:pt x="97" y="78"/>
                </a:lnTo>
                <a:lnTo>
                  <a:pt x="98" y="79"/>
                </a:lnTo>
                <a:lnTo>
                  <a:pt x="100" y="80"/>
                </a:lnTo>
                <a:lnTo>
                  <a:pt x="102" y="82"/>
                </a:lnTo>
                <a:lnTo>
                  <a:pt x="103" y="83"/>
                </a:lnTo>
                <a:lnTo>
                  <a:pt x="105" y="85"/>
                </a:lnTo>
                <a:lnTo>
                  <a:pt x="107" y="86"/>
                </a:lnTo>
                <a:lnTo>
                  <a:pt x="108" y="87"/>
                </a:lnTo>
                <a:lnTo>
                  <a:pt x="110" y="89"/>
                </a:lnTo>
                <a:lnTo>
                  <a:pt x="112" y="90"/>
                </a:lnTo>
                <a:lnTo>
                  <a:pt x="114" y="91"/>
                </a:lnTo>
                <a:lnTo>
                  <a:pt x="115" y="93"/>
                </a:lnTo>
                <a:lnTo>
                  <a:pt x="117" y="94"/>
                </a:lnTo>
                <a:lnTo>
                  <a:pt x="119" y="95"/>
                </a:lnTo>
                <a:lnTo>
                  <a:pt x="120" y="97"/>
                </a:lnTo>
                <a:lnTo>
                  <a:pt x="122" y="98"/>
                </a:lnTo>
                <a:lnTo>
                  <a:pt x="124" y="99"/>
                </a:lnTo>
                <a:lnTo>
                  <a:pt x="125" y="101"/>
                </a:lnTo>
                <a:lnTo>
                  <a:pt x="127" y="102"/>
                </a:lnTo>
                <a:lnTo>
                  <a:pt x="129" y="104"/>
                </a:lnTo>
                <a:lnTo>
                  <a:pt x="130" y="105"/>
                </a:lnTo>
                <a:lnTo>
                  <a:pt x="132" y="106"/>
                </a:lnTo>
                <a:lnTo>
                  <a:pt x="134" y="108"/>
                </a:lnTo>
                <a:lnTo>
                  <a:pt x="136" y="109"/>
                </a:lnTo>
                <a:lnTo>
                  <a:pt x="137" y="110"/>
                </a:lnTo>
                <a:lnTo>
                  <a:pt x="139" y="112"/>
                </a:lnTo>
                <a:lnTo>
                  <a:pt x="141" y="113"/>
                </a:lnTo>
                <a:lnTo>
                  <a:pt x="142" y="115"/>
                </a:lnTo>
                <a:lnTo>
                  <a:pt x="144" y="116"/>
                </a:lnTo>
                <a:lnTo>
                  <a:pt x="146" y="117"/>
                </a:lnTo>
                <a:lnTo>
                  <a:pt x="147" y="119"/>
                </a:lnTo>
                <a:lnTo>
                  <a:pt x="149" y="120"/>
                </a:lnTo>
                <a:lnTo>
                  <a:pt x="151" y="121"/>
                </a:lnTo>
                <a:lnTo>
                  <a:pt x="153" y="123"/>
                </a:lnTo>
                <a:lnTo>
                  <a:pt x="154" y="124"/>
                </a:lnTo>
                <a:lnTo>
                  <a:pt x="156" y="125"/>
                </a:lnTo>
                <a:lnTo>
                  <a:pt x="158" y="127"/>
                </a:lnTo>
                <a:lnTo>
                  <a:pt x="159" y="128"/>
                </a:lnTo>
                <a:lnTo>
                  <a:pt x="161" y="130"/>
                </a:lnTo>
                <a:lnTo>
                  <a:pt x="163" y="131"/>
                </a:lnTo>
                <a:lnTo>
                  <a:pt x="164" y="132"/>
                </a:lnTo>
                <a:lnTo>
                  <a:pt x="166" y="134"/>
                </a:lnTo>
                <a:lnTo>
                  <a:pt x="168" y="135"/>
                </a:lnTo>
                <a:lnTo>
                  <a:pt x="170" y="136"/>
                </a:lnTo>
                <a:lnTo>
                  <a:pt x="171" y="138"/>
                </a:lnTo>
                <a:lnTo>
                  <a:pt x="173" y="139"/>
                </a:lnTo>
                <a:lnTo>
                  <a:pt x="175" y="140"/>
                </a:lnTo>
                <a:lnTo>
                  <a:pt x="176" y="142"/>
                </a:lnTo>
                <a:lnTo>
                  <a:pt x="178" y="143"/>
                </a:lnTo>
                <a:lnTo>
                  <a:pt x="180" y="145"/>
                </a:lnTo>
                <a:lnTo>
                  <a:pt x="181" y="146"/>
                </a:lnTo>
                <a:lnTo>
                  <a:pt x="183" y="147"/>
                </a:lnTo>
                <a:lnTo>
                  <a:pt x="185" y="149"/>
                </a:lnTo>
                <a:lnTo>
                  <a:pt x="186" y="150"/>
                </a:lnTo>
                <a:lnTo>
                  <a:pt x="188" y="151"/>
                </a:lnTo>
                <a:lnTo>
                  <a:pt x="190" y="153"/>
                </a:lnTo>
                <a:lnTo>
                  <a:pt x="192" y="154"/>
                </a:lnTo>
                <a:lnTo>
                  <a:pt x="193" y="156"/>
                </a:lnTo>
                <a:lnTo>
                  <a:pt x="195" y="157"/>
                </a:lnTo>
                <a:lnTo>
                  <a:pt x="197" y="158"/>
                </a:lnTo>
                <a:lnTo>
                  <a:pt x="198" y="160"/>
                </a:lnTo>
                <a:lnTo>
                  <a:pt x="200" y="161"/>
                </a:lnTo>
                <a:lnTo>
                  <a:pt x="202" y="162"/>
                </a:lnTo>
                <a:lnTo>
                  <a:pt x="203" y="164"/>
                </a:lnTo>
                <a:lnTo>
                  <a:pt x="205" y="165"/>
                </a:lnTo>
                <a:lnTo>
                  <a:pt x="207" y="166"/>
                </a:lnTo>
                <a:lnTo>
                  <a:pt x="209" y="168"/>
                </a:lnTo>
                <a:lnTo>
                  <a:pt x="210" y="169"/>
                </a:lnTo>
                <a:lnTo>
                  <a:pt x="212" y="170"/>
                </a:lnTo>
                <a:lnTo>
                  <a:pt x="214" y="172"/>
                </a:lnTo>
                <a:lnTo>
                  <a:pt x="215" y="173"/>
                </a:lnTo>
                <a:lnTo>
                  <a:pt x="217" y="175"/>
                </a:lnTo>
                <a:lnTo>
                  <a:pt x="219" y="176"/>
                </a:lnTo>
                <a:lnTo>
                  <a:pt x="220" y="177"/>
                </a:lnTo>
                <a:lnTo>
                  <a:pt x="222" y="179"/>
                </a:lnTo>
                <a:lnTo>
                  <a:pt x="224" y="180"/>
                </a:lnTo>
                <a:lnTo>
                  <a:pt x="225" y="181"/>
                </a:lnTo>
                <a:lnTo>
                  <a:pt x="227" y="183"/>
                </a:lnTo>
                <a:lnTo>
                  <a:pt x="229" y="184"/>
                </a:lnTo>
                <a:lnTo>
                  <a:pt x="231" y="185"/>
                </a:lnTo>
                <a:lnTo>
                  <a:pt x="232" y="187"/>
                </a:lnTo>
                <a:lnTo>
                  <a:pt x="234" y="188"/>
                </a:lnTo>
                <a:lnTo>
                  <a:pt x="236" y="190"/>
                </a:lnTo>
                <a:lnTo>
                  <a:pt x="237" y="191"/>
                </a:lnTo>
                <a:lnTo>
                  <a:pt x="239" y="192"/>
                </a:lnTo>
                <a:lnTo>
                  <a:pt x="241" y="194"/>
                </a:lnTo>
                <a:lnTo>
                  <a:pt x="242" y="195"/>
                </a:lnTo>
                <a:lnTo>
                  <a:pt x="244" y="196"/>
                </a:lnTo>
                <a:lnTo>
                  <a:pt x="246" y="198"/>
                </a:lnTo>
                <a:lnTo>
                  <a:pt x="248" y="199"/>
                </a:lnTo>
                <a:lnTo>
                  <a:pt x="249" y="201"/>
                </a:lnTo>
                <a:lnTo>
                  <a:pt x="251" y="202"/>
                </a:lnTo>
                <a:lnTo>
                  <a:pt x="253" y="203"/>
                </a:lnTo>
                <a:lnTo>
                  <a:pt x="254" y="205"/>
                </a:lnTo>
                <a:lnTo>
                  <a:pt x="256" y="206"/>
                </a:lnTo>
                <a:lnTo>
                  <a:pt x="258" y="207"/>
                </a:lnTo>
                <a:lnTo>
                  <a:pt x="259" y="209"/>
                </a:lnTo>
                <a:lnTo>
                  <a:pt x="261" y="210"/>
                </a:lnTo>
                <a:lnTo>
                  <a:pt x="263" y="211"/>
                </a:lnTo>
                <a:lnTo>
                  <a:pt x="264" y="213"/>
                </a:lnTo>
                <a:lnTo>
                  <a:pt x="266" y="214"/>
                </a:lnTo>
                <a:lnTo>
                  <a:pt x="268" y="216"/>
                </a:lnTo>
                <a:lnTo>
                  <a:pt x="270" y="217"/>
                </a:lnTo>
                <a:lnTo>
                  <a:pt x="271" y="218"/>
                </a:lnTo>
                <a:lnTo>
                  <a:pt x="273" y="220"/>
                </a:lnTo>
                <a:lnTo>
                  <a:pt x="275" y="221"/>
                </a:lnTo>
                <a:lnTo>
                  <a:pt x="276" y="222"/>
                </a:lnTo>
                <a:lnTo>
                  <a:pt x="278" y="224"/>
                </a:lnTo>
                <a:lnTo>
                  <a:pt x="280" y="225"/>
                </a:lnTo>
                <a:lnTo>
                  <a:pt x="281" y="226"/>
                </a:lnTo>
                <a:lnTo>
                  <a:pt x="283" y="228"/>
                </a:lnTo>
                <a:lnTo>
                  <a:pt x="285" y="229"/>
                </a:lnTo>
                <a:lnTo>
                  <a:pt x="287" y="231"/>
                </a:lnTo>
                <a:lnTo>
                  <a:pt x="288" y="232"/>
                </a:lnTo>
                <a:lnTo>
                  <a:pt x="290" y="233"/>
                </a:lnTo>
                <a:lnTo>
                  <a:pt x="292" y="235"/>
                </a:lnTo>
                <a:lnTo>
                  <a:pt x="293" y="236"/>
                </a:lnTo>
                <a:lnTo>
                  <a:pt x="295" y="237"/>
                </a:lnTo>
                <a:lnTo>
                  <a:pt x="297" y="239"/>
                </a:lnTo>
                <a:lnTo>
                  <a:pt x="298" y="240"/>
                </a:lnTo>
                <a:lnTo>
                  <a:pt x="300" y="241"/>
                </a:lnTo>
                <a:lnTo>
                  <a:pt x="302" y="243"/>
                </a:lnTo>
                <a:lnTo>
                  <a:pt x="303" y="244"/>
                </a:lnTo>
                <a:lnTo>
                  <a:pt x="305" y="246"/>
                </a:lnTo>
                <a:lnTo>
                  <a:pt x="307" y="247"/>
                </a:lnTo>
                <a:lnTo>
                  <a:pt x="309" y="248"/>
                </a:lnTo>
                <a:lnTo>
                  <a:pt x="310" y="250"/>
                </a:lnTo>
                <a:lnTo>
                  <a:pt x="312" y="251"/>
                </a:lnTo>
                <a:lnTo>
                  <a:pt x="314" y="252"/>
                </a:lnTo>
                <a:lnTo>
                  <a:pt x="315" y="254"/>
                </a:lnTo>
                <a:lnTo>
                  <a:pt x="317" y="255"/>
                </a:lnTo>
                <a:lnTo>
                  <a:pt x="319" y="256"/>
                </a:lnTo>
                <a:lnTo>
                  <a:pt x="320" y="258"/>
                </a:lnTo>
                <a:lnTo>
                  <a:pt x="322" y="259"/>
                </a:lnTo>
                <a:lnTo>
                  <a:pt x="324" y="261"/>
                </a:lnTo>
                <a:lnTo>
                  <a:pt x="326" y="262"/>
                </a:lnTo>
                <a:lnTo>
                  <a:pt x="327" y="263"/>
                </a:lnTo>
                <a:lnTo>
                  <a:pt x="329" y="265"/>
                </a:lnTo>
                <a:lnTo>
                  <a:pt x="331" y="266"/>
                </a:lnTo>
                <a:lnTo>
                  <a:pt x="332" y="267"/>
                </a:lnTo>
                <a:lnTo>
                  <a:pt x="334" y="269"/>
                </a:lnTo>
                <a:lnTo>
                  <a:pt x="336" y="270"/>
                </a:lnTo>
                <a:lnTo>
                  <a:pt x="337" y="271"/>
                </a:lnTo>
                <a:lnTo>
                  <a:pt x="339" y="273"/>
                </a:lnTo>
                <a:lnTo>
                  <a:pt x="341" y="274"/>
                </a:lnTo>
                <a:lnTo>
                  <a:pt x="342" y="276"/>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Line 173"/>
          <p:cNvSpPr>
            <a:spLocks noChangeShapeType="1"/>
          </p:cNvSpPr>
          <p:nvPr/>
        </p:nvSpPr>
        <p:spPr bwMode="auto">
          <a:xfrm>
            <a:off x="3440873" y="1413347"/>
            <a:ext cx="476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Line 174"/>
          <p:cNvSpPr>
            <a:spLocks noChangeShapeType="1"/>
          </p:cNvSpPr>
          <p:nvPr/>
        </p:nvSpPr>
        <p:spPr bwMode="auto">
          <a:xfrm>
            <a:off x="3445635" y="1424460"/>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Line 175"/>
          <p:cNvSpPr>
            <a:spLocks noChangeShapeType="1"/>
          </p:cNvSpPr>
          <p:nvPr/>
        </p:nvSpPr>
        <p:spPr bwMode="auto">
          <a:xfrm>
            <a:off x="3455160" y="1433985"/>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Line 176"/>
          <p:cNvSpPr>
            <a:spLocks noChangeShapeType="1"/>
          </p:cNvSpPr>
          <p:nvPr/>
        </p:nvSpPr>
        <p:spPr bwMode="auto">
          <a:xfrm>
            <a:off x="3464685" y="1443510"/>
            <a:ext cx="6350"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Line 177"/>
          <p:cNvSpPr>
            <a:spLocks noChangeShapeType="1"/>
          </p:cNvSpPr>
          <p:nvPr/>
        </p:nvSpPr>
        <p:spPr bwMode="auto">
          <a:xfrm>
            <a:off x="3471035" y="14546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Line 178"/>
          <p:cNvSpPr>
            <a:spLocks noChangeShapeType="1"/>
          </p:cNvSpPr>
          <p:nvPr/>
        </p:nvSpPr>
        <p:spPr bwMode="auto">
          <a:xfrm>
            <a:off x="3480560" y="1464147"/>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 name="Line 179"/>
          <p:cNvSpPr>
            <a:spLocks noChangeShapeType="1"/>
          </p:cNvSpPr>
          <p:nvPr/>
        </p:nvSpPr>
        <p:spPr bwMode="auto">
          <a:xfrm>
            <a:off x="3490085" y="1473672"/>
            <a:ext cx="476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Line 180"/>
          <p:cNvSpPr>
            <a:spLocks noChangeShapeType="1"/>
          </p:cNvSpPr>
          <p:nvPr/>
        </p:nvSpPr>
        <p:spPr bwMode="auto">
          <a:xfrm>
            <a:off x="3494848" y="1484785"/>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Line 181"/>
          <p:cNvSpPr>
            <a:spLocks noChangeShapeType="1"/>
          </p:cNvSpPr>
          <p:nvPr/>
        </p:nvSpPr>
        <p:spPr bwMode="auto">
          <a:xfrm>
            <a:off x="3505960" y="1494310"/>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Line 182"/>
          <p:cNvSpPr>
            <a:spLocks noChangeShapeType="1"/>
          </p:cNvSpPr>
          <p:nvPr/>
        </p:nvSpPr>
        <p:spPr bwMode="auto">
          <a:xfrm>
            <a:off x="3550410" y="1554635"/>
            <a:ext cx="476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Line 183"/>
          <p:cNvSpPr>
            <a:spLocks noChangeShapeType="1"/>
          </p:cNvSpPr>
          <p:nvPr/>
        </p:nvSpPr>
        <p:spPr bwMode="auto">
          <a:xfrm>
            <a:off x="3555173" y="1559397"/>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Line 184"/>
          <p:cNvSpPr>
            <a:spLocks noChangeShapeType="1"/>
          </p:cNvSpPr>
          <p:nvPr/>
        </p:nvSpPr>
        <p:spPr bwMode="auto">
          <a:xfrm>
            <a:off x="3566285" y="1568922"/>
            <a:ext cx="9525"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Line 185"/>
          <p:cNvSpPr>
            <a:spLocks noChangeShapeType="1"/>
          </p:cNvSpPr>
          <p:nvPr/>
        </p:nvSpPr>
        <p:spPr bwMode="auto">
          <a:xfrm>
            <a:off x="3575810" y="1580035"/>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Line 186"/>
          <p:cNvSpPr>
            <a:spLocks noChangeShapeType="1"/>
          </p:cNvSpPr>
          <p:nvPr/>
        </p:nvSpPr>
        <p:spPr bwMode="auto">
          <a:xfrm>
            <a:off x="3580573" y="1589560"/>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Line 187"/>
          <p:cNvSpPr>
            <a:spLocks noChangeShapeType="1"/>
          </p:cNvSpPr>
          <p:nvPr/>
        </p:nvSpPr>
        <p:spPr bwMode="auto">
          <a:xfrm>
            <a:off x="3591685" y="1599085"/>
            <a:ext cx="9525"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Line 188"/>
          <p:cNvSpPr>
            <a:spLocks noChangeShapeType="1"/>
          </p:cNvSpPr>
          <p:nvPr/>
        </p:nvSpPr>
        <p:spPr bwMode="auto">
          <a:xfrm>
            <a:off x="3601210" y="161019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Line 189"/>
          <p:cNvSpPr>
            <a:spLocks noChangeShapeType="1"/>
          </p:cNvSpPr>
          <p:nvPr/>
        </p:nvSpPr>
        <p:spPr bwMode="auto">
          <a:xfrm>
            <a:off x="3605973" y="16197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Line 190"/>
          <p:cNvSpPr>
            <a:spLocks noChangeShapeType="1"/>
          </p:cNvSpPr>
          <p:nvPr/>
        </p:nvSpPr>
        <p:spPr bwMode="auto">
          <a:xfrm>
            <a:off x="3615498" y="1629247"/>
            <a:ext cx="1111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Line 191"/>
          <p:cNvSpPr>
            <a:spLocks noChangeShapeType="1"/>
          </p:cNvSpPr>
          <p:nvPr/>
        </p:nvSpPr>
        <p:spPr bwMode="auto">
          <a:xfrm>
            <a:off x="3626610" y="1640360"/>
            <a:ext cx="476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Line 192"/>
          <p:cNvSpPr>
            <a:spLocks noChangeShapeType="1"/>
          </p:cNvSpPr>
          <p:nvPr/>
        </p:nvSpPr>
        <p:spPr bwMode="auto">
          <a:xfrm>
            <a:off x="3666298" y="1695922"/>
            <a:ext cx="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Line 193"/>
          <p:cNvSpPr>
            <a:spLocks noChangeShapeType="1"/>
          </p:cNvSpPr>
          <p:nvPr/>
        </p:nvSpPr>
        <p:spPr bwMode="auto">
          <a:xfrm>
            <a:off x="3666298" y="16959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Line 194"/>
          <p:cNvSpPr>
            <a:spLocks noChangeShapeType="1"/>
          </p:cNvSpPr>
          <p:nvPr/>
        </p:nvSpPr>
        <p:spPr bwMode="auto">
          <a:xfrm>
            <a:off x="3675823" y="1705447"/>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Line 195"/>
          <p:cNvSpPr>
            <a:spLocks noChangeShapeType="1"/>
          </p:cNvSpPr>
          <p:nvPr/>
        </p:nvSpPr>
        <p:spPr bwMode="auto">
          <a:xfrm>
            <a:off x="3686935" y="1714972"/>
            <a:ext cx="476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Line 196"/>
          <p:cNvSpPr>
            <a:spLocks noChangeShapeType="1"/>
          </p:cNvSpPr>
          <p:nvPr/>
        </p:nvSpPr>
        <p:spPr bwMode="auto">
          <a:xfrm>
            <a:off x="3691698" y="1726085"/>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Line 197"/>
          <p:cNvSpPr>
            <a:spLocks noChangeShapeType="1"/>
          </p:cNvSpPr>
          <p:nvPr/>
        </p:nvSpPr>
        <p:spPr bwMode="auto">
          <a:xfrm>
            <a:off x="3701223" y="1735610"/>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Line 198"/>
          <p:cNvSpPr>
            <a:spLocks noChangeShapeType="1"/>
          </p:cNvSpPr>
          <p:nvPr/>
        </p:nvSpPr>
        <p:spPr bwMode="auto">
          <a:xfrm>
            <a:off x="3710748" y="1745135"/>
            <a:ext cx="1111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Line 199"/>
          <p:cNvSpPr>
            <a:spLocks noChangeShapeType="1"/>
          </p:cNvSpPr>
          <p:nvPr/>
        </p:nvSpPr>
        <p:spPr bwMode="auto">
          <a:xfrm>
            <a:off x="3721860" y="175624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Line 200"/>
          <p:cNvSpPr>
            <a:spLocks noChangeShapeType="1"/>
          </p:cNvSpPr>
          <p:nvPr/>
        </p:nvSpPr>
        <p:spPr bwMode="auto">
          <a:xfrm>
            <a:off x="3726623" y="176577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Line 201"/>
          <p:cNvSpPr>
            <a:spLocks noChangeShapeType="1"/>
          </p:cNvSpPr>
          <p:nvPr/>
        </p:nvSpPr>
        <p:spPr bwMode="auto">
          <a:xfrm>
            <a:off x="3736148" y="1775297"/>
            <a:ext cx="4763"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Line 202"/>
          <p:cNvSpPr>
            <a:spLocks noChangeShapeType="1"/>
          </p:cNvSpPr>
          <p:nvPr/>
        </p:nvSpPr>
        <p:spPr bwMode="auto">
          <a:xfrm>
            <a:off x="3782185" y="1830860"/>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Line 203"/>
          <p:cNvSpPr>
            <a:spLocks noChangeShapeType="1"/>
          </p:cNvSpPr>
          <p:nvPr/>
        </p:nvSpPr>
        <p:spPr bwMode="auto">
          <a:xfrm>
            <a:off x="3786948" y="1840385"/>
            <a:ext cx="9525" cy="1111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Line 204"/>
          <p:cNvSpPr>
            <a:spLocks noChangeShapeType="1"/>
          </p:cNvSpPr>
          <p:nvPr/>
        </p:nvSpPr>
        <p:spPr bwMode="auto">
          <a:xfrm>
            <a:off x="3796473" y="185149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Line 206"/>
          <p:cNvSpPr>
            <a:spLocks noChangeShapeType="1"/>
          </p:cNvSpPr>
          <p:nvPr/>
        </p:nvSpPr>
        <p:spPr bwMode="auto">
          <a:xfrm>
            <a:off x="3801235" y="1861022"/>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Line 207"/>
          <p:cNvSpPr>
            <a:spLocks noChangeShapeType="1"/>
          </p:cNvSpPr>
          <p:nvPr/>
        </p:nvSpPr>
        <p:spPr bwMode="auto">
          <a:xfrm>
            <a:off x="3812348" y="1870547"/>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Line 208"/>
          <p:cNvSpPr>
            <a:spLocks noChangeShapeType="1"/>
          </p:cNvSpPr>
          <p:nvPr/>
        </p:nvSpPr>
        <p:spPr bwMode="auto">
          <a:xfrm>
            <a:off x="3821873" y="1881660"/>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Line 209"/>
          <p:cNvSpPr>
            <a:spLocks noChangeShapeType="1"/>
          </p:cNvSpPr>
          <p:nvPr/>
        </p:nvSpPr>
        <p:spPr bwMode="auto">
          <a:xfrm>
            <a:off x="3831398" y="1891185"/>
            <a:ext cx="6350"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Line 210"/>
          <p:cNvSpPr>
            <a:spLocks noChangeShapeType="1"/>
          </p:cNvSpPr>
          <p:nvPr/>
        </p:nvSpPr>
        <p:spPr bwMode="auto">
          <a:xfrm>
            <a:off x="3837748" y="1900710"/>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Line 211"/>
          <p:cNvSpPr>
            <a:spLocks noChangeShapeType="1"/>
          </p:cNvSpPr>
          <p:nvPr/>
        </p:nvSpPr>
        <p:spPr bwMode="auto">
          <a:xfrm>
            <a:off x="3847273" y="19118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Line 212"/>
          <p:cNvSpPr>
            <a:spLocks noChangeShapeType="1"/>
          </p:cNvSpPr>
          <p:nvPr/>
        </p:nvSpPr>
        <p:spPr bwMode="auto">
          <a:xfrm>
            <a:off x="3856798" y="1921347"/>
            <a:ext cx="0"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213"/>
          <p:cNvSpPr>
            <a:spLocks noChangeShapeType="1"/>
          </p:cNvSpPr>
          <p:nvPr/>
        </p:nvSpPr>
        <p:spPr bwMode="auto">
          <a:xfrm>
            <a:off x="3898073" y="1972147"/>
            <a:ext cx="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Line 214"/>
          <p:cNvSpPr>
            <a:spLocks noChangeShapeType="1"/>
          </p:cNvSpPr>
          <p:nvPr/>
        </p:nvSpPr>
        <p:spPr bwMode="auto">
          <a:xfrm>
            <a:off x="3898073" y="1972147"/>
            <a:ext cx="9525" cy="14287"/>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Line 215"/>
          <p:cNvSpPr>
            <a:spLocks noChangeShapeType="1"/>
          </p:cNvSpPr>
          <p:nvPr/>
        </p:nvSpPr>
        <p:spPr bwMode="auto">
          <a:xfrm>
            <a:off x="3907598" y="1986435"/>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Line 216"/>
          <p:cNvSpPr>
            <a:spLocks noChangeShapeType="1"/>
          </p:cNvSpPr>
          <p:nvPr/>
        </p:nvSpPr>
        <p:spPr bwMode="auto">
          <a:xfrm>
            <a:off x="3917123" y="199754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Line 217"/>
          <p:cNvSpPr>
            <a:spLocks noChangeShapeType="1"/>
          </p:cNvSpPr>
          <p:nvPr/>
        </p:nvSpPr>
        <p:spPr bwMode="auto">
          <a:xfrm>
            <a:off x="3921885" y="2007072"/>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5" name="Line 218"/>
          <p:cNvSpPr>
            <a:spLocks noChangeShapeType="1"/>
          </p:cNvSpPr>
          <p:nvPr/>
        </p:nvSpPr>
        <p:spPr bwMode="auto">
          <a:xfrm>
            <a:off x="3932998" y="2016597"/>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Line 219"/>
          <p:cNvSpPr>
            <a:spLocks noChangeShapeType="1"/>
          </p:cNvSpPr>
          <p:nvPr/>
        </p:nvSpPr>
        <p:spPr bwMode="auto">
          <a:xfrm>
            <a:off x="3942523" y="2027710"/>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220"/>
          <p:cNvSpPr>
            <a:spLocks noChangeShapeType="1"/>
          </p:cNvSpPr>
          <p:nvPr/>
        </p:nvSpPr>
        <p:spPr bwMode="auto">
          <a:xfrm>
            <a:off x="3947285" y="2037235"/>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221"/>
          <p:cNvSpPr>
            <a:spLocks noChangeShapeType="1"/>
          </p:cNvSpPr>
          <p:nvPr/>
        </p:nvSpPr>
        <p:spPr bwMode="auto">
          <a:xfrm>
            <a:off x="3958398" y="2046760"/>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222"/>
          <p:cNvSpPr>
            <a:spLocks noChangeShapeType="1"/>
          </p:cNvSpPr>
          <p:nvPr/>
        </p:nvSpPr>
        <p:spPr bwMode="auto">
          <a:xfrm>
            <a:off x="3967923" y="2057872"/>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223"/>
          <p:cNvSpPr>
            <a:spLocks noChangeShapeType="1"/>
          </p:cNvSpPr>
          <p:nvPr/>
        </p:nvSpPr>
        <p:spPr bwMode="auto">
          <a:xfrm>
            <a:off x="4012373" y="2111847"/>
            <a:ext cx="6350"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224"/>
          <p:cNvSpPr>
            <a:spLocks noChangeShapeType="1"/>
          </p:cNvSpPr>
          <p:nvPr/>
        </p:nvSpPr>
        <p:spPr bwMode="auto">
          <a:xfrm>
            <a:off x="4018723" y="2118197"/>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225"/>
          <p:cNvSpPr>
            <a:spLocks noChangeShapeType="1"/>
          </p:cNvSpPr>
          <p:nvPr/>
        </p:nvSpPr>
        <p:spPr bwMode="auto">
          <a:xfrm>
            <a:off x="4028248" y="2127722"/>
            <a:ext cx="4763" cy="14287"/>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226"/>
          <p:cNvSpPr>
            <a:spLocks noChangeShapeType="1"/>
          </p:cNvSpPr>
          <p:nvPr/>
        </p:nvSpPr>
        <p:spPr bwMode="auto">
          <a:xfrm>
            <a:off x="4033010" y="2142010"/>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227"/>
          <p:cNvSpPr>
            <a:spLocks noChangeShapeType="1"/>
          </p:cNvSpPr>
          <p:nvPr/>
        </p:nvSpPr>
        <p:spPr bwMode="auto">
          <a:xfrm>
            <a:off x="4042535" y="2153122"/>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228"/>
          <p:cNvSpPr>
            <a:spLocks noChangeShapeType="1"/>
          </p:cNvSpPr>
          <p:nvPr/>
        </p:nvSpPr>
        <p:spPr bwMode="auto">
          <a:xfrm>
            <a:off x="4053648" y="216264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229"/>
          <p:cNvSpPr>
            <a:spLocks noChangeShapeType="1"/>
          </p:cNvSpPr>
          <p:nvPr/>
        </p:nvSpPr>
        <p:spPr bwMode="auto">
          <a:xfrm>
            <a:off x="4058410" y="2172172"/>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230"/>
          <p:cNvSpPr>
            <a:spLocks noChangeShapeType="1"/>
          </p:cNvSpPr>
          <p:nvPr/>
        </p:nvSpPr>
        <p:spPr bwMode="auto">
          <a:xfrm>
            <a:off x="4067935" y="2183285"/>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Line 231"/>
          <p:cNvSpPr>
            <a:spLocks noChangeShapeType="1"/>
          </p:cNvSpPr>
          <p:nvPr/>
        </p:nvSpPr>
        <p:spPr bwMode="auto">
          <a:xfrm>
            <a:off x="4077460" y="2192810"/>
            <a:ext cx="6350"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9" name="Line 232"/>
          <p:cNvSpPr>
            <a:spLocks noChangeShapeType="1"/>
          </p:cNvSpPr>
          <p:nvPr/>
        </p:nvSpPr>
        <p:spPr bwMode="auto">
          <a:xfrm>
            <a:off x="4083810" y="220233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0" name="Line 233"/>
          <p:cNvSpPr>
            <a:spLocks noChangeShapeType="1"/>
          </p:cNvSpPr>
          <p:nvPr/>
        </p:nvSpPr>
        <p:spPr bwMode="auto">
          <a:xfrm>
            <a:off x="4128260" y="2253135"/>
            <a:ext cx="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Line 234"/>
          <p:cNvSpPr>
            <a:spLocks noChangeShapeType="1"/>
          </p:cNvSpPr>
          <p:nvPr/>
        </p:nvSpPr>
        <p:spPr bwMode="auto">
          <a:xfrm>
            <a:off x="4128260" y="2253135"/>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2" name="Line 235"/>
          <p:cNvSpPr>
            <a:spLocks noChangeShapeType="1"/>
          </p:cNvSpPr>
          <p:nvPr/>
        </p:nvSpPr>
        <p:spPr bwMode="auto">
          <a:xfrm>
            <a:off x="4137785" y="2262660"/>
            <a:ext cx="6350"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3" name="Line 236"/>
          <p:cNvSpPr>
            <a:spLocks noChangeShapeType="1"/>
          </p:cNvSpPr>
          <p:nvPr/>
        </p:nvSpPr>
        <p:spPr bwMode="auto">
          <a:xfrm>
            <a:off x="4144135" y="227377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4" name="Line 237"/>
          <p:cNvSpPr>
            <a:spLocks noChangeShapeType="1"/>
          </p:cNvSpPr>
          <p:nvPr/>
        </p:nvSpPr>
        <p:spPr bwMode="auto">
          <a:xfrm>
            <a:off x="4153660" y="2283297"/>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5" name="Line 238"/>
          <p:cNvSpPr>
            <a:spLocks noChangeShapeType="1"/>
          </p:cNvSpPr>
          <p:nvPr/>
        </p:nvSpPr>
        <p:spPr bwMode="auto">
          <a:xfrm>
            <a:off x="4163185" y="2292822"/>
            <a:ext cx="4763" cy="1587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6" name="Line 239"/>
          <p:cNvSpPr>
            <a:spLocks noChangeShapeType="1"/>
          </p:cNvSpPr>
          <p:nvPr/>
        </p:nvSpPr>
        <p:spPr bwMode="auto">
          <a:xfrm>
            <a:off x="4167948" y="2308697"/>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Line 240"/>
          <p:cNvSpPr>
            <a:spLocks noChangeShapeType="1"/>
          </p:cNvSpPr>
          <p:nvPr/>
        </p:nvSpPr>
        <p:spPr bwMode="auto">
          <a:xfrm>
            <a:off x="4179060" y="2318222"/>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8" name="Line 241"/>
          <p:cNvSpPr>
            <a:spLocks noChangeShapeType="1"/>
          </p:cNvSpPr>
          <p:nvPr/>
        </p:nvSpPr>
        <p:spPr bwMode="auto">
          <a:xfrm>
            <a:off x="4188585" y="2329335"/>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Line 242"/>
          <p:cNvSpPr>
            <a:spLocks noChangeShapeType="1"/>
          </p:cNvSpPr>
          <p:nvPr/>
        </p:nvSpPr>
        <p:spPr bwMode="auto">
          <a:xfrm>
            <a:off x="4193348" y="2338860"/>
            <a:ext cx="1111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0" name="Line 243"/>
          <p:cNvSpPr>
            <a:spLocks noChangeShapeType="1"/>
          </p:cNvSpPr>
          <p:nvPr/>
        </p:nvSpPr>
        <p:spPr bwMode="auto">
          <a:xfrm>
            <a:off x="4239385" y="2394422"/>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Line 244"/>
          <p:cNvSpPr>
            <a:spLocks noChangeShapeType="1"/>
          </p:cNvSpPr>
          <p:nvPr/>
        </p:nvSpPr>
        <p:spPr bwMode="auto">
          <a:xfrm>
            <a:off x="4248910" y="2399185"/>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2" name="Line 245"/>
          <p:cNvSpPr>
            <a:spLocks noChangeShapeType="1"/>
          </p:cNvSpPr>
          <p:nvPr/>
        </p:nvSpPr>
        <p:spPr bwMode="auto">
          <a:xfrm>
            <a:off x="4253673" y="2408710"/>
            <a:ext cx="1111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Line 246"/>
          <p:cNvSpPr>
            <a:spLocks noChangeShapeType="1"/>
          </p:cNvSpPr>
          <p:nvPr/>
        </p:nvSpPr>
        <p:spPr bwMode="auto">
          <a:xfrm>
            <a:off x="4264785" y="24198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4" name="Line 247"/>
          <p:cNvSpPr>
            <a:spLocks noChangeShapeType="1"/>
          </p:cNvSpPr>
          <p:nvPr/>
        </p:nvSpPr>
        <p:spPr bwMode="auto">
          <a:xfrm>
            <a:off x="4274310" y="242934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5" name="Line 248"/>
          <p:cNvSpPr>
            <a:spLocks noChangeShapeType="1"/>
          </p:cNvSpPr>
          <p:nvPr/>
        </p:nvSpPr>
        <p:spPr bwMode="auto">
          <a:xfrm>
            <a:off x="4279073" y="2438872"/>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6" name="Line 249"/>
          <p:cNvSpPr>
            <a:spLocks noChangeShapeType="1"/>
          </p:cNvSpPr>
          <p:nvPr/>
        </p:nvSpPr>
        <p:spPr bwMode="auto">
          <a:xfrm>
            <a:off x="4288598" y="2449985"/>
            <a:ext cx="11113" cy="14287"/>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Line 250"/>
          <p:cNvSpPr>
            <a:spLocks noChangeShapeType="1"/>
          </p:cNvSpPr>
          <p:nvPr/>
        </p:nvSpPr>
        <p:spPr bwMode="auto">
          <a:xfrm>
            <a:off x="4299710" y="246427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Line 251"/>
          <p:cNvSpPr>
            <a:spLocks noChangeShapeType="1"/>
          </p:cNvSpPr>
          <p:nvPr/>
        </p:nvSpPr>
        <p:spPr bwMode="auto">
          <a:xfrm>
            <a:off x="4309235" y="2473797"/>
            <a:ext cx="476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Line 252"/>
          <p:cNvSpPr>
            <a:spLocks noChangeShapeType="1"/>
          </p:cNvSpPr>
          <p:nvPr/>
        </p:nvSpPr>
        <p:spPr bwMode="auto">
          <a:xfrm>
            <a:off x="4313998" y="2484910"/>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Line 253"/>
          <p:cNvSpPr>
            <a:spLocks noChangeShapeType="1"/>
          </p:cNvSpPr>
          <p:nvPr/>
        </p:nvSpPr>
        <p:spPr bwMode="auto">
          <a:xfrm>
            <a:off x="4355273" y="2529360"/>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1" name="Line 254"/>
          <p:cNvSpPr>
            <a:spLocks noChangeShapeType="1"/>
          </p:cNvSpPr>
          <p:nvPr/>
        </p:nvSpPr>
        <p:spPr bwMode="auto">
          <a:xfrm>
            <a:off x="4360035" y="2534122"/>
            <a:ext cx="476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2" name="Line 255"/>
          <p:cNvSpPr>
            <a:spLocks noChangeShapeType="1"/>
          </p:cNvSpPr>
          <p:nvPr/>
        </p:nvSpPr>
        <p:spPr bwMode="auto">
          <a:xfrm>
            <a:off x="4364798" y="2545235"/>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3" name="Line 256"/>
          <p:cNvSpPr>
            <a:spLocks noChangeShapeType="1"/>
          </p:cNvSpPr>
          <p:nvPr/>
        </p:nvSpPr>
        <p:spPr bwMode="auto">
          <a:xfrm>
            <a:off x="4374323" y="2554760"/>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4" name="Line 257"/>
          <p:cNvSpPr>
            <a:spLocks noChangeShapeType="1"/>
          </p:cNvSpPr>
          <p:nvPr/>
        </p:nvSpPr>
        <p:spPr bwMode="auto">
          <a:xfrm>
            <a:off x="4385435" y="2564285"/>
            <a:ext cx="476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Line 258"/>
          <p:cNvSpPr>
            <a:spLocks noChangeShapeType="1"/>
          </p:cNvSpPr>
          <p:nvPr/>
        </p:nvSpPr>
        <p:spPr bwMode="auto">
          <a:xfrm>
            <a:off x="4390198" y="2575397"/>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Line 259"/>
          <p:cNvSpPr>
            <a:spLocks noChangeShapeType="1"/>
          </p:cNvSpPr>
          <p:nvPr/>
        </p:nvSpPr>
        <p:spPr bwMode="auto">
          <a:xfrm>
            <a:off x="4399723" y="258492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Line 260"/>
          <p:cNvSpPr>
            <a:spLocks noChangeShapeType="1"/>
          </p:cNvSpPr>
          <p:nvPr/>
        </p:nvSpPr>
        <p:spPr bwMode="auto">
          <a:xfrm>
            <a:off x="4409248" y="2594447"/>
            <a:ext cx="1111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8" name="Line 261"/>
          <p:cNvSpPr>
            <a:spLocks noChangeShapeType="1"/>
          </p:cNvSpPr>
          <p:nvPr/>
        </p:nvSpPr>
        <p:spPr bwMode="auto">
          <a:xfrm>
            <a:off x="4420360" y="2605560"/>
            <a:ext cx="4763" cy="14287"/>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Line 262"/>
          <p:cNvSpPr>
            <a:spLocks noChangeShapeType="1"/>
          </p:cNvSpPr>
          <p:nvPr/>
        </p:nvSpPr>
        <p:spPr bwMode="auto">
          <a:xfrm>
            <a:off x="4425123" y="2619847"/>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Line 263"/>
          <p:cNvSpPr>
            <a:spLocks noChangeShapeType="1"/>
          </p:cNvSpPr>
          <p:nvPr/>
        </p:nvSpPr>
        <p:spPr bwMode="auto">
          <a:xfrm>
            <a:off x="4469573" y="2670647"/>
            <a:ext cx="6350"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Line 264"/>
          <p:cNvSpPr>
            <a:spLocks noChangeShapeType="1"/>
          </p:cNvSpPr>
          <p:nvPr/>
        </p:nvSpPr>
        <p:spPr bwMode="auto">
          <a:xfrm>
            <a:off x="4475923" y="268017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Line 265"/>
          <p:cNvSpPr>
            <a:spLocks noChangeShapeType="1"/>
          </p:cNvSpPr>
          <p:nvPr/>
        </p:nvSpPr>
        <p:spPr bwMode="auto">
          <a:xfrm>
            <a:off x="4485448" y="2689697"/>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Line 266"/>
          <p:cNvSpPr>
            <a:spLocks noChangeShapeType="1"/>
          </p:cNvSpPr>
          <p:nvPr/>
        </p:nvSpPr>
        <p:spPr bwMode="auto">
          <a:xfrm>
            <a:off x="4494973" y="2700810"/>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4" name="Line 267"/>
          <p:cNvSpPr>
            <a:spLocks noChangeShapeType="1"/>
          </p:cNvSpPr>
          <p:nvPr/>
        </p:nvSpPr>
        <p:spPr bwMode="auto">
          <a:xfrm>
            <a:off x="4504498" y="2710335"/>
            <a:ext cx="6350"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5" name="Line 268"/>
          <p:cNvSpPr>
            <a:spLocks noChangeShapeType="1"/>
          </p:cNvSpPr>
          <p:nvPr/>
        </p:nvSpPr>
        <p:spPr bwMode="auto">
          <a:xfrm>
            <a:off x="4510848" y="2719860"/>
            <a:ext cx="9525"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6" name="Line 269"/>
          <p:cNvSpPr>
            <a:spLocks noChangeShapeType="1"/>
          </p:cNvSpPr>
          <p:nvPr/>
        </p:nvSpPr>
        <p:spPr bwMode="auto">
          <a:xfrm>
            <a:off x="4520373" y="2730972"/>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Line 270"/>
          <p:cNvSpPr>
            <a:spLocks noChangeShapeType="1"/>
          </p:cNvSpPr>
          <p:nvPr/>
        </p:nvSpPr>
        <p:spPr bwMode="auto">
          <a:xfrm>
            <a:off x="4529898" y="2740497"/>
            <a:ext cx="476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8" name="Line 271"/>
          <p:cNvSpPr>
            <a:spLocks noChangeShapeType="1"/>
          </p:cNvSpPr>
          <p:nvPr/>
        </p:nvSpPr>
        <p:spPr bwMode="auto">
          <a:xfrm>
            <a:off x="4534660" y="2750022"/>
            <a:ext cx="11113" cy="1111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9" name="Line 272"/>
          <p:cNvSpPr>
            <a:spLocks noChangeShapeType="1"/>
          </p:cNvSpPr>
          <p:nvPr/>
        </p:nvSpPr>
        <p:spPr bwMode="auto">
          <a:xfrm>
            <a:off x="4545773" y="2761135"/>
            <a:ext cx="0"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0" name="Line 273"/>
          <p:cNvSpPr>
            <a:spLocks noChangeShapeType="1"/>
          </p:cNvSpPr>
          <p:nvPr/>
        </p:nvSpPr>
        <p:spPr bwMode="auto">
          <a:xfrm>
            <a:off x="4585460" y="2810347"/>
            <a:ext cx="0"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Line 274"/>
          <p:cNvSpPr>
            <a:spLocks noChangeShapeType="1"/>
          </p:cNvSpPr>
          <p:nvPr/>
        </p:nvSpPr>
        <p:spPr bwMode="auto">
          <a:xfrm>
            <a:off x="4585460" y="2816697"/>
            <a:ext cx="9525"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2" name="Line 275"/>
          <p:cNvSpPr>
            <a:spLocks noChangeShapeType="1"/>
          </p:cNvSpPr>
          <p:nvPr/>
        </p:nvSpPr>
        <p:spPr bwMode="auto">
          <a:xfrm>
            <a:off x="4594985" y="2826222"/>
            <a:ext cx="11113" cy="9525"/>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Freeform 276"/>
          <p:cNvSpPr>
            <a:spLocks/>
          </p:cNvSpPr>
          <p:nvPr/>
        </p:nvSpPr>
        <p:spPr bwMode="auto">
          <a:xfrm>
            <a:off x="2767773" y="1413347"/>
            <a:ext cx="1165225" cy="1422400"/>
          </a:xfrm>
          <a:custGeom>
            <a:avLst/>
            <a:gdLst>
              <a:gd name="T0" fmla="*/ 3 w 232"/>
              <a:gd name="T1" fmla="*/ 4 h 283"/>
              <a:gd name="T2" fmla="*/ 8 w 232"/>
              <a:gd name="T3" fmla="*/ 10 h 283"/>
              <a:gd name="T4" fmla="*/ 13 w 232"/>
              <a:gd name="T5" fmla="*/ 16 h 283"/>
              <a:gd name="T6" fmla="*/ 18 w 232"/>
              <a:gd name="T7" fmla="*/ 23 h 283"/>
              <a:gd name="T8" fmla="*/ 23 w 232"/>
              <a:gd name="T9" fmla="*/ 29 h 283"/>
              <a:gd name="T10" fmla="*/ 28 w 232"/>
              <a:gd name="T11" fmla="*/ 35 h 283"/>
              <a:gd name="T12" fmla="*/ 33 w 232"/>
              <a:gd name="T13" fmla="*/ 41 h 283"/>
              <a:gd name="T14" fmla="*/ 39 w 232"/>
              <a:gd name="T15" fmla="*/ 47 h 283"/>
              <a:gd name="T16" fmla="*/ 44 w 232"/>
              <a:gd name="T17" fmla="*/ 54 h 283"/>
              <a:gd name="T18" fmla="*/ 49 w 232"/>
              <a:gd name="T19" fmla="*/ 60 h 283"/>
              <a:gd name="T20" fmla="*/ 54 w 232"/>
              <a:gd name="T21" fmla="*/ 66 h 283"/>
              <a:gd name="T22" fmla="*/ 59 w 232"/>
              <a:gd name="T23" fmla="*/ 72 h 283"/>
              <a:gd name="T24" fmla="*/ 64 w 232"/>
              <a:gd name="T25" fmla="*/ 78 h 283"/>
              <a:gd name="T26" fmla="*/ 69 w 232"/>
              <a:gd name="T27" fmla="*/ 85 h 283"/>
              <a:gd name="T28" fmla="*/ 74 w 232"/>
              <a:gd name="T29" fmla="*/ 91 h 283"/>
              <a:gd name="T30" fmla="*/ 79 w 232"/>
              <a:gd name="T31" fmla="*/ 97 h 283"/>
              <a:gd name="T32" fmla="*/ 84 w 232"/>
              <a:gd name="T33" fmla="*/ 103 h 283"/>
              <a:gd name="T34" fmla="*/ 89 w 232"/>
              <a:gd name="T35" fmla="*/ 109 h 283"/>
              <a:gd name="T36" fmla="*/ 95 w 232"/>
              <a:gd name="T37" fmla="*/ 116 h 283"/>
              <a:gd name="T38" fmla="*/ 100 w 232"/>
              <a:gd name="T39" fmla="*/ 122 h 283"/>
              <a:gd name="T40" fmla="*/ 105 w 232"/>
              <a:gd name="T41" fmla="*/ 128 h 283"/>
              <a:gd name="T42" fmla="*/ 110 w 232"/>
              <a:gd name="T43" fmla="*/ 134 h 283"/>
              <a:gd name="T44" fmla="*/ 115 w 232"/>
              <a:gd name="T45" fmla="*/ 140 h 283"/>
              <a:gd name="T46" fmla="*/ 120 w 232"/>
              <a:gd name="T47" fmla="*/ 147 h 283"/>
              <a:gd name="T48" fmla="*/ 125 w 232"/>
              <a:gd name="T49" fmla="*/ 153 h 283"/>
              <a:gd name="T50" fmla="*/ 130 w 232"/>
              <a:gd name="T51" fmla="*/ 159 h 283"/>
              <a:gd name="T52" fmla="*/ 135 w 232"/>
              <a:gd name="T53" fmla="*/ 165 h 283"/>
              <a:gd name="T54" fmla="*/ 140 w 232"/>
              <a:gd name="T55" fmla="*/ 171 h 283"/>
              <a:gd name="T56" fmla="*/ 145 w 232"/>
              <a:gd name="T57" fmla="*/ 178 h 283"/>
              <a:gd name="T58" fmla="*/ 150 w 232"/>
              <a:gd name="T59" fmla="*/ 184 h 283"/>
              <a:gd name="T60" fmla="*/ 156 w 232"/>
              <a:gd name="T61" fmla="*/ 190 h 283"/>
              <a:gd name="T62" fmla="*/ 161 w 232"/>
              <a:gd name="T63" fmla="*/ 196 h 283"/>
              <a:gd name="T64" fmla="*/ 166 w 232"/>
              <a:gd name="T65" fmla="*/ 202 h 283"/>
              <a:gd name="T66" fmla="*/ 171 w 232"/>
              <a:gd name="T67" fmla="*/ 209 h 283"/>
              <a:gd name="T68" fmla="*/ 176 w 232"/>
              <a:gd name="T69" fmla="*/ 215 h 283"/>
              <a:gd name="T70" fmla="*/ 181 w 232"/>
              <a:gd name="T71" fmla="*/ 221 h 283"/>
              <a:gd name="T72" fmla="*/ 186 w 232"/>
              <a:gd name="T73" fmla="*/ 227 h 283"/>
              <a:gd name="T74" fmla="*/ 191 w 232"/>
              <a:gd name="T75" fmla="*/ 233 h 283"/>
              <a:gd name="T76" fmla="*/ 196 w 232"/>
              <a:gd name="T77" fmla="*/ 240 h 283"/>
              <a:gd name="T78" fmla="*/ 201 w 232"/>
              <a:gd name="T79" fmla="*/ 246 h 283"/>
              <a:gd name="T80" fmla="*/ 206 w 232"/>
              <a:gd name="T81" fmla="*/ 252 h 283"/>
              <a:gd name="T82" fmla="*/ 212 w 232"/>
              <a:gd name="T83" fmla="*/ 258 h 283"/>
              <a:gd name="T84" fmla="*/ 217 w 232"/>
              <a:gd name="T85" fmla="*/ 264 h 283"/>
              <a:gd name="T86" fmla="*/ 222 w 232"/>
              <a:gd name="T87" fmla="*/ 270 h 283"/>
              <a:gd name="T88" fmla="*/ 227 w 232"/>
              <a:gd name="T89" fmla="*/ 277 h 283"/>
              <a:gd name="T90" fmla="*/ 232 w 232"/>
              <a:gd name="T9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2" h="283">
                <a:moveTo>
                  <a:pt x="0" y="0"/>
                </a:moveTo>
                <a:lnTo>
                  <a:pt x="1" y="2"/>
                </a:lnTo>
                <a:lnTo>
                  <a:pt x="3" y="4"/>
                </a:lnTo>
                <a:lnTo>
                  <a:pt x="5" y="6"/>
                </a:lnTo>
                <a:lnTo>
                  <a:pt x="6" y="8"/>
                </a:lnTo>
                <a:lnTo>
                  <a:pt x="8" y="10"/>
                </a:lnTo>
                <a:lnTo>
                  <a:pt x="10" y="12"/>
                </a:lnTo>
                <a:lnTo>
                  <a:pt x="11" y="14"/>
                </a:lnTo>
                <a:lnTo>
                  <a:pt x="13" y="16"/>
                </a:lnTo>
                <a:lnTo>
                  <a:pt x="15" y="19"/>
                </a:lnTo>
                <a:lnTo>
                  <a:pt x="17" y="21"/>
                </a:lnTo>
                <a:lnTo>
                  <a:pt x="18" y="23"/>
                </a:lnTo>
                <a:lnTo>
                  <a:pt x="20" y="25"/>
                </a:lnTo>
                <a:lnTo>
                  <a:pt x="22" y="27"/>
                </a:lnTo>
                <a:lnTo>
                  <a:pt x="23" y="29"/>
                </a:lnTo>
                <a:lnTo>
                  <a:pt x="25" y="31"/>
                </a:lnTo>
                <a:lnTo>
                  <a:pt x="27" y="33"/>
                </a:lnTo>
                <a:lnTo>
                  <a:pt x="28" y="35"/>
                </a:lnTo>
                <a:lnTo>
                  <a:pt x="30" y="37"/>
                </a:lnTo>
                <a:lnTo>
                  <a:pt x="32" y="39"/>
                </a:lnTo>
                <a:lnTo>
                  <a:pt x="33" y="41"/>
                </a:lnTo>
                <a:lnTo>
                  <a:pt x="35" y="43"/>
                </a:lnTo>
                <a:lnTo>
                  <a:pt x="37" y="45"/>
                </a:lnTo>
                <a:lnTo>
                  <a:pt x="39" y="47"/>
                </a:lnTo>
                <a:lnTo>
                  <a:pt x="40" y="50"/>
                </a:lnTo>
                <a:lnTo>
                  <a:pt x="42" y="52"/>
                </a:lnTo>
                <a:lnTo>
                  <a:pt x="44" y="54"/>
                </a:lnTo>
                <a:lnTo>
                  <a:pt x="45" y="56"/>
                </a:lnTo>
                <a:lnTo>
                  <a:pt x="47" y="58"/>
                </a:lnTo>
                <a:lnTo>
                  <a:pt x="49" y="60"/>
                </a:lnTo>
                <a:lnTo>
                  <a:pt x="50" y="62"/>
                </a:lnTo>
                <a:lnTo>
                  <a:pt x="52" y="64"/>
                </a:lnTo>
                <a:lnTo>
                  <a:pt x="54" y="66"/>
                </a:lnTo>
                <a:lnTo>
                  <a:pt x="56" y="68"/>
                </a:lnTo>
                <a:lnTo>
                  <a:pt x="57" y="70"/>
                </a:lnTo>
                <a:lnTo>
                  <a:pt x="59" y="72"/>
                </a:lnTo>
                <a:lnTo>
                  <a:pt x="61" y="74"/>
                </a:lnTo>
                <a:lnTo>
                  <a:pt x="62" y="76"/>
                </a:lnTo>
                <a:lnTo>
                  <a:pt x="64" y="78"/>
                </a:lnTo>
                <a:lnTo>
                  <a:pt x="66" y="80"/>
                </a:lnTo>
                <a:lnTo>
                  <a:pt x="67" y="83"/>
                </a:lnTo>
                <a:lnTo>
                  <a:pt x="69" y="85"/>
                </a:lnTo>
                <a:lnTo>
                  <a:pt x="71" y="87"/>
                </a:lnTo>
                <a:lnTo>
                  <a:pt x="72" y="89"/>
                </a:lnTo>
                <a:lnTo>
                  <a:pt x="74" y="91"/>
                </a:lnTo>
                <a:lnTo>
                  <a:pt x="76" y="93"/>
                </a:lnTo>
                <a:lnTo>
                  <a:pt x="78" y="95"/>
                </a:lnTo>
                <a:lnTo>
                  <a:pt x="79" y="97"/>
                </a:lnTo>
                <a:lnTo>
                  <a:pt x="81" y="99"/>
                </a:lnTo>
                <a:lnTo>
                  <a:pt x="83" y="101"/>
                </a:lnTo>
                <a:lnTo>
                  <a:pt x="84" y="103"/>
                </a:lnTo>
                <a:lnTo>
                  <a:pt x="86" y="105"/>
                </a:lnTo>
                <a:lnTo>
                  <a:pt x="88" y="107"/>
                </a:lnTo>
                <a:lnTo>
                  <a:pt x="89" y="109"/>
                </a:lnTo>
                <a:lnTo>
                  <a:pt x="91" y="111"/>
                </a:lnTo>
                <a:lnTo>
                  <a:pt x="93" y="114"/>
                </a:lnTo>
                <a:lnTo>
                  <a:pt x="95" y="116"/>
                </a:lnTo>
                <a:lnTo>
                  <a:pt x="96" y="118"/>
                </a:lnTo>
                <a:lnTo>
                  <a:pt x="98" y="120"/>
                </a:lnTo>
                <a:lnTo>
                  <a:pt x="100" y="122"/>
                </a:lnTo>
                <a:lnTo>
                  <a:pt x="101" y="124"/>
                </a:lnTo>
                <a:lnTo>
                  <a:pt x="103" y="126"/>
                </a:lnTo>
                <a:lnTo>
                  <a:pt x="105" y="128"/>
                </a:lnTo>
                <a:lnTo>
                  <a:pt x="106" y="130"/>
                </a:lnTo>
                <a:lnTo>
                  <a:pt x="108" y="132"/>
                </a:lnTo>
                <a:lnTo>
                  <a:pt x="110" y="134"/>
                </a:lnTo>
                <a:lnTo>
                  <a:pt x="111" y="136"/>
                </a:lnTo>
                <a:lnTo>
                  <a:pt x="113" y="138"/>
                </a:lnTo>
                <a:lnTo>
                  <a:pt x="115" y="140"/>
                </a:lnTo>
                <a:lnTo>
                  <a:pt x="117" y="142"/>
                </a:lnTo>
                <a:lnTo>
                  <a:pt x="118" y="145"/>
                </a:lnTo>
                <a:lnTo>
                  <a:pt x="120" y="147"/>
                </a:lnTo>
                <a:lnTo>
                  <a:pt x="122" y="149"/>
                </a:lnTo>
                <a:lnTo>
                  <a:pt x="123" y="151"/>
                </a:lnTo>
                <a:lnTo>
                  <a:pt x="125" y="153"/>
                </a:lnTo>
                <a:lnTo>
                  <a:pt x="127" y="155"/>
                </a:lnTo>
                <a:lnTo>
                  <a:pt x="128" y="157"/>
                </a:lnTo>
                <a:lnTo>
                  <a:pt x="130" y="159"/>
                </a:lnTo>
                <a:lnTo>
                  <a:pt x="132" y="161"/>
                </a:lnTo>
                <a:lnTo>
                  <a:pt x="134" y="163"/>
                </a:lnTo>
                <a:lnTo>
                  <a:pt x="135" y="165"/>
                </a:lnTo>
                <a:lnTo>
                  <a:pt x="137" y="167"/>
                </a:lnTo>
                <a:lnTo>
                  <a:pt x="139" y="169"/>
                </a:lnTo>
                <a:lnTo>
                  <a:pt x="140" y="171"/>
                </a:lnTo>
                <a:lnTo>
                  <a:pt x="142" y="173"/>
                </a:lnTo>
                <a:lnTo>
                  <a:pt x="144" y="175"/>
                </a:lnTo>
                <a:lnTo>
                  <a:pt x="145" y="178"/>
                </a:lnTo>
                <a:lnTo>
                  <a:pt x="147" y="180"/>
                </a:lnTo>
                <a:lnTo>
                  <a:pt x="149" y="182"/>
                </a:lnTo>
                <a:lnTo>
                  <a:pt x="150" y="184"/>
                </a:lnTo>
                <a:lnTo>
                  <a:pt x="152" y="186"/>
                </a:lnTo>
                <a:lnTo>
                  <a:pt x="154" y="188"/>
                </a:lnTo>
                <a:lnTo>
                  <a:pt x="156" y="190"/>
                </a:lnTo>
                <a:lnTo>
                  <a:pt x="157" y="192"/>
                </a:lnTo>
                <a:lnTo>
                  <a:pt x="159" y="194"/>
                </a:lnTo>
                <a:lnTo>
                  <a:pt x="161" y="196"/>
                </a:lnTo>
                <a:lnTo>
                  <a:pt x="162" y="198"/>
                </a:lnTo>
                <a:lnTo>
                  <a:pt x="164" y="200"/>
                </a:lnTo>
                <a:lnTo>
                  <a:pt x="166" y="202"/>
                </a:lnTo>
                <a:lnTo>
                  <a:pt x="167" y="204"/>
                </a:lnTo>
                <a:lnTo>
                  <a:pt x="169" y="206"/>
                </a:lnTo>
                <a:lnTo>
                  <a:pt x="171" y="209"/>
                </a:lnTo>
                <a:lnTo>
                  <a:pt x="173" y="211"/>
                </a:lnTo>
                <a:lnTo>
                  <a:pt x="174" y="213"/>
                </a:lnTo>
                <a:lnTo>
                  <a:pt x="176" y="215"/>
                </a:lnTo>
                <a:lnTo>
                  <a:pt x="178" y="217"/>
                </a:lnTo>
                <a:lnTo>
                  <a:pt x="179" y="219"/>
                </a:lnTo>
                <a:lnTo>
                  <a:pt x="181" y="221"/>
                </a:lnTo>
                <a:lnTo>
                  <a:pt x="183" y="223"/>
                </a:lnTo>
                <a:lnTo>
                  <a:pt x="184" y="225"/>
                </a:lnTo>
                <a:lnTo>
                  <a:pt x="186" y="227"/>
                </a:lnTo>
                <a:lnTo>
                  <a:pt x="188" y="229"/>
                </a:lnTo>
                <a:lnTo>
                  <a:pt x="190" y="231"/>
                </a:lnTo>
                <a:lnTo>
                  <a:pt x="191" y="233"/>
                </a:lnTo>
                <a:lnTo>
                  <a:pt x="193" y="235"/>
                </a:lnTo>
                <a:lnTo>
                  <a:pt x="195" y="237"/>
                </a:lnTo>
                <a:lnTo>
                  <a:pt x="196" y="240"/>
                </a:lnTo>
                <a:lnTo>
                  <a:pt x="198" y="242"/>
                </a:lnTo>
                <a:lnTo>
                  <a:pt x="200" y="244"/>
                </a:lnTo>
                <a:lnTo>
                  <a:pt x="201" y="246"/>
                </a:lnTo>
                <a:lnTo>
                  <a:pt x="203" y="248"/>
                </a:lnTo>
                <a:lnTo>
                  <a:pt x="205" y="250"/>
                </a:lnTo>
                <a:lnTo>
                  <a:pt x="206" y="252"/>
                </a:lnTo>
                <a:lnTo>
                  <a:pt x="208" y="254"/>
                </a:lnTo>
                <a:lnTo>
                  <a:pt x="210" y="256"/>
                </a:lnTo>
                <a:lnTo>
                  <a:pt x="212" y="258"/>
                </a:lnTo>
                <a:lnTo>
                  <a:pt x="213" y="260"/>
                </a:lnTo>
                <a:lnTo>
                  <a:pt x="215" y="262"/>
                </a:lnTo>
                <a:lnTo>
                  <a:pt x="217" y="264"/>
                </a:lnTo>
                <a:lnTo>
                  <a:pt x="218" y="266"/>
                </a:lnTo>
                <a:lnTo>
                  <a:pt x="220" y="268"/>
                </a:lnTo>
                <a:lnTo>
                  <a:pt x="222" y="270"/>
                </a:lnTo>
                <a:lnTo>
                  <a:pt x="223" y="273"/>
                </a:lnTo>
                <a:lnTo>
                  <a:pt x="225" y="275"/>
                </a:lnTo>
                <a:lnTo>
                  <a:pt x="227" y="277"/>
                </a:lnTo>
                <a:lnTo>
                  <a:pt x="229" y="279"/>
                </a:lnTo>
                <a:lnTo>
                  <a:pt x="230" y="281"/>
                </a:lnTo>
                <a:lnTo>
                  <a:pt x="232" y="283"/>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4" name="Rectangle 282"/>
          <p:cNvSpPr>
            <a:spLocks noChangeArrowheads="1"/>
          </p:cNvSpPr>
          <p:nvPr/>
        </p:nvSpPr>
        <p:spPr bwMode="auto">
          <a:xfrm>
            <a:off x="2399473" y="274049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(0.50, $77)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5" name="Rectangle 283"/>
          <p:cNvSpPr>
            <a:spLocks noChangeArrowheads="1"/>
          </p:cNvSpPr>
          <p:nvPr/>
        </p:nvSpPr>
        <p:spPr bwMode="auto">
          <a:xfrm>
            <a:off x="1264410" y="1208560"/>
            <a:ext cx="149701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(0.36, $116)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6" name="Line 284"/>
          <p:cNvSpPr>
            <a:spLocks noChangeShapeType="1"/>
          </p:cNvSpPr>
          <p:nvPr/>
        </p:nvSpPr>
        <p:spPr bwMode="auto">
          <a:xfrm flipV="1">
            <a:off x="1234248" y="925985"/>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Line 285"/>
          <p:cNvSpPr>
            <a:spLocks noChangeShapeType="1"/>
          </p:cNvSpPr>
          <p:nvPr/>
        </p:nvSpPr>
        <p:spPr bwMode="auto">
          <a:xfrm flipH="1">
            <a:off x="1134235" y="5640860"/>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Rectangle 286"/>
          <p:cNvSpPr>
            <a:spLocks noChangeArrowheads="1"/>
          </p:cNvSpPr>
          <p:nvPr/>
        </p:nvSpPr>
        <p:spPr bwMode="auto">
          <a:xfrm rot="16200000">
            <a:off x="840548" y="5410672"/>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Line 287"/>
          <p:cNvSpPr>
            <a:spLocks noChangeShapeType="1"/>
          </p:cNvSpPr>
          <p:nvPr/>
        </p:nvSpPr>
        <p:spPr bwMode="auto">
          <a:xfrm flipH="1">
            <a:off x="1134235" y="4731222"/>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0" name="Rectangle 288"/>
          <p:cNvSpPr>
            <a:spLocks noChangeArrowheads="1"/>
          </p:cNvSpPr>
          <p:nvPr/>
        </p:nvSpPr>
        <p:spPr bwMode="auto">
          <a:xfrm rot="16200000">
            <a:off x="767523" y="4497860"/>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Line 289"/>
          <p:cNvSpPr>
            <a:spLocks noChangeShapeType="1"/>
          </p:cNvSpPr>
          <p:nvPr/>
        </p:nvSpPr>
        <p:spPr bwMode="auto">
          <a:xfrm flipH="1">
            <a:off x="1134235" y="382158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2" name="Rectangle 290"/>
          <p:cNvSpPr>
            <a:spLocks noChangeArrowheads="1"/>
          </p:cNvSpPr>
          <p:nvPr/>
        </p:nvSpPr>
        <p:spPr bwMode="auto">
          <a:xfrm rot="16200000">
            <a:off x="767523" y="3588222"/>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Line 291"/>
          <p:cNvSpPr>
            <a:spLocks noChangeShapeType="1"/>
          </p:cNvSpPr>
          <p:nvPr/>
        </p:nvSpPr>
        <p:spPr bwMode="auto">
          <a:xfrm flipH="1">
            <a:off x="1134235" y="290718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Rectangle 292"/>
          <p:cNvSpPr>
            <a:spLocks noChangeArrowheads="1"/>
          </p:cNvSpPr>
          <p:nvPr/>
        </p:nvSpPr>
        <p:spPr bwMode="auto">
          <a:xfrm rot="16200000">
            <a:off x="765935" y="2673822"/>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5" name="Line 293"/>
          <p:cNvSpPr>
            <a:spLocks noChangeShapeType="1"/>
          </p:cNvSpPr>
          <p:nvPr/>
        </p:nvSpPr>
        <p:spPr bwMode="auto">
          <a:xfrm flipH="1">
            <a:off x="1134235" y="1997547"/>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Rectangle 294"/>
          <p:cNvSpPr>
            <a:spLocks noChangeArrowheads="1"/>
          </p:cNvSpPr>
          <p:nvPr/>
        </p:nvSpPr>
        <p:spPr bwMode="auto">
          <a:xfrm rot="16200000">
            <a:off x="696085" y="1765772"/>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7" name="Line 295"/>
          <p:cNvSpPr>
            <a:spLocks noChangeShapeType="1"/>
          </p:cNvSpPr>
          <p:nvPr/>
        </p:nvSpPr>
        <p:spPr bwMode="auto">
          <a:xfrm flipH="1">
            <a:off x="1134235" y="1087910"/>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8" name="Rectangle 296"/>
          <p:cNvSpPr>
            <a:spLocks noChangeArrowheads="1"/>
          </p:cNvSpPr>
          <p:nvPr/>
        </p:nvSpPr>
        <p:spPr bwMode="auto">
          <a:xfrm rot="16200000">
            <a:off x="697673" y="856135"/>
            <a:ext cx="5365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297"/>
          <p:cNvSpPr>
            <a:spLocks noChangeArrowheads="1"/>
          </p:cNvSpPr>
          <p:nvPr/>
        </p:nvSpPr>
        <p:spPr bwMode="auto">
          <a:xfrm rot="16200000">
            <a:off x="167448" y="3126260"/>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0" name="Line 298"/>
          <p:cNvSpPr>
            <a:spLocks noChangeShapeType="1"/>
          </p:cNvSpPr>
          <p:nvPr/>
        </p:nvSpPr>
        <p:spPr bwMode="auto">
          <a:xfrm>
            <a:off x="1234248" y="5801197"/>
            <a:ext cx="71342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1" name="Line 299"/>
          <p:cNvSpPr>
            <a:spLocks noChangeShapeType="1"/>
          </p:cNvSpPr>
          <p:nvPr/>
        </p:nvSpPr>
        <p:spPr bwMode="auto">
          <a:xfrm>
            <a:off x="1396173" y="5801197"/>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2" name="Rectangle 300"/>
          <p:cNvSpPr>
            <a:spLocks noChangeArrowheads="1"/>
          </p:cNvSpPr>
          <p:nvPr/>
        </p:nvSpPr>
        <p:spPr bwMode="auto">
          <a:xfrm>
            <a:off x="1289810" y="5952010"/>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3" name="Line 301"/>
          <p:cNvSpPr>
            <a:spLocks noChangeShapeType="1"/>
          </p:cNvSpPr>
          <p:nvPr/>
        </p:nvSpPr>
        <p:spPr bwMode="auto">
          <a:xfrm>
            <a:off x="3097973" y="5801197"/>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4" name="Rectangle 302"/>
          <p:cNvSpPr>
            <a:spLocks noChangeArrowheads="1"/>
          </p:cNvSpPr>
          <p:nvPr/>
        </p:nvSpPr>
        <p:spPr bwMode="auto">
          <a:xfrm>
            <a:off x="2993198" y="5952010"/>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5" name="Line 303"/>
          <p:cNvSpPr>
            <a:spLocks noChangeShapeType="1"/>
          </p:cNvSpPr>
          <p:nvPr/>
        </p:nvSpPr>
        <p:spPr bwMode="auto">
          <a:xfrm>
            <a:off x="4801360" y="5801197"/>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6" name="Rectangle 304"/>
          <p:cNvSpPr>
            <a:spLocks noChangeArrowheads="1"/>
          </p:cNvSpPr>
          <p:nvPr/>
        </p:nvSpPr>
        <p:spPr bwMode="auto">
          <a:xfrm>
            <a:off x="4696585" y="5952010"/>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7" name="Line 305"/>
          <p:cNvSpPr>
            <a:spLocks noChangeShapeType="1"/>
          </p:cNvSpPr>
          <p:nvPr/>
        </p:nvSpPr>
        <p:spPr bwMode="auto">
          <a:xfrm>
            <a:off x="6504748" y="5801197"/>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Rectangle 306"/>
          <p:cNvSpPr>
            <a:spLocks noChangeArrowheads="1"/>
          </p:cNvSpPr>
          <p:nvPr/>
        </p:nvSpPr>
        <p:spPr bwMode="auto">
          <a:xfrm>
            <a:off x="6399973" y="5952010"/>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9" name="Line 307"/>
          <p:cNvSpPr>
            <a:spLocks noChangeShapeType="1"/>
          </p:cNvSpPr>
          <p:nvPr/>
        </p:nvSpPr>
        <p:spPr bwMode="auto">
          <a:xfrm>
            <a:off x="8208135" y="5801197"/>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Rectangle 308"/>
          <p:cNvSpPr>
            <a:spLocks noChangeArrowheads="1"/>
          </p:cNvSpPr>
          <p:nvPr/>
        </p:nvSpPr>
        <p:spPr bwMode="auto">
          <a:xfrm>
            <a:off x="8138285" y="5952010"/>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6"/>
          <p:cNvSpPr>
            <a:spLocks noChangeArrowheads="1"/>
          </p:cNvSpPr>
          <p:nvPr/>
        </p:nvSpPr>
        <p:spPr bwMode="auto">
          <a:xfrm>
            <a:off x="4294798" y="4113671"/>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(0.70, $39)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3" name="Rectangle 25"/>
          <p:cNvSpPr>
            <a:spLocks noChangeArrowheads="1"/>
          </p:cNvSpPr>
          <p:nvPr/>
        </p:nvSpPr>
        <p:spPr bwMode="auto">
          <a:xfrm>
            <a:off x="6282497" y="5441627"/>
            <a:ext cx="120967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(0.94, $0)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304" name="Straight Arrow Connector 303"/>
          <p:cNvCxnSpPr/>
          <p:nvPr/>
        </p:nvCxnSpPr>
        <p:spPr>
          <a:xfrm flipH="1">
            <a:off x="3454682" y="2127722"/>
            <a:ext cx="436563"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5" name="Straight Arrow Connector 304"/>
          <p:cNvCxnSpPr/>
          <p:nvPr/>
        </p:nvCxnSpPr>
        <p:spPr>
          <a:xfrm flipH="1">
            <a:off x="4744571" y="3454872"/>
            <a:ext cx="436563"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06" name="Rectangle 22"/>
          <p:cNvSpPr>
            <a:spLocks noChangeArrowheads="1"/>
          </p:cNvSpPr>
          <p:nvPr/>
        </p:nvSpPr>
        <p:spPr bwMode="auto">
          <a:xfrm>
            <a:off x="1870272" y="4106438"/>
            <a:ext cx="167032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1A476F"/>
                </a:solidFill>
                <a:effectLst/>
                <a:latin typeface="Arial" panose="020B0604020202020204" pitchFamily="34" charset="0"/>
              </a:rPr>
              <a:t>Adjusted W</a:t>
            </a:r>
            <a:r>
              <a:rPr kumimoji="0" lang="en-US" altLang="en-US" sz="2200" b="1" i="0" u="none" strike="noStrike" cap="none" normalizeH="0" baseline="-25000" dirty="0">
                <a:ln>
                  <a:noFill/>
                </a:ln>
                <a:solidFill>
                  <a:srgbClr val="1A476F"/>
                </a:solidFill>
                <a:effectLst/>
                <a:latin typeface="Arial" panose="020B0604020202020204" pitchFamily="34" charset="0"/>
              </a:rPr>
              <a:t>L</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dirty="0">
                <a:solidFill>
                  <a:srgbClr val="1A476F"/>
                </a:solidFill>
              </a:rPr>
              <a:t>(150% FPL)</a:t>
            </a:r>
            <a:endParaRPr kumimoji="0" lang="en-US" altLang="en-US" sz="2000" i="0" u="none" strike="noStrike" cap="none" normalizeH="0" dirty="0">
              <a:ln>
                <a:noFill/>
              </a:ln>
              <a:solidFill>
                <a:schemeClr val="tx1"/>
              </a:solidFill>
              <a:effectLst/>
            </a:endParaRPr>
          </a:p>
        </p:txBody>
      </p:sp>
      <p:cxnSp>
        <p:nvCxnSpPr>
          <p:cNvPr id="307" name="Straight Connector 306"/>
          <p:cNvCxnSpPr/>
          <p:nvPr/>
        </p:nvCxnSpPr>
        <p:spPr>
          <a:xfrm flipV="1">
            <a:off x="3525011" y="3212778"/>
            <a:ext cx="875074" cy="9302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08" name="Rectangle 59"/>
          <p:cNvSpPr>
            <a:spLocks noChangeArrowheads="1"/>
          </p:cNvSpPr>
          <p:nvPr/>
        </p:nvSpPr>
        <p:spPr bwMode="auto">
          <a:xfrm>
            <a:off x="1101380" y="304800"/>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WTP for </a:t>
            </a:r>
            <a:r>
              <a:rPr lang="en-US" altLang="en-US" sz="2700" i="1" dirty="0">
                <a:solidFill>
                  <a:srgbClr val="1E2D53"/>
                </a:solidFill>
              </a:rPr>
              <a:t>L</a:t>
            </a:r>
            <a:r>
              <a:rPr lang="en-US" altLang="en-US" sz="2700" dirty="0">
                <a:solidFill>
                  <a:srgbClr val="1E2D53"/>
                </a:solidFill>
              </a:rPr>
              <a:t> Plan (</a:t>
            </a:r>
            <a:r>
              <a:rPr lang="en-US" altLang="en-US" sz="2700" i="1" dirty="0">
                <a:solidFill>
                  <a:srgbClr val="1E2D53"/>
                </a:solidFill>
              </a:rPr>
              <a:t>W</a:t>
            </a:r>
            <a:r>
              <a:rPr lang="en-US" altLang="en-US" sz="2700" i="1" baseline="-25000" dirty="0">
                <a:solidFill>
                  <a:srgbClr val="1E2D53"/>
                </a:solidFill>
              </a:rPr>
              <a:t>L</a:t>
            </a:r>
            <a:r>
              <a:rPr lang="en-US" altLang="en-US" sz="2700" dirty="0">
                <a:solidFill>
                  <a:srgbClr val="1E2D53"/>
                </a:solidFill>
              </a:rPr>
              <a:t>(</a:t>
            </a:r>
            <a:r>
              <a:rPr lang="en-US" altLang="en-US" sz="2700" i="1" dirty="0">
                <a:solidFill>
                  <a:srgbClr val="1E2D53"/>
                </a:solidFill>
              </a:rPr>
              <a:t>s</a:t>
            </a:r>
            <a:r>
              <a:rPr lang="en-US" altLang="en-US" sz="2700" dirty="0">
                <a:solidFill>
                  <a:srgbClr val="1E2D53"/>
                </a:solidFill>
              </a:rPr>
              <a:t>)): Income Adjustment</a:t>
            </a:r>
            <a:endParaRPr lang="en-US" altLang="en-US" dirty="0"/>
          </a:p>
        </p:txBody>
      </p:sp>
      <p:sp>
        <p:nvSpPr>
          <p:cNvPr id="309" name="Rectangle 22"/>
          <p:cNvSpPr>
            <a:spLocks noChangeArrowheads="1"/>
          </p:cNvSpPr>
          <p:nvPr/>
        </p:nvSpPr>
        <p:spPr bwMode="auto">
          <a:xfrm>
            <a:off x="6898627" y="4742211"/>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1A476F"/>
                </a:solidFill>
                <a:effectLst/>
                <a:latin typeface="Arial" panose="020B0604020202020204" pitchFamily="34" charset="0"/>
              </a:rPr>
              <a:t>W</a:t>
            </a:r>
            <a:r>
              <a:rPr kumimoji="0" lang="en-US" altLang="en-US" sz="2200" b="1" i="0" u="none" strike="noStrike" cap="none" normalizeH="0" baseline="-25000" dirty="0">
                <a:ln>
                  <a:noFill/>
                </a:ln>
                <a:solidFill>
                  <a:srgbClr val="1A476F"/>
                </a:solidFill>
                <a:effectLst/>
                <a:latin typeface="Arial" panose="020B0604020202020204" pitchFamily="34" charset="0"/>
              </a:rPr>
              <a:t>L</a:t>
            </a:r>
            <a:r>
              <a:rPr kumimoji="0" lang="en-US" altLang="en-US" sz="2200" b="1" i="0" u="none" strike="noStrike" cap="none" normalizeH="0" baseline="30000" dirty="0">
                <a:ln>
                  <a:noFill/>
                </a:ln>
                <a:solidFill>
                  <a:srgbClr val="1A476F"/>
                </a:solidFill>
                <a:effectLst/>
                <a:latin typeface="Arial" panose="020B0604020202020204" pitchFamily="34" charset="0"/>
              </a:rPr>
              <a:t>150%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310" name="Rectangle 23"/>
          <p:cNvSpPr>
            <a:spLocks noChangeArrowheads="1"/>
          </p:cNvSpPr>
          <p:nvPr/>
        </p:nvSpPr>
        <p:spPr bwMode="auto">
          <a:xfrm>
            <a:off x="5462226" y="3247012"/>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90353B"/>
                </a:solidFill>
                <a:effectLst/>
                <a:latin typeface="Arial" panose="020B0604020202020204" pitchFamily="34" charset="0"/>
              </a:rPr>
              <a:t>W</a:t>
            </a:r>
            <a:r>
              <a:rPr kumimoji="0" lang="en-US" altLang="en-US" sz="2200" b="1" i="0" u="none" strike="noStrike" cap="none" normalizeH="0" baseline="-25000" dirty="0">
                <a:ln>
                  <a:noFill/>
                </a:ln>
                <a:solidFill>
                  <a:srgbClr val="90353B"/>
                </a:solidFill>
                <a:effectLst/>
                <a:latin typeface="Arial" panose="020B0604020202020204" pitchFamily="34" charset="0"/>
              </a:rPr>
              <a:t>L</a:t>
            </a:r>
            <a:r>
              <a:rPr kumimoji="0" lang="en-US" altLang="en-US" sz="2200" b="1" i="0" u="none" strike="noStrike" cap="none" normalizeH="0" baseline="30000" dirty="0">
                <a:ln>
                  <a:noFill/>
                </a:ln>
                <a:solidFill>
                  <a:srgbClr val="90353B"/>
                </a:solidFill>
                <a:effectLst/>
                <a:latin typeface="Arial" panose="020B0604020202020204" pitchFamily="34" charset="0"/>
              </a:rPr>
              <a:t>200%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311" name="Rectangle 24"/>
          <p:cNvSpPr>
            <a:spLocks noChangeArrowheads="1"/>
          </p:cNvSpPr>
          <p:nvPr/>
        </p:nvSpPr>
        <p:spPr bwMode="auto">
          <a:xfrm>
            <a:off x="3968825" y="1610495"/>
            <a:ext cx="126957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6000"/>
                </a:solidFill>
                <a:effectLst/>
                <a:latin typeface="Arial" panose="020B0604020202020204" pitchFamily="34" charset="0"/>
              </a:rPr>
              <a:t>W</a:t>
            </a:r>
            <a:r>
              <a:rPr kumimoji="0" lang="en-US" altLang="en-US" sz="2200" b="1" i="0" u="none" strike="noStrike" cap="none" normalizeH="0" baseline="-25000" dirty="0">
                <a:ln>
                  <a:noFill/>
                </a:ln>
                <a:solidFill>
                  <a:srgbClr val="006000"/>
                </a:solidFill>
                <a:effectLst/>
                <a:latin typeface="Arial" panose="020B0604020202020204" pitchFamily="34" charset="0"/>
              </a:rPr>
              <a:t>L</a:t>
            </a:r>
            <a:r>
              <a:rPr kumimoji="0" lang="en-US" altLang="en-US" sz="2200" b="1" i="0" u="none" strike="noStrike" cap="none" normalizeH="0" baseline="30000" dirty="0">
                <a:ln>
                  <a:noFill/>
                </a:ln>
                <a:solidFill>
                  <a:srgbClr val="006000"/>
                </a:solidFill>
                <a:effectLst/>
                <a:latin typeface="Arial" panose="020B0604020202020204" pitchFamily="34" charset="0"/>
              </a:rPr>
              <a:t>250%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2" name="TextBox 1"/>
          <p:cNvSpPr txBox="1"/>
          <p:nvPr/>
        </p:nvSpPr>
        <p:spPr>
          <a:xfrm>
            <a:off x="5468179" y="1360899"/>
            <a:ext cx="2958408" cy="800219"/>
          </a:xfrm>
          <a:prstGeom prst="rect">
            <a:avLst/>
          </a:prstGeom>
          <a:solidFill>
            <a:schemeClr val="bg1"/>
          </a:solidFill>
          <a:ln w="19050">
            <a:solidFill>
              <a:schemeClr val="tx1"/>
            </a:solidFill>
          </a:ln>
        </p:spPr>
        <p:txBody>
          <a:bodyPr wrap="square" rtlCol="0">
            <a:spAutoFit/>
          </a:bodyPr>
          <a:lstStyle/>
          <a:p>
            <a:pPr algn="ctr">
              <a:spcAft>
                <a:spcPts val="1200"/>
              </a:spcAft>
            </a:pPr>
            <a:r>
              <a:rPr lang="en-US" u="sng" dirty="0">
                <a:latin typeface="+mj-lt"/>
              </a:rPr>
              <a:t>Assumption</a:t>
            </a:r>
            <a:endParaRPr lang="en-US" dirty="0">
              <a:latin typeface="+mj-lt"/>
            </a:endParaRPr>
          </a:p>
          <a:p>
            <a:pPr algn="ctr"/>
            <a:r>
              <a:rPr lang="en-US" i="1" dirty="0">
                <a:latin typeface="+mj-lt"/>
              </a:rPr>
              <a:t>W</a:t>
            </a:r>
            <a:r>
              <a:rPr lang="en-US" i="1" baseline="-25000" dirty="0">
                <a:latin typeface="+mj-lt"/>
              </a:rPr>
              <a:t>L</a:t>
            </a:r>
            <a:r>
              <a:rPr lang="en-US" dirty="0">
                <a:latin typeface="+mj-lt"/>
              </a:rPr>
              <a:t>(</a:t>
            </a:r>
            <a:r>
              <a:rPr lang="en-US" i="1" dirty="0" err="1">
                <a:latin typeface="+mj-lt"/>
              </a:rPr>
              <a:t>s</a:t>
            </a:r>
            <a:r>
              <a:rPr lang="en-US" dirty="0" err="1">
                <a:latin typeface="+mj-lt"/>
              </a:rPr>
              <a:t>,</a:t>
            </a:r>
            <a:r>
              <a:rPr lang="en-US" i="1" dirty="0" err="1">
                <a:latin typeface="+mj-lt"/>
              </a:rPr>
              <a:t>y</a:t>
            </a:r>
            <a:r>
              <a:rPr lang="en-US" dirty="0">
                <a:latin typeface="+mj-lt"/>
              </a:rPr>
              <a:t>) = </a:t>
            </a:r>
            <a:r>
              <a:rPr lang="en-US" i="1" dirty="0">
                <a:latin typeface="+mj-lt"/>
              </a:rPr>
              <a:t>W</a:t>
            </a:r>
            <a:r>
              <a:rPr lang="en-US" i="1" baseline="-25000" dirty="0">
                <a:latin typeface="+mj-lt"/>
              </a:rPr>
              <a:t>L</a:t>
            </a:r>
            <a:r>
              <a:rPr lang="en-US" dirty="0">
                <a:latin typeface="+mj-lt"/>
              </a:rPr>
              <a:t>(</a:t>
            </a:r>
            <a:r>
              <a:rPr lang="en-US" i="1" dirty="0">
                <a:latin typeface="+mj-lt"/>
              </a:rPr>
              <a:t>s</a:t>
            </a:r>
            <a:r>
              <a:rPr lang="en-US" dirty="0">
                <a:latin typeface="+mj-lt"/>
              </a:rPr>
              <a:t> + </a:t>
            </a:r>
            <a:r>
              <a:rPr lang="el-GR" dirty="0">
                <a:latin typeface="+mj-lt"/>
              </a:rPr>
              <a:t>λ</a:t>
            </a:r>
            <a:r>
              <a:rPr lang="en-US" i="1" baseline="-25000" dirty="0">
                <a:latin typeface="+mj-lt"/>
              </a:rPr>
              <a:t>y</a:t>
            </a:r>
            <a:r>
              <a:rPr lang="en-US" dirty="0">
                <a:latin typeface="+mj-lt"/>
              </a:rPr>
              <a:t>, 150%)</a:t>
            </a:r>
          </a:p>
        </p:txBody>
      </p:sp>
      <p:sp>
        <p:nvSpPr>
          <p:cNvPr id="313" name="Rectangle 56"/>
          <p:cNvSpPr>
            <a:spLocks noChangeArrowheads="1"/>
          </p:cNvSpPr>
          <p:nvPr/>
        </p:nvSpPr>
        <p:spPr bwMode="auto">
          <a:xfrm>
            <a:off x="4748560" y="6205538"/>
            <a:ext cx="12824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9652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9" grpId="0" animBg="1"/>
      <p:bldP spid="20" grpId="0" animBg="1"/>
      <p:bldP spid="170" grpId="0" animBg="1"/>
      <p:bldP spid="273" grpId="0" animBg="1"/>
      <p:bldP spid="274" grpId="0"/>
      <p:bldP spid="275" grpId="0"/>
      <p:bldP spid="302" grpId="0"/>
      <p:bldP spid="303" grpId="0"/>
      <p:bldP spid="306" grpId="0"/>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304800" y="533400"/>
            <a:ext cx="8432800" cy="617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374650" y="598487"/>
            <a:ext cx="8299450" cy="6035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381000" y="608012"/>
            <a:ext cx="8278813" cy="6026150"/>
          </a:xfrm>
          <a:prstGeom prst="rect">
            <a:avLst/>
          </a:prstGeom>
          <a:solidFill>
            <a:srgbClr val="FFFFFF"/>
          </a:solidFill>
          <a:ln w="952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068388" y="553402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068388" y="439737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068388" y="3257550"/>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068388" y="2116137"/>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068388" y="98107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Oval 12"/>
          <p:cNvSpPr>
            <a:spLocks noChangeArrowheads="1"/>
          </p:cNvSpPr>
          <p:nvPr/>
        </p:nvSpPr>
        <p:spPr bwMode="auto">
          <a:xfrm>
            <a:off x="5027613" y="3297237"/>
            <a:ext cx="169863" cy="16510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Oval 13"/>
          <p:cNvSpPr>
            <a:spLocks noChangeArrowheads="1"/>
          </p:cNvSpPr>
          <p:nvPr/>
        </p:nvSpPr>
        <p:spPr bwMode="auto">
          <a:xfrm>
            <a:off x="6469063" y="4197350"/>
            <a:ext cx="171450" cy="169862"/>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4"/>
          <p:cNvSpPr>
            <a:spLocks/>
          </p:cNvSpPr>
          <p:nvPr/>
        </p:nvSpPr>
        <p:spPr bwMode="auto">
          <a:xfrm>
            <a:off x="3765550" y="2081212"/>
            <a:ext cx="201613" cy="176212"/>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5"/>
          <p:cNvSpPr>
            <a:spLocks/>
          </p:cNvSpPr>
          <p:nvPr/>
        </p:nvSpPr>
        <p:spPr bwMode="auto">
          <a:xfrm>
            <a:off x="5559425" y="3267075"/>
            <a:ext cx="201613" cy="176212"/>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Rectangle 16"/>
          <p:cNvSpPr>
            <a:spLocks noChangeArrowheads="1"/>
          </p:cNvSpPr>
          <p:nvPr/>
        </p:nvSpPr>
        <p:spPr bwMode="auto">
          <a:xfrm>
            <a:off x="2857500" y="1884362"/>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Rectangle 17"/>
          <p:cNvSpPr>
            <a:spLocks noChangeArrowheads="1"/>
          </p:cNvSpPr>
          <p:nvPr/>
        </p:nvSpPr>
        <p:spPr bwMode="auto">
          <a:xfrm>
            <a:off x="3952875" y="2111375"/>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8"/>
          <p:cNvSpPr>
            <a:spLocks/>
          </p:cNvSpPr>
          <p:nvPr/>
        </p:nvSpPr>
        <p:spPr bwMode="auto">
          <a:xfrm>
            <a:off x="5113338" y="3382962"/>
            <a:ext cx="1441450" cy="900112"/>
          </a:xfrm>
          <a:custGeom>
            <a:avLst/>
            <a:gdLst>
              <a:gd name="T0" fmla="*/ 4 w 287"/>
              <a:gd name="T1" fmla="*/ 2 h 179"/>
              <a:gd name="T2" fmla="*/ 9 w 287"/>
              <a:gd name="T3" fmla="*/ 6 h 179"/>
              <a:gd name="T4" fmla="*/ 14 w 287"/>
              <a:gd name="T5" fmla="*/ 9 h 179"/>
              <a:gd name="T6" fmla="*/ 20 w 287"/>
              <a:gd name="T7" fmla="*/ 12 h 179"/>
              <a:gd name="T8" fmla="*/ 25 w 287"/>
              <a:gd name="T9" fmla="*/ 15 h 179"/>
              <a:gd name="T10" fmla="*/ 30 w 287"/>
              <a:gd name="T11" fmla="*/ 19 h 179"/>
              <a:gd name="T12" fmla="*/ 35 w 287"/>
              <a:gd name="T13" fmla="*/ 22 h 179"/>
              <a:gd name="T14" fmla="*/ 41 w 287"/>
              <a:gd name="T15" fmla="*/ 25 h 179"/>
              <a:gd name="T16" fmla="*/ 46 w 287"/>
              <a:gd name="T17" fmla="*/ 29 h 179"/>
              <a:gd name="T18" fmla="*/ 51 w 287"/>
              <a:gd name="T19" fmla="*/ 32 h 179"/>
              <a:gd name="T20" fmla="*/ 57 w 287"/>
              <a:gd name="T21" fmla="*/ 35 h 179"/>
              <a:gd name="T22" fmla="*/ 62 w 287"/>
              <a:gd name="T23" fmla="*/ 38 h 179"/>
              <a:gd name="T24" fmla="*/ 67 w 287"/>
              <a:gd name="T25" fmla="*/ 42 h 179"/>
              <a:gd name="T26" fmla="*/ 72 w 287"/>
              <a:gd name="T27" fmla="*/ 45 h 179"/>
              <a:gd name="T28" fmla="*/ 78 w 287"/>
              <a:gd name="T29" fmla="*/ 48 h 179"/>
              <a:gd name="T30" fmla="*/ 83 w 287"/>
              <a:gd name="T31" fmla="*/ 52 h 179"/>
              <a:gd name="T32" fmla="*/ 88 w 287"/>
              <a:gd name="T33" fmla="*/ 55 h 179"/>
              <a:gd name="T34" fmla="*/ 93 w 287"/>
              <a:gd name="T35" fmla="*/ 58 h 179"/>
              <a:gd name="T36" fmla="*/ 99 w 287"/>
              <a:gd name="T37" fmla="*/ 62 h 179"/>
              <a:gd name="T38" fmla="*/ 104 w 287"/>
              <a:gd name="T39" fmla="*/ 65 h 179"/>
              <a:gd name="T40" fmla="*/ 109 w 287"/>
              <a:gd name="T41" fmla="*/ 68 h 179"/>
              <a:gd name="T42" fmla="*/ 115 w 287"/>
              <a:gd name="T43" fmla="*/ 71 h 179"/>
              <a:gd name="T44" fmla="*/ 120 w 287"/>
              <a:gd name="T45" fmla="*/ 75 h 179"/>
              <a:gd name="T46" fmla="*/ 125 w 287"/>
              <a:gd name="T47" fmla="*/ 78 h 179"/>
              <a:gd name="T48" fmla="*/ 130 w 287"/>
              <a:gd name="T49" fmla="*/ 81 h 179"/>
              <a:gd name="T50" fmla="*/ 136 w 287"/>
              <a:gd name="T51" fmla="*/ 85 h 179"/>
              <a:gd name="T52" fmla="*/ 141 w 287"/>
              <a:gd name="T53" fmla="*/ 88 h 179"/>
              <a:gd name="T54" fmla="*/ 146 w 287"/>
              <a:gd name="T55" fmla="*/ 91 h 179"/>
              <a:gd name="T56" fmla="*/ 151 w 287"/>
              <a:gd name="T57" fmla="*/ 95 h 179"/>
              <a:gd name="T58" fmla="*/ 157 w 287"/>
              <a:gd name="T59" fmla="*/ 98 h 179"/>
              <a:gd name="T60" fmla="*/ 162 w 287"/>
              <a:gd name="T61" fmla="*/ 101 h 179"/>
              <a:gd name="T62" fmla="*/ 167 w 287"/>
              <a:gd name="T63" fmla="*/ 104 h 179"/>
              <a:gd name="T64" fmla="*/ 173 w 287"/>
              <a:gd name="T65" fmla="*/ 108 h 179"/>
              <a:gd name="T66" fmla="*/ 178 w 287"/>
              <a:gd name="T67" fmla="*/ 111 h 179"/>
              <a:gd name="T68" fmla="*/ 183 w 287"/>
              <a:gd name="T69" fmla="*/ 114 h 179"/>
              <a:gd name="T70" fmla="*/ 188 w 287"/>
              <a:gd name="T71" fmla="*/ 118 h 179"/>
              <a:gd name="T72" fmla="*/ 194 w 287"/>
              <a:gd name="T73" fmla="*/ 121 h 179"/>
              <a:gd name="T74" fmla="*/ 199 w 287"/>
              <a:gd name="T75" fmla="*/ 124 h 179"/>
              <a:gd name="T76" fmla="*/ 204 w 287"/>
              <a:gd name="T77" fmla="*/ 128 h 179"/>
              <a:gd name="T78" fmla="*/ 210 w 287"/>
              <a:gd name="T79" fmla="*/ 131 h 179"/>
              <a:gd name="T80" fmla="*/ 215 w 287"/>
              <a:gd name="T81" fmla="*/ 134 h 179"/>
              <a:gd name="T82" fmla="*/ 220 w 287"/>
              <a:gd name="T83" fmla="*/ 137 h 179"/>
              <a:gd name="T84" fmla="*/ 225 w 287"/>
              <a:gd name="T85" fmla="*/ 141 h 179"/>
              <a:gd name="T86" fmla="*/ 231 w 287"/>
              <a:gd name="T87" fmla="*/ 144 h 179"/>
              <a:gd name="T88" fmla="*/ 236 w 287"/>
              <a:gd name="T89" fmla="*/ 147 h 179"/>
              <a:gd name="T90" fmla="*/ 241 w 287"/>
              <a:gd name="T91" fmla="*/ 151 h 179"/>
              <a:gd name="T92" fmla="*/ 246 w 287"/>
              <a:gd name="T93" fmla="*/ 154 h 179"/>
              <a:gd name="T94" fmla="*/ 252 w 287"/>
              <a:gd name="T95" fmla="*/ 157 h 179"/>
              <a:gd name="T96" fmla="*/ 257 w 287"/>
              <a:gd name="T97" fmla="*/ 160 h 179"/>
              <a:gd name="T98" fmla="*/ 262 w 287"/>
              <a:gd name="T99" fmla="*/ 164 h 179"/>
              <a:gd name="T100" fmla="*/ 268 w 287"/>
              <a:gd name="T101" fmla="*/ 167 h 179"/>
              <a:gd name="T102" fmla="*/ 273 w 287"/>
              <a:gd name="T103" fmla="*/ 170 h 179"/>
              <a:gd name="T104" fmla="*/ 278 w 287"/>
              <a:gd name="T105" fmla="*/ 174 h 179"/>
              <a:gd name="T106" fmla="*/ 283 w 287"/>
              <a:gd name="T107" fmla="*/ 177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7" h="179">
                <a:moveTo>
                  <a:pt x="0" y="0"/>
                </a:moveTo>
                <a:lnTo>
                  <a:pt x="2" y="1"/>
                </a:lnTo>
                <a:lnTo>
                  <a:pt x="4" y="2"/>
                </a:lnTo>
                <a:lnTo>
                  <a:pt x="6" y="3"/>
                </a:lnTo>
                <a:lnTo>
                  <a:pt x="7" y="4"/>
                </a:lnTo>
                <a:lnTo>
                  <a:pt x="9" y="6"/>
                </a:lnTo>
                <a:lnTo>
                  <a:pt x="11" y="7"/>
                </a:lnTo>
                <a:lnTo>
                  <a:pt x="13" y="8"/>
                </a:lnTo>
                <a:lnTo>
                  <a:pt x="14" y="9"/>
                </a:lnTo>
                <a:lnTo>
                  <a:pt x="16" y="10"/>
                </a:lnTo>
                <a:lnTo>
                  <a:pt x="18" y="11"/>
                </a:lnTo>
                <a:lnTo>
                  <a:pt x="20" y="12"/>
                </a:lnTo>
                <a:lnTo>
                  <a:pt x="21" y="13"/>
                </a:lnTo>
                <a:lnTo>
                  <a:pt x="23" y="14"/>
                </a:lnTo>
                <a:lnTo>
                  <a:pt x="25" y="15"/>
                </a:lnTo>
                <a:lnTo>
                  <a:pt x="27" y="16"/>
                </a:lnTo>
                <a:lnTo>
                  <a:pt x="28" y="18"/>
                </a:lnTo>
                <a:lnTo>
                  <a:pt x="30" y="19"/>
                </a:lnTo>
                <a:lnTo>
                  <a:pt x="32" y="20"/>
                </a:lnTo>
                <a:lnTo>
                  <a:pt x="34" y="21"/>
                </a:lnTo>
                <a:lnTo>
                  <a:pt x="35" y="22"/>
                </a:lnTo>
                <a:lnTo>
                  <a:pt x="37" y="23"/>
                </a:lnTo>
                <a:lnTo>
                  <a:pt x="39" y="24"/>
                </a:lnTo>
                <a:lnTo>
                  <a:pt x="41" y="25"/>
                </a:lnTo>
                <a:lnTo>
                  <a:pt x="42" y="26"/>
                </a:lnTo>
                <a:lnTo>
                  <a:pt x="44" y="28"/>
                </a:lnTo>
                <a:lnTo>
                  <a:pt x="46" y="29"/>
                </a:lnTo>
                <a:lnTo>
                  <a:pt x="48" y="30"/>
                </a:lnTo>
                <a:lnTo>
                  <a:pt x="50" y="31"/>
                </a:lnTo>
                <a:lnTo>
                  <a:pt x="51" y="32"/>
                </a:lnTo>
                <a:lnTo>
                  <a:pt x="53" y="33"/>
                </a:lnTo>
                <a:lnTo>
                  <a:pt x="55" y="34"/>
                </a:lnTo>
                <a:lnTo>
                  <a:pt x="57" y="35"/>
                </a:lnTo>
                <a:lnTo>
                  <a:pt x="58" y="36"/>
                </a:lnTo>
                <a:lnTo>
                  <a:pt x="60" y="37"/>
                </a:lnTo>
                <a:lnTo>
                  <a:pt x="62" y="38"/>
                </a:lnTo>
                <a:lnTo>
                  <a:pt x="64" y="40"/>
                </a:lnTo>
                <a:lnTo>
                  <a:pt x="65" y="41"/>
                </a:lnTo>
                <a:lnTo>
                  <a:pt x="67" y="42"/>
                </a:lnTo>
                <a:lnTo>
                  <a:pt x="69" y="43"/>
                </a:lnTo>
                <a:lnTo>
                  <a:pt x="71" y="44"/>
                </a:lnTo>
                <a:lnTo>
                  <a:pt x="72" y="45"/>
                </a:lnTo>
                <a:lnTo>
                  <a:pt x="74" y="46"/>
                </a:lnTo>
                <a:lnTo>
                  <a:pt x="76" y="47"/>
                </a:lnTo>
                <a:lnTo>
                  <a:pt x="78" y="48"/>
                </a:lnTo>
                <a:lnTo>
                  <a:pt x="79" y="49"/>
                </a:lnTo>
                <a:lnTo>
                  <a:pt x="81" y="51"/>
                </a:lnTo>
                <a:lnTo>
                  <a:pt x="83" y="52"/>
                </a:lnTo>
                <a:lnTo>
                  <a:pt x="85" y="53"/>
                </a:lnTo>
                <a:lnTo>
                  <a:pt x="86" y="54"/>
                </a:lnTo>
                <a:lnTo>
                  <a:pt x="88" y="55"/>
                </a:lnTo>
                <a:lnTo>
                  <a:pt x="90" y="56"/>
                </a:lnTo>
                <a:lnTo>
                  <a:pt x="92" y="57"/>
                </a:lnTo>
                <a:lnTo>
                  <a:pt x="93" y="58"/>
                </a:lnTo>
                <a:lnTo>
                  <a:pt x="95" y="59"/>
                </a:lnTo>
                <a:lnTo>
                  <a:pt x="97" y="60"/>
                </a:lnTo>
                <a:lnTo>
                  <a:pt x="99" y="62"/>
                </a:lnTo>
                <a:lnTo>
                  <a:pt x="100" y="63"/>
                </a:lnTo>
                <a:lnTo>
                  <a:pt x="102" y="64"/>
                </a:lnTo>
                <a:lnTo>
                  <a:pt x="104" y="65"/>
                </a:lnTo>
                <a:lnTo>
                  <a:pt x="106" y="66"/>
                </a:lnTo>
                <a:lnTo>
                  <a:pt x="108" y="67"/>
                </a:lnTo>
                <a:lnTo>
                  <a:pt x="109" y="68"/>
                </a:lnTo>
                <a:lnTo>
                  <a:pt x="111" y="69"/>
                </a:lnTo>
                <a:lnTo>
                  <a:pt x="113" y="70"/>
                </a:lnTo>
                <a:lnTo>
                  <a:pt x="115" y="71"/>
                </a:lnTo>
                <a:lnTo>
                  <a:pt x="116" y="73"/>
                </a:lnTo>
                <a:lnTo>
                  <a:pt x="118" y="74"/>
                </a:lnTo>
                <a:lnTo>
                  <a:pt x="120" y="75"/>
                </a:lnTo>
                <a:lnTo>
                  <a:pt x="122" y="76"/>
                </a:lnTo>
                <a:lnTo>
                  <a:pt x="123" y="77"/>
                </a:lnTo>
                <a:lnTo>
                  <a:pt x="125" y="78"/>
                </a:lnTo>
                <a:lnTo>
                  <a:pt x="127" y="79"/>
                </a:lnTo>
                <a:lnTo>
                  <a:pt x="129" y="80"/>
                </a:lnTo>
                <a:lnTo>
                  <a:pt x="130" y="81"/>
                </a:lnTo>
                <a:lnTo>
                  <a:pt x="132" y="82"/>
                </a:lnTo>
                <a:lnTo>
                  <a:pt x="134" y="84"/>
                </a:lnTo>
                <a:lnTo>
                  <a:pt x="136" y="85"/>
                </a:lnTo>
                <a:lnTo>
                  <a:pt x="137" y="86"/>
                </a:lnTo>
                <a:lnTo>
                  <a:pt x="139" y="87"/>
                </a:lnTo>
                <a:lnTo>
                  <a:pt x="141" y="88"/>
                </a:lnTo>
                <a:lnTo>
                  <a:pt x="143" y="89"/>
                </a:lnTo>
                <a:lnTo>
                  <a:pt x="144" y="90"/>
                </a:lnTo>
                <a:lnTo>
                  <a:pt x="146" y="91"/>
                </a:lnTo>
                <a:lnTo>
                  <a:pt x="148" y="92"/>
                </a:lnTo>
                <a:lnTo>
                  <a:pt x="150" y="93"/>
                </a:lnTo>
                <a:lnTo>
                  <a:pt x="151" y="95"/>
                </a:lnTo>
                <a:lnTo>
                  <a:pt x="153" y="96"/>
                </a:lnTo>
                <a:lnTo>
                  <a:pt x="155" y="97"/>
                </a:lnTo>
                <a:lnTo>
                  <a:pt x="157" y="98"/>
                </a:lnTo>
                <a:lnTo>
                  <a:pt x="159" y="99"/>
                </a:lnTo>
                <a:lnTo>
                  <a:pt x="160" y="100"/>
                </a:lnTo>
                <a:lnTo>
                  <a:pt x="162" y="101"/>
                </a:lnTo>
                <a:lnTo>
                  <a:pt x="164" y="102"/>
                </a:lnTo>
                <a:lnTo>
                  <a:pt x="166" y="103"/>
                </a:lnTo>
                <a:lnTo>
                  <a:pt x="167" y="104"/>
                </a:lnTo>
                <a:lnTo>
                  <a:pt x="169" y="106"/>
                </a:lnTo>
                <a:lnTo>
                  <a:pt x="171" y="107"/>
                </a:lnTo>
                <a:lnTo>
                  <a:pt x="173" y="108"/>
                </a:lnTo>
                <a:lnTo>
                  <a:pt x="174" y="109"/>
                </a:lnTo>
                <a:lnTo>
                  <a:pt x="176" y="110"/>
                </a:lnTo>
                <a:lnTo>
                  <a:pt x="178" y="111"/>
                </a:lnTo>
                <a:lnTo>
                  <a:pt x="180" y="112"/>
                </a:lnTo>
                <a:lnTo>
                  <a:pt x="181" y="113"/>
                </a:lnTo>
                <a:lnTo>
                  <a:pt x="183" y="114"/>
                </a:lnTo>
                <a:lnTo>
                  <a:pt x="185" y="115"/>
                </a:lnTo>
                <a:lnTo>
                  <a:pt x="187" y="116"/>
                </a:lnTo>
                <a:lnTo>
                  <a:pt x="188" y="118"/>
                </a:lnTo>
                <a:lnTo>
                  <a:pt x="190" y="119"/>
                </a:lnTo>
                <a:lnTo>
                  <a:pt x="192" y="120"/>
                </a:lnTo>
                <a:lnTo>
                  <a:pt x="194" y="121"/>
                </a:lnTo>
                <a:lnTo>
                  <a:pt x="195" y="122"/>
                </a:lnTo>
                <a:lnTo>
                  <a:pt x="197" y="123"/>
                </a:lnTo>
                <a:lnTo>
                  <a:pt x="199" y="124"/>
                </a:lnTo>
                <a:lnTo>
                  <a:pt x="201" y="125"/>
                </a:lnTo>
                <a:lnTo>
                  <a:pt x="202" y="126"/>
                </a:lnTo>
                <a:lnTo>
                  <a:pt x="204" y="128"/>
                </a:lnTo>
                <a:lnTo>
                  <a:pt x="206" y="129"/>
                </a:lnTo>
                <a:lnTo>
                  <a:pt x="208" y="130"/>
                </a:lnTo>
                <a:lnTo>
                  <a:pt x="210" y="131"/>
                </a:lnTo>
                <a:lnTo>
                  <a:pt x="211" y="132"/>
                </a:lnTo>
                <a:lnTo>
                  <a:pt x="213" y="133"/>
                </a:lnTo>
                <a:lnTo>
                  <a:pt x="215" y="134"/>
                </a:lnTo>
                <a:lnTo>
                  <a:pt x="217" y="135"/>
                </a:lnTo>
                <a:lnTo>
                  <a:pt x="218" y="136"/>
                </a:lnTo>
                <a:lnTo>
                  <a:pt x="220" y="137"/>
                </a:lnTo>
                <a:lnTo>
                  <a:pt x="222" y="138"/>
                </a:lnTo>
                <a:lnTo>
                  <a:pt x="224" y="140"/>
                </a:lnTo>
                <a:lnTo>
                  <a:pt x="225" y="141"/>
                </a:lnTo>
                <a:lnTo>
                  <a:pt x="227" y="142"/>
                </a:lnTo>
                <a:lnTo>
                  <a:pt x="229" y="143"/>
                </a:lnTo>
                <a:lnTo>
                  <a:pt x="231" y="144"/>
                </a:lnTo>
                <a:lnTo>
                  <a:pt x="232" y="145"/>
                </a:lnTo>
                <a:lnTo>
                  <a:pt x="234" y="146"/>
                </a:lnTo>
                <a:lnTo>
                  <a:pt x="236" y="147"/>
                </a:lnTo>
                <a:lnTo>
                  <a:pt x="238" y="148"/>
                </a:lnTo>
                <a:lnTo>
                  <a:pt x="239" y="149"/>
                </a:lnTo>
                <a:lnTo>
                  <a:pt x="241" y="151"/>
                </a:lnTo>
                <a:lnTo>
                  <a:pt x="243" y="152"/>
                </a:lnTo>
                <a:lnTo>
                  <a:pt x="245" y="153"/>
                </a:lnTo>
                <a:lnTo>
                  <a:pt x="246" y="154"/>
                </a:lnTo>
                <a:lnTo>
                  <a:pt x="248" y="155"/>
                </a:lnTo>
                <a:lnTo>
                  <a:pt x="250" y="156"/>
                </a:lnTo>
                <a:lnTo>
                  <a:pt x="252" y="157"/>
                </a:lnTo>
                <a:lnTo>
                  <a:pt x="253" y="158"/>
                </a:lnTo>
                <a:lnTo>
                  <a:pt x="255" y="159"/>
                </a:lnTo>
                <a:lnTo>
                  <a:pt x="257" y="160"/>
                </a:lnTo>
                <a:lnTo>
                  <a:pt x="259" y="162"/>
                </a:lnTo>
                <a:lnTo>
                  <a:pt x="260" y="163"/>
                </a:lnTo>
                <a:lnTo>
                  <a:pt x="262" y="164"/>
                </a:lnTo>
                <a:lnTo>
                  <a:pt x="264" y="165"/>
                </a:lnTo>
                <a:lnTo>
                  <a:pt x="266" y="166"/>
                </a:lnTo>
                <a:lnTo>
                  <a:pt x="268" y="167"/>
                </a:lnTo>
                <a:lnTo>
                  <a:pt x="269" y="168"/>
                </a:lnTo>
                <a:lnTo>
                  <a:pt x="271" y="169"/>
                </a:lnTo>
                <a:lnTo>
                  <a:pt x="273" y="170"/>
                </a:lnTo>
                <a:lnTo>
                  <a:pt x="275" y="171"/>
                </a:lnTo>
                <a:lnTo>
                  <a:pt x="276" y="173"/>
                </a:lnTo>
                <a:lnTo>
                  <a:pt x="278" y="174"/>
                </a:lnTo>
                <a:lnTo>
                  <a:pt x="280" y="175"/>
                </a:lnTo>
                <a:lnTo>
                  <a:pt x="282" y="176"/>
                </a:lnTo>
                <a:lnTo>
                  <a:pt x="283" y="177"/>
                </a:lnTo>
                <a:lnTo>
                  <a:pt x="285" y="178"/>
                </a:lnTo>
                <a:lnTo>
                  <a:pt x="287" y="179"/>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9"/>
          <p:cNvSpPr>
            <a:spLocks/>
          </p:cNvSpPr>
          <p:nvPr/>
        </p:nvSpPr>
        <p:spPr bwMode="auto">
          <a:xfrm>
            <a:off x="3867150" y="2197100"/>
            <a:ext cx="1793875" cy="1185862"/>
          </a:xfrm>
          <a:custGeom>
            <a:avLst/>
            <a:gdLst>
              <a:gd name="T0" fmla="*/ 6 w 357"/>
              <a:gd name="T1" fmla="*/ 4 h 236"/>
              <a:gd name="T2" fmla="*/ 13 w 357"/>
              <a:gd name="T3" fmla="*/ 8 h 236"/>
              <a:gd name="T4" fmla="*/ 20 w 357"/>
              <a:gd name="T5" fmla="*/ 13 h 236"/>
              <a:gd name="T6" fmla="*/ 27 w 357"/>
              <a:gd name="T7" fmla="*/ 18 h 236"/>
              <a:gd name="T8" fmla="*/ 34 w 357"/>
              <a:gd name="T9" fmla="*/ 22 h 236"/>
              <a:gd name="T10" fmla="*/ 41 w 357"/>
              <a:gd name="T11" fmla="*/ 27 h 236"/>
              <a:gd name="T12" fmla="*/ 48 w 357"/>
              <a:gd name="T13" fmla="*/ 32 h 236"/>
              <a:gd name="T14" fmla="*/ 55 w 357"/>
              <a:gd name="T15" fmla="*/ 36 h 236"/>
              <a:gd name="T16" fmla="*/ 62 w 357"/>
              <a:gd name="T17" fmla="*/ 41 h 236"/>
              <a:gd name="T18" fmla="*/ 69 w 357"/>
              <a:gd name="T19" fmla="*/ 46 h 236"/>
              <a:gd name="T20" fmla="*/ 76 w 357"/>
              <a:gd name="T21" fmla="*/ 50 h 236"/>
              <a:gd name="T22" fmla="*/ 83 w 357"/>
              <a:gd name="T23" fmla="*/ 55 h 236"/>
              <a:gd name="T24" fmla="*/ 90 w 357"/>
              <a:gd name="T25" fmla="*/ 59 h 236"/>
              <a:gd name="T26" fmla="*/ 97 w 357"/>
              <a:gd name="T27" fmla="*/ 64 h 236"/>
              <a:gd name="T28" fmla="*/ 104 w 357"/>
              <a:gd name="T29" fmla="*/ 69 h 236"/>
              <a:gd name="T30" fmla="*/ 111 w 357"/>
              <a:gd name="T31" fmla="*/ 73 h 236"/>
              <a:gd name="T32" fmla="*/ 118 w 357"/>
              <a:gd name="T33" fmla="*/ 78 h 236"/>
              <a:gd name="T34" fmla="*/ 125 w 357"/>
              <a:gd name="T35" fmla="*/ 83 h 236"/>
              <a:gd name="T36" fmla="*/ 132 w 357"/>
              <a:gd name="T37" fmla="*/ 87 h 236"/>
              <a:gd name="T38" fmla="*/ 139 w 357"/>
              <a:gd name="T39" fmla="*/ 92 h 236"/>
              <a:gd name="T40" fmla="*/ 146 w 357"/>
              <a:gd name="T41" fmla="*/ 97 h 236"/>
              <a:gd name="T42" fmla="*/ 153 w 357"/>
              <a:gd name="T43" fmla="*/ 101 h 236"/>
              <a:gd name="T44" fmla="*/ 160 w 357"/>
              <a:gd name="T45" fmla="*/ 106 h 236"/>
              <a:gd name="T46" fmla="*/ 167 w 357"/>
              <a:gd name="T47" fmla="*/ 111 h 236"/>
              <a:gd name="T48" fmla="*/ 174 w 357"/>
              <a:gd name="T49" fmla="*/ 115 h 236"/>
              <a:gd name="T50" fmla="*/ 181 w 357"/>
              <a:gd name="T51" fmla="*/ 120 h 236"/>
              <a:gd name="T52" fmla="*/ 188 w 357"/>
              <a:gd name="T53" fmla="*/ 125 h 236"/>
              <a:gd name="T54" fmla="*/ 195 w 357"/>
              <a:gd name="T55" fmla="*/ 129 h 236"/>
              <a:gd name="T56" fmla="*/ 203 w 357"/>
              <a:gd name="T57" fmla="*/ 134 h 236"/>
              <a:gd name="T58" fmla="*/ 210 w 357"/>
              <a:gd name="T59" fmla="*/ 138 h 236"/>
              <a:gd name="T60" fmla="*/ 217 w 357"/>
              <a:gd name="T61" fmla="*/ 143 h 236"/>
              <a:gd name="T62" fmla="*/ 224 w 357"/>
              <a:gd name="T63" fmla="*/ 148 h 236"/>
              <a:gd name="T64" fmla="*/ 231 w 357"/>
              <a:gd name="T65" fmla="*/ 152 h 236"/>
              <a:gd name="T66" fmla="*/ 238 w 357"/>
              <a:gd name="T67" fmla="*/ 157 h 236"/>
              <a:gd name="T68" fmla="*/ 245 w 357"/>
              <a:gd name="T69" fmla="*/ 162 h 236"/>
              <a:gd name="T70" fmla="*/ 252 w 357"/>
              <a:gd name="T71" fmla="*/ 166 h 236"/>
              <a:gd name="T72" fmla="*/ 259 w 357"/>
              <a:gd name="T73" fmla="*/ 171 h 236"/>
              <a:gd name="T74" fmla="*/ 266 w 357"/>
              <a:gd name="T75" fmla="*/ 176 h 236"/>
              <a:gd name="T76" fmla="*/ 273 w 357"/>
              <a:gd name="T77" fmla="*/ 180 h 236"/>
              <a:gd name="T78" fmla="*/ 280 w 357"/>
              <a:gd name="T79" fmla="*/ 185 h 236"/>
              <a:gd name="T80" fmla="*/ 287 w 357"/>
              <a:gd name="T81" fmla="*/ 190 h 236"/>
              <a:gd name="T82" fmla="*/ 294 w 357"/>
              <a:gd name="T83" fmla="*/ 194 h 236"/>
              <a:gd name="T84" fmla="*/ 301 w 357"/>
              <a:gd name="T85" fmla="*/ 199 h 236"/>
              <a:gd name="T86" fmla="*/ 308 w 357"/>
              <a:gd name="T87" fmla="*/ 203 h 236"/>
              <a:gd name="T88" fmla="*/ 315 w 357"/>
              <a:gd name="T89" fmla="*/ 208 h 236"/>
              <a:gd name="T90" fmla="*/ 322 w 357"/>
              <a:gd name="T91" fmla="*/ 213 h 236"/>
              <a:gd name="T92" fmla="*/ 329 w 357"/>
              <a:gd name="T93" fmla="*/ 217 h 236"/>
              <a:gd name="T94" fmla="*/ 336 w 357"/>
              <a:gd name="T95" fmla="*/ 222 h 236"/>
              <a:gd name="T96" fmla="*/ 343 w 357"/>
              <a:gd name="T97" fmla="*/ 227 h 236"/>
              <a:gd name="T98" fmla="*/ 350 w 357"/>
              <a:gd name="T99" fmla="*/ 231 h 236"/>
              <a:gd name="T100" fmla="*/ 357 w 357"/>
              <a:gd name="T101"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7" h="236">
                <a:moveTo>
                  <a:pt x="0" y="0"/>
                </a:moveTo>
                <a:lnTo>
                  <a:pt x="2" y="1"/>
                </a:lnTo>
                <a:lnTo>
                  <a:pt x="4" y="3"/>
                </a:lnTo>
                <a:lnTo>
                  <a:pt x="6" y="4"/>
                </a:lnTo>
                <a:lnTo>
                  <a:pt x="7" y="5"/>
                </a:lnTo>
                <a:lnTo>
                  <a:pt x="9" y="6"/>
                </a:lnTo>
                <a:lnTo>
                  <a:pt x="11" y="7"/>
                </a:lnTo>
                <a:lnTo>
                  <a:pt x="13" y="8"/>
                </a:lnTo>
                <a:lnTo>
                  <a:pt x="14" y="10"/>
                </a:lnTo>
                <a:lnTo>
                  <a:pt x="16" y="11"/>
                </a:lnTo>
                <a:lnTo>
                  <a:pt x="18" y="12"/>
                </a:lnTo>
                <a:lnTo>
                  <a:pt x="20" y="13"/>
                </a:lnTo>
                <a:lnTo>
                  <a:pt x="21" y="14"/>
                </a:lnTo>
                <a:lnTo>
                  <a:pt x="23" y="15"/>
                </a:lnTo>
                <a:lnTo>
                  <a:pt x="25" y="17"/>
                </a:lnTo>
                <a:lnTo>
                  <a:pt x="27" y="18"/>
                </a:lnTo>
                <a:lnTo>
                  <a:pt x="28" y="19"/>
                </a:lnTo>
                <a:lnTo>
                  <a:pt x="30" y="20"/>
                </a:lnTo>
                <a:lnTo>
                  <a:pt x="32" y="21"/>
                </a:lnTo>
                <a:lnTo>
                  <a:pt x="34" y="22"/>
                </a:lnTo>
                <a:lnTo>
                  <a:pt x="35" y="23"/>
                </a:lnTo>
                <a:lnTo>
                  <a:pt x="37" y="25"/>
                </a:lnTo>
                <a:lnTo>
                  <a:pt x="39" y="26"/>
                </a:lnTo>
                <a:lnTo>
                  <a:pt x="41" y="27"/>
                </a:lnTo>
                <a:lnTo>
                  <a:pt x="43" y="28"/>
                </a:lnTo>
                <a:lnTo>
                  <a:pt x="44" y="29"/>
                </a:lnTo>
                <a:lnTo>
                  <a:pt x="46" y="30"/>
                </a:lnTo>
                <a:lnTo>
                  <a:pt x="48" y="32"/>
                </a:lnTo>
                <a:lnTo>
                  <a:pt x="50" y="33"/>
                </a:lnTo>
                <a:lnTo>
                  <a:pt x="51" y="34"/>
                </a:lnTo>
                <a:lnTo>
                  <a:pt x="53" y="35"/>
                </a:lnTo>
                <a:lnTo>
                  <a:pt x="55" y="36"/>
                </a:lnTo>
                <a:lnTo>
                  <a:pt x="57" y="37"/>
                </a:lnTo>
                <a:lnTo>
                  <a:pt x="58" y="39"/>
                </a:lnTo>
                <a:lnTo>
                  <a:pt x="60" y="40"/>
                </a:lnTo>
                <a:lnTo>
                  <a:pt x="62" y="41"/>
                </a:lnTo>
                <a:lnTo>
                  <a:pt x="64" y="42"/>
                </a:lnTo>
                <a:lnTo>
                  <a:pt x="65" y="43"/>
                </a:lnTo>
                <a:lnTo>
                  <a:pt x="67" y="44"/>
                </a:lnTo>
                <a:lnTo>
                  <a:pt x="69" y="46"/>
                </a:lnTo>
                <a:lnTo>
                  <a:pt x="71" y="47"/>
                </a:lnTo>
                <a:lnTo>
                  <a:pt x="72" y="48"/>
                </a:lnTo>
                <a:lnTo>
                  <a:pt x="74" y="49"/>
                </a:lnTo>
                <a:lnTo>
                  <a:pt x="76" y="50"/>
                </a:lnTo>
                <a:lnTo>
                  <a:pt x="78" y="51"/>
                </a:lnTo>
                <a:lnTo>
                  <a:pt x="79" y="53"/>
                </a:lnTo>
                <a:lnTo>
                  <a:pt x="81" y="54"/>
                </a:lnTo>
                <a:lnTo>
                  <a:pt x="83" y="55"/>
                </a:lnTo>
                <a:lnTo>
                  <a:pt x="85" y="56"/>
                </a:lnTo>
                <a:lnTo>
                  <a:pt x="86" y="57"/>
                </a:lnTo>
                <a:lnTo>
                  <a:pt x="88" y="58"/>
                </a:lnTo>
                <a:lnTo>
                  <a:pt x="90" y="59"/>
                </a:lnTo>
                <a:lnTo>
                  <a:pt x="92" y="61"/>
                </a:lnTo>
                <a:lnTo>
                  <a:pt x="94" y="62"/>
                </a:lnTo>
                <a:lnTo>
                  <a:pt x="95" y="63"/>
                </a:lnTo>
                <a:lnTo>
                  <a:pt x="97" y="64"/>
                </a:lnTo>
                <a:lnTo>
                  <a:pt x="99" y="65"/>
                </a:lnTo>
                <a:lnTo>
                  <a:pt x="101" y="66"/>
                </a:lnTo>
                <a:lnTo>
                  <a:pt x="102" y="68"/>
                </a:lnTo>
                <a:lnTo>
                  <a:pt x="104" y="69"/>
                </a:lnTo>
                <a:lnTo>
                  <a:pt x="106" y="70"/>
                </a:lnTo>
                <a:lnTo>
                  <a:pt x="108" y="71"/>
                </a:lnTo>
                <a:lnTo>
                  <a:pt x="109" y="72"/>
                </a:lnTo>
                <a:lnTo>
                  <a:pt x="111" y="73"/>
                </a:lnTo>
                <a:lnTo>
                  <a:pt x="113" y="75"/>
                </a:lnTo>
                <a:lnTo>
                  <a:pt x="115" y="76"/>
                </a:lnTo>
                <a:lnTo>
                  <a:pt x="116" y="77"/>
                </a:lnTo>
                <a:lnTo>
                  <a:pt x="118" y="78"/>
                </a:lnTo>
                <a:lnTo>
                  <a:pt x="120" y="79"/>
                </a:lnTo>
                <a:lnTo>
                  <a:pt x="122" y="80"/>
                </a:lnTo>
                <a:lnTo>
                  <a:pt x="123" y="82"/>
                </a:lnTo>
                <a:lnTo>
                  <a:pt x="125" y="83"/>
                </a:lnTo>
                <a:lnTo>
                  <a:pt x="127" y="84"/>
                </a:lnTo>
                <a:lnTo>
                  <a:pt x="129" y="85"/>
                </a:lnTo>
                <a:lnTo>
                  <a:pt x="130" y="86"/>
                </a:lnTo>
                <a:lnTo>
                  <a:pt x="132" y="87"/>
                </a:lnTo>
                <a:lnTo>
                  <a:pt x="134" y="88"/>
                </a:lnTo>
                <a:lnTo>
                  <a:pt x="136" y="90"/>
                </a:lnTo>
                <a:lnTo>
                  <a:pt x="137" y="91"/>
                </a:lnTo>
                <a:lnTo>
                  <a:pt x="139" y="92"/>
                </a:lnTo>
                <a:lnTo>
                  <a:pt x="141" y="93"/>
                </a:lnTo>
                <a:lnTo>
                  <a:pt x="143" y="94"/>
                </a:lnTo>
                <a:lnTo>
                  <a:pt x="145" y="95"/>
                </a:lnTo>
                <a:lnTo>
                  <a:pt x="146" y="97"/>
                </a:lnTo>
                <a:lnTo>
                  <a:pt x="148" y="98"/>
                </a:lnTo>
                <a:lnTo>
                  <a:pt x="150" y="99"/>
                </a:lnTo>
                <a:lnTo>
                  <a:pt x="152" y="100"/>
                </a:lnTo>
                <a:lnTo>
                  <a:pt x="153" y="101"/>
                </a:lnTo>
                <a:lnTo>
                  <a:pt x="155" y="102"/>
                </a:lnTo>
                <a:lnTo>
                  <a:pt x="157" y="104"/>
                </a:lnTo>
                <a:lnTo>
                  <a:pt x="159" y="105"/>
                </a:lnTo>
                <a:lnTo>
                  <a:pt x="160" y="106"/>
                </a:lnTo>
                <a:lnTo>
                  <a:pt x="162" y="107"/>
                </a:lnTo>
                <a:lnTo>
                  <a:pt x="164" y="108"/>
                </a:lnTo>
                <a:lnTo>
                  <a:pt x="166" y="109"/>
                </a:lnTo>
                <a:lnTo>
                  <a:pt x="167" y="111"/>
                </a:lnTo>
                <a:lnTo>
                  <a:pt x="169" y="112"/>
                </a:lnTo>
                <a:lnTo>
                  <a:pt x="171" y="113"/>
                </a:lnTo>
                <a:lnTo>
                  <a:pt x="173" y="114"/>
                </a:lnTo>
                <a:lnTo>
                  <a:pt x="174" y="115"/>
                </a:lnTo>
                <a:lnTo>
                  <a:pt x="176" y="116"/>
                </a:lnTo>
                <a:lnTo>
                  <a:pt x="178" y="118"/>
                </a:lnTo>
                <a:lnTo>
                  <a:pt x="180" y="119"/>
                </a:lnTo>
                <a:lnTo>
                  <a:pt x="181" y="120"/>
                </a:lnTo>
                <a:lnTo>
                  <a:pt x="183" y="121"/>
                </a:lnTo>
                <a:lnTo>
                  <a:pt x="185" y="122"/>
                </a:lnTo>
                <a:lnTo>
                  <a:pt x="187" y="123"/>
                </a:lnTo>
                <a:lnTo>
                  <a:pt x="188" y="125"/>
                </a:lnTo>
                <a:lnTo>
                  <a:pt x="190" y="126"/>
                </a:lnTo>
                <a:lnTo>
                  <a:pt x="192" y="127"/>
                </a:lnTo>
                <a:lnTo>
                  <a:pt x="194" y="128"/>
                </a:lnTo>
                <a:lnTo>
                  <a:pt x="195" y="129"/>
                </a:lnTo>
                <a:lnTo>
                  <a:pt x="197" y="130"/>
                </a:lnTo>
                <a:lnTo>
                  <a:pt x="199" y="132"/>
                </a:lnTo>
                <a:lnTo>
                  <a:pt x="201" y="133"/>
                </a:lnTo>
                <a:lnTo>
                  <a:pt x="203" y="134"/>
                </a:lnTo>
                <a:lnTo>
                  <a:pt x="204" y="135"/>
                </a:lnTo>
                <a:lnTo>
                  <a:pt x="206" y="136"/>
                </a:lnTo>
                <a:lnTo>
                  <a:pt x="208" y="137"/>
                </a:lnTo>
                <a:lnTo>
                  <a:pt x="210" y="138"/>
                </a:lnTo>
                <a:lnTo>
                  <a:pt x="211" y="140"/>
                </a:lnTo>
                <a:lnTo>
                  <a:pt x="213" y="141"/>
                </a:lnTo>
                <a:lnTo>
                  <a:pt x="215" y="142"/>
                </a:lnTo>
                <a:lnTo>
                  <a:pt x="217" y="143"/>
                </a:lnTo>
                <a:lnTo>
                  <a:pt x="218" y="144"/>
                </a:lnTo>
                <a:lnTo>
                  <a:pt x="220" y="145"/>
                </a:lnTo>
                <a:lnTo>
                  <a:pt x="222" y="147"/>
                </a:lnTo>
                <a:lnTo>
                  <a:pt x="224" y="148"/>
                </a:lnTo>
                <a:lnTo>
                  <a:pt x="225" y="149"/>
                </a:lnTo>
                <a:lnTo>
                  <a:pt x="227" y="150"/>
                </a:lnTo>
                <a:lnTo>
                  <a:pt x="229" y="151"/>
                </a:lnTo>
                <a:lnTo>
                  <a:pt x="231" y="152"/>
                </a:lnTo>
                <a:lnTo>
                  <a:pt x="232" y="154"/>
                </a:lnTo>
                <a:lnTo>
                  <a:pt x="234" y="155"/>
                </a:lnTo>
                <a:lnTo>
                  <a:pt x="236" y="156"/>
                </a:lnTo>
                <a:lnTo>
                  <a:pt x="238" y="157"/>
                </a:lnTo>
                <a:lnTo>
                  <a:pt x="239" y="158"/>
                </a:lnTo>
                <a:lnTo>
                  <a:pt x="241" y="159"/>
                </a:lnTo>
                <a:lnTo>
                  <a:pt x="243" y="161"/>
                </a:lnTo>
                <a:lnTo>
                  <a:pt x="245" y="162"/>
                </a:lnTo>
                <a:lnTo>
                  <a:pt x="246" y="163"/>
                </a:lnTo>
                <a:lnTo>
                  <a:pt x="248" y="164"/>
                </a:lnTo>
                <a:lnTo>
                  <a:pt x="250" y="165"/>
                </a:lnTo>
                <a:lnTo>
                  <a:pt x="252" y="166"/>
                </a:lnTo>
                <a:lnTo>
                  <a:pt x="254" y="167"/>
                </a:lnTo>
                <a:lnTo>
                  <a:pt x="255" y="169"/>
                </a:lnTo>
                <a:lnTo>
                  <a:pt x="257" y="170"/>
                </a:lnTo>
                <a:lnTo>
                  <a:pt x="259" y="171"/>
                </a:lnTo>
                <a:lnTo>
                  <a:pt x="261" y="172"/>
                </a:lnTo>
                <a:lnTo>
                  <a:pt x="262" y="173"/>
                </a:lnTo>
                <a:lnTo>
                  <a:pt x="264" y="174"/>
                </a:lnTo>
                <a:lnTo>
                  <a:pt x="266" y="176"/>
                </a:lnTo>
                <a:lnTo>
                  <a:pt x="268" y="177"/>
                </a:lnTo>
                <a:lnTo>
                  <a:pt x="269" y="178"/>
                </a:lnTo>
                <a:lnTo>
                  <a:pt x="271" y="179"/>
                </a:lnTo>
                <a:lnTo>
                  <a:pt x="273" y="180"/>
                </a:lnTo>
                <a:lnTo>
                  <a:pt x="275" y="181"/>
                </a:lnTo>
                <a:lnTo>
                  <a:pt x="276" y="183"/>
                </a:lnTo>
                <a:lnTo>
                  <a:pt x="278" y="184"/>
                </a:lnTo>
                <a:lnTo>
                  <a:pt x="280" y="185"/>
                </a:lnTo>
                <a:lnTo>
                  <a:pt x="282" y="186"/>
                </a:lnTo>
                <a:lnTo>
                  <a:pt x="283" y="187"/>
                </a:lnTo>
                <a:lnTo>
                  <a:pt x="285" y="188"/>
                </a:lnTo>
                <a:lnTo>
                  <a:pt x="287" y="190"/>
                </a:lnTo>
                <a:lnTo>
                  <a:pt x="289" y="191"/>
                </a:lnTo>
                <a:lnTo>
                  <a:pt x="290" y="192"/>
                </a:lnTo>
                <a:lnTo>
                  <a:pt x="292" y="193"/>
                </a:lnTo>
                <a:lnTo>
                  <a:pt x="294" y="194"/>
                </a:lnTo>
                <a:lnTo>
                  <a:pt x="296" y="195"/>
                </a:lnTo>
                <a:lnTo>
                  <a:pt x="298" y="197"/>
                </a:lnTo>
                <a:lnTo>
                  <a:pt x="299" y="198"/>
                </a:lnTo>
                <a:lnTo>
                  <a:pt x="301" y="199"/>
                </a:lnTo>
                <a:lnTo>
                  <a:pt x="303" y="200"/>
                </a:lnTo>
                <a:lnTo>
                  <a:pt x="305" y="201"/>
                </a:lnTo>
                <a:lnTo>
                  <a:pt x="306" y="202"/>
                </a:lnTo>
                <a:lnTo>
                  <a:pt x="308" y="203"/>
                </a:lnTo>
                <a:lnTo>
                  <a:pt x="310" y="205"/>
                </a:lnTo>
                <a:lnTo>
                  <a:pt x="312" y="206"/>
                </a:lnTo>
                <a:lnTo>
                  <a:pt x="313" y="207"/>
                </a:lnTo>
                <a:lnTo>
                  <a:pt x="315" y="208"/>
                </a:lnTo>
                <a:lnTo>
                  <a:pt x="317" y="209"/>
                </a:lnTo>
                <a:lnTo>
                  <a:pt x="319" y="210"/>
                </a:lnTo>
                <a:lnTo>
                  <a:pt x="320" y="212"/>
                </a:lnTo>
                <a:lnTo>
                  <a:pt x="322" y="213"/>
                </a:lnTo>
                <a:lnTo>
                  <a:pt x="324" y="214"/>
                </a:lnTo>
                <a:lnTo>
                  <a:pt x="326" y="215"/>
                </a:lnTo>
                <a:lnTo>
                  <a:pt x="327" y="216"/>
                </a:lnTo>
                <a:lnTo>
                  <a:pt x="329" y="217"/>
                </a:lnTo>
                <a:lnTo>
                  <a:pt x="331" y="219"/>
                </a:lnTo>
                <a:lnTo>
                  <a:pt x="333" y="220"/>
                </a:lnTo>
                <a:lnTo>
                  <a:pt x="334" y="221"/>
                </a:lnTo>
                <a:lnTo>
                  <a:pt x="336" y="222"/>
                </a:lnTo>
                <a:lnTo>
                  <a:pt x="338" y="223"/>
                </a:lnTo>
                <a:lnTo>
                  <a:pt x="340" y="224"/>
                </a:lnTo>
                <a:lnTo>
                  <a:pt x="341" y="226"/>
                </a:lnTo>
                <a:lnTo>
                  <a:pt x="343" y="227"/>
                </a:lnTo>
                <a:lnTo>
                  <a:pt x="345" y="228"/>
                </a:lnTo>
                <a:lnTo>
                  <a:pt x="347" y="229"/>
                </a:lnTo>
                <a:lnTo>
                  <a:pt x="348" y="230"/>
                </a:lnTo>
                <a:lnTo>
                  <a:pt x="350" y="231"/>
                </a:lnTo>
                <a:lnTo>
                  <a:pt x="352" y="233"/>
                </a:lnTo>
                <a:lnTo>
                  <a:pt x="354" y="234"/>
                </a:lnTo>
                <a:lnTo>
                  <a:pt x="356" y="235"/>
                </a:lnTo>
                <a:lnTo>
                  <a:pt x="357" y="236"/>
                </a:lnTo>
              </a:path>
            </a:pathLst>
          </a:custGeom>
          <a:noFill/>
          <a:ln w="19050">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20"/>
          <p:cNvSpPr>
            <a:spLocks/>
          </p:cNvSpPr>
          <p:nvPr/>
        </p:nvSpPr>
        <p:spPr bwMode="auto">
          <a:xfrm>
            <a:off x="2941638" y="1970087"/>
            <a:ext cx="1095375" cy="227012"/>
          </a:xfrm>
          <a:custGeom>
            <a:avLst/>
            <a:gdLst>
              <a:gd name="T0" fmla="*/ 1 w 218"/>
              <a:gd name="T1" fmla="*/ 0 h 45"/>
              <a:gd name="T2" fmla="*/ 5 w 218"/>
              <a:gd name="T3" fmla="*/ 1 h 45"/>
              <a:gd name="T4" fmla="*/ 8 w 218"/>
              <a:gd name="T5" fmla="*/ 2 h 45"/>
              <a:gd name="T6" fmla="*/ 12 w 218"/>
              <a:gd name="T7" fmla="*/ 2 h 45"/>
              <a:gd name="T8" fmla="*/ 16 w 218"/>
              <a:gd name="T9" fmla="*/ 3 h 45"/>
              <a:gd name="T10" fmla="*/ 19 w 218"/>
              <a:gd name="T11" fmla="*/ 4 h 45"/>
              <a:gd name="T12" fmla="*/ 23 w 218"/>
              <a:gd name="T13" fmla="*/ 5 h 45"/>
              <a:gd name="T14" fmla="*/ 26 w 218"/>
              <a:gd name="T15" fmla="*/ 5 h 45"/>
              <a:gd name="T16" fmla="*/ 30 w 218"/>
              <a:gd name="T17" fmla="*/ 6 h 45"/>
              <a:gd name="T18" fmla="*/ 33 w 218"/>
              <a:gd name="T19" fmla="*/ 7 h 45"/>
              <a:gd name="T20" fmla="*/ 37 w 218"/>
              <a:gd name="T21" fmla="*/ 8 h 45"/>
              <a:gd name="T22" fmla="*/ 40 w 218"/>
              <a:gd name="T23" fmla="*/ 8 h 45"/>
              <a:gd name="T24" fmla="*/ 44 w 218"/>
              <a:gd name="T25" fmla="*/ 9 h 45"/>
              <a:gd name="T26" fmla="*/ 47 w 218"/>
              <a:gd name="T27" fmla="*/ 10 h 45"/>
              <a:gd name="T28" fmla="*/ 51 w 218"/>
              <a:gd name="T29" fmla="*/ 11 h 45"/>
              <a:gd name="T30" fmla="*/ 54 w 218"/>
              <a:gd name="T31" fmla="*/ 11 h 45"/>
              <a:gd name="T32" fmla="*/ 58 w 218"/>
              <a:gd name="T33" fmla="*/ 12 h 45"/>
              <a:gd name="T34" fmla="*/ 61 w 218"/>
              <a:gd name="T35" fmla="*/ 13 h 45"/>
              <a:gd name="T36" fmla="*/ 65 w 218"/>
              <a:gd name="T37" fmla="*/ 13 h 45"/>
              <a:gd name="T38" fmla="*/ 68 w 218"/>
              <a:gd name="T39" fmla="*/ 14 h 45"/>
              <a:gd name="T40" fmla="*/ 72 w 218"/>
              <a:gd name="T41" fmla="*/ 15 h 45"/>
              <a:gd name="T42" fmla="*/ 75 w 218"/>
              <a:gd name="T43" fmla="*/ 16 h 45"/>
              <a:gd name="T44" fmla="*/ 79 w 218"/>
              <a:gd name="T45" fmla="*/ 16 h 45"/>
              <a:gd name="T46" fmla="*/ 82 w 218"/>
              <a:gd name="T47" fmla="*/ 17 h 45"/>
              <a:gd name="T48" fmla="*/ 86 w 218"/>
              <a:gd name="T49" fmla="*/ 18 h 45"/>
              <a:gd name="T50" fmla="*/ 89 w 218"/>
              <a:gd name="T51" fmla="*/ 19 h 45"/>
              <a:gd name="T52" fmla="*/ 93 w 218"/>
              <a:gd name="T53" fmla="*/ 19 h 45"/>
              <a:gd name="T54" fmla="*/ 96 w 218"/>
              <a:gd name="T55" fmla="*/ 20 h 45"/>
              <a:gd name="T56" fmla="*/ 100 w 218"/>
              <a:gd name="T57" fmla="*/ 21 h 45"/>
              <a:gd name="T58" fmla="*/ 103 w 218"/>
              <a:gd name="T59" fmla="*/ 21 h 45"/>
              <a:gd name="T60" fmla="*/ 107 w 218"/>
              <a:gd name="T61" fmla="*/ 22 h 45"/>
              <a:gd name="T62" fmla="*/ 110 w 218"/>
              <a:gd name="T63" fmla="*/ 23 h 45"/>
              <a:gd name="T64" fmla="*/ 114 w 218"/>
              <a:gd name="T65" fmla="*/ 24 h 45"/>
              <a:gd name="T66" fmla="*/ 117 w 218"/>
              <a:gd name="T67" fmla="*/ 24 h 45"/>
              <a:gd name="T68" fmla="*/ 121 w 218"/>
              <a:gd name="T69" fmla="*/ 25 h 45"/>
              <a:gd name="T70" fmla="*/ 125 w 218"/>
              <a:gd name="T71" fmla="*/ 26 h 45"/>
              <a:gd name="T72" fmla="*/ 128 w 218"/>
              <a:gd name="T73" fmla="*/ 27 h 45"/>
              <a:gd name="T74" fmla="*/ 132 w 218"/>
              <a:gd name="T75" fmla="*/ 27 h 45"/>
              <a:gd name="T76" fmla="*/ 135 w 218"/>
              <a:gd name="T77" fmla="*/ 28 h 45"/>
              <a:gd name="T78" fmla="*/ 139 w 218"/>
              <a:gd name="T79" fmla="*/ 29 h 45"/>
              <a:gd name="T80" fmla="*/ 142 w 218"/>
              <a:gd name="T81" fmla="*/ 30 h 45"/>
              <a:gd name="T82" fmla="*/ 146 w 218"/>
              <a:gd name="T83" fmla="*/ 30 h 45"/>
              <a:gd name="T84" fmla="*/ 149 w 218"/>
              <a:gd name="T85" fmla="*/ 31 h 45"/>
              <a:gd name="T86" fmla="*/ 153 w 218"/>
              <a:gd name="T87" fmla="*/ 32 h 45"/>
              <a:gd name="T88" fmla="*/ 156 w 218"/>
              <a:gd name="T89" fmla="*/ 32 h 45"/>
              <a:gd name="T90" fmla="*/ 160 w 218"/>
              <a:gd name="T91" fmla="*/ 33 h 45"/>
              <a:gd name="T92" fmla="*/ 163 w 218"/>
              <a:gd name="T93" fmla="*/ 34 h 45"/>
              <a:gd name="T94" fmla="*/ 167 w 218"/>
              <a:gd name="T95" fmla="*/ 35 h 45"/>
              <a:gd name="T96" fmla="*/ 170 w 218"/>
              <a:gd name="T97" fmla="*/ 35 h 45"/>
              <a:gd name="T98" fmla="*/ 174 w 218"/>
              <a:gd name="T99" fmla="*/ 36 h 45"/>
              <a:gd name="T100" fmla="*/ 177 w 218"/>
              <a:gd name="T101" fmla="*/ 37 h 45"/>
              <a:gd name="T102" fmla="*/ 181 w 218"/>
              <a:gd name="T103" fmla="*/ 38 h 45"/>
              <a:gd name="T104" fmla="*/ 184 w 218"/>
              <a:gd name="T105" fmla="*/ 38 h 45"/>
              <a:gd name="T106" fmla="*/ 188 w 218"/>
              <a:gd name="T107" fmla="*/ 39 h 45"/>
              <a:gd name="T108" fmla="*/ 191 w 218"/>
              <a:gd name="T109" fmla="*/ 40 h 45"/>
              <a:gd name="T110" fmla="*/ 195 w 218"/>
              <a:gd name="T111" fmla="*/ 40 h 45"/>
              <a:gd name="T112" fmla="*/ 198 w 218"/>
              <a:gd name="T113" fmla="*/ 41 h 45"/>
              <a:gd name="T114" fmla="*/ 202 w 218"/>
              <a:gd name="T115" fmla="*/ 42 h 45"/>
              <a:gd name="T116" fmla="*/ 205 w 218"/>
              <a:gd name="T117" fmla="*/ 43 h 45"/>
              <a:gd name="T118" fmla="*/ 209 w 218"/>
              <a:gd name="T119" fmla="*/ 43 h 45"/>
              <a:gd name="T120" fmla="*/ 212 w 218"/>
              <a:gd name="T121" fmla="*/ 44 h 45"/>
              <a:gd name="T122" fmla="*/ 216 w 218"/>
              <a:gd name="T12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8" h="45">
                <a:moveTo>
                  <a:pt x="0" y="0"/>
                </a:moveTo>
                <a:lnTo>
                  <a:pt x="1" y="0"/>
                </a:lnTo>
                <a:lnTo>
                  <a:pt x="3" y="1"/>
                </a:lnTo>
                <a:lnTo>
                  <a:pt x="5" y="1"/>
                </a:lnTo>
                <a:lnTo>
                  <a:pt x="7" y="1"/>
                </a:lnTo>
                <a:lnTo>
                  <a:pt x="8" y="2"/>
                </a:lnTo>
                <a:lnTo>
                  <a:pt x="10" y="2"/>
                </a:lnTo>
                <a:lnTo>
                  <a:pt x="12" y="2"/>
                </a:lnTo>
                <a:lnTo>
                  <a:pt x="14" y="3"/>
                </a:lnTo>
                <a:lnTo>
                  <a:pt x="16" y="3"/>
                </a:lnTo>
                <a:lnTo>
                  <a:pt x="17" y="4"/>
                </a:lnTo>
                <a:lnTo>
                  <a:pt x="19" y="4"/>
                </a:lnTo>
                <a:lnTo>
                  <a:pt x="21" y="4"/>
                </a:lnTo>
                <a:lnTo>
                  <a:pt x="23" y="5"/>
                </a:lnTo>
                <a:lnTo>
                  <a:pt x="24" y="5"/>
                </a:lnTo>
                <a:lnTo>
                  <a:pt x="26" y="5"/>
                </a:lnTo>
                <a:lnTo>
                  <a:pt x="28" y="6"/>
                </a:lnTo>
                <a:lnTo>
                  <a:pt x="30" y="6"/>
                </a:lnTo>
                <a:lnTo>
                  <a:pt x="31" y="6"/>
                </a:lnTo>
                <a:lnTo>
                  <a:pt x="33" y="7"/>
                </a:lnTo>
                <a:lnTo>
                  <a:pt x="35" y="7"/>
                </a:lnTo>
                <a:lnTo>
                  <a:pt x="37" y="8"/>
                </a:lnTo>
                <a:lnTo>
                  <a:pt x="38" y="8"/>
                </a:lnTo>
                <a:lnTo>
                  <a:pt x="40" y="8"/>
                </a:lnTo>
                <a:lnTo>
                  <a:pt x="42" y="9"/>
                </a:lnTo>
                <a:lnTo>
                  <a:pt x="44" y="9"/>
                </a:lnTo>
                <a:lnTo>
                  <a:pt x="45" y="9"/>
                </a:lnTo>
                <a:lnTo>
                  <a:pt x="47" y="10"/>
                </a:lnTo>
                <a:lnTo>
                  <a:pt x="49" y="10"/>
                </a:lnTo>
                <a:lnTo>
                  <a:pt x="51" y="11"/>
                </a:lnTo>
                <a:lnTo>
                  <a:pt x="52" y="11"/>
                </a:lnTo>
                <a:lnTo>
                  <a:pt x="54" y="11"/>
                </a:lnTo>
                <a:lnTo>
                  <a:pt x="56" y="12"/>
                </a:lnTo>
                <a:lnTo>
                  <a:pt x="58" y="12"/>
                </a:lnTo>
                <a:lnTo>
                  <a:pt x="59" y="12"/>
                </a:lnTo>
                <a:lnTo>
                  <a:pt x="61" y="13"/>
                </a:lnTo>
                <a:lnTo>
                  <a:pt x="63" y="13"/>
                </a:lnTo>
                <a:lnTo>
                  <a:pt x="65" y="13"/>
                </a:lnTo>
                <a:lnTo>
                  <a:pt x="66" y="14"/>
                </a:lnTo>
                <a:lnTo>
                  <a:pt x="68" y="14"/>
                </a:lnTo>
                <a:lnTo>
                  <a:pt x="70" y="15"/>
                </a:lnTo>
                <a:lnTo>
                  <a:pt x="72" y="15"/>
                </a:lnTo>
                <a:lnTo>
                  <a:pt x="74" y="15"/>
                </a:lnTo>
                <a:lnTo>
                  <a:pt x="75" y="16"/>
                </a:lnTo>
                <a:lnTo>
                  <a:pt x="77" y="16"/>
                </a:lnTo>
                <a:lnTo>
                  <a:pt x="79" y="16"/>
                </a:lnTo>
                <a:lnTo>
                  <a:pt x="81" y="17"/>
                </a:lnTo>
                <a:lnTo>
                  <a:pt x="82" y="17"/>
                </a:lnTo>
                <a:lnTo>
                  <a:pt x="84" y="17"/>
                </a:lnTo>
                <a:lnTo>
                  <a:pt x="86" y="18"/>
                </a:lnTo>
                <a:lnTo>
                  <a:pt x="88" y="18"/>
                </a:lnTo>
                <a:lnTo>
                  <a:pt x="89" y="19"/>
                </a:lnTo>
                <a:lnTo>
                  <a:pt x="91" y="19"/>
                </a:lnTo>
                <a:lnTo>
                  <a:pt x="93" y="19"/>
                </a:lnTo>
                <a:lnTo>
                  <a:pt x="95" y="20"/>
                </a:lnTo>
                <a:lnTo>
                  <a:pt x="96" y="20"/>
                </a:lnTo>
                <a:lnTo>
                  <a:pt x="98" y="20"/>
                </a:lnTo>
                <a:lnTo>
                  <a:pt x="100" y="21"/>
                </a:lnTo>
                <a:lnTo>
                  <a:pt x="102" y="21"/>
                </a:lnTo>
                <a:lnTo>
                  <a:pt x="103" y="21"/>
                </a:lnTo>
                <a:lnTo>
                  <a:pt x="105" y="22"/>
                </a:lnTo>
                <a:lnTo>
                  <a:pt x="107" y="22"/>
                </a:lnTo>
                <a:lnTo>
                  <a:pt x="109" y="23"/>
                </a:lnTo>
                <a:lnTo>
                  <a:pt x="110" y="23"/>
                </a:lnTo>
                <a:lnTo>
                  <a:pt x="112" y="23"/>
                </a:lnTo>
                <a:lnTo>
                  <a:pt x="114" y="24"/>
                </a:lnTo>
                <a:lnTo>
                  <a:pt x="116" y="24"/>
                </a:lnTo>
                <a:lnTo>
                  <a:pt x="117" y="24"/>
                </a:lnTo>
                <a:lnTo>
                  <a:pt x="119" y="25"/>
                </a:lnTo>
                <a:lnTo>
                  <a:pt x="121" y="25"/>
                </a:lnTo>
                <a:lnTo>
                  <a:pt x="123" y="26"/>
                </a:lnTo>
                <a:lnTo>
                  <a:pt x="125" y="26"/>
                </a:lnTo>
                <a:lnTo>
                  <a:pt x="126" y="26"/>
                </a:lnTo>
                <a:lnTo>
                  <a:pt x="128" y="27"/>
                </a:lnTo>
                <a:lnTo>
                  <a:pt x="130" y="27"/>
                </a:lnTo>
                <a:lnTo>
                  <a:pt x="132" y="27"/>
                </a:lnTo>
                <a:lnTo>
                  <a:pt x="133" y="28"/>
                </a:lnTo>
                <a:lnTo>
                  <a:pt x="135" y="28"/>
                </a:lnTo>
                <a:lnTo>
                  <a:pt x="137" y="28"/>
                </a:lnTo>
                <a:lnTo>
                  <a:pt x="139" y="29"/>
                </a:lnTo>
                <a:lnTo>
                  <a:pt x="140" y="29"/>
                </a:lnTo>
                <a:lnTo>
                  <a:pt x="142" y="30"/>
                </a:lnTo>
                <a:lnTo>
                  <a:pt x="144" y="30"/>
                </a:lnTo>
                <a:lnTo>
                  <a:pt x="146" y="30"/>
                </a:lnTo>
                <a:lnTo>
                  <a:pt x="147" y="31"/>
                </a:lnTo>
                <a:lnTo>
                  <a:pt x="149" y="31"/>
                </a:lnTo>
                <a:lnTo>
                  <a:pt x="151" y="31"/>
                </a:lnTo>
                <a:lnTo>
                  <a:pt x="153" y="32"/>
                </a:lnTo>
                <a:lnTo>
                  <a:pt x="154" y="32"/>
                </a:lnTo>
                <a:lnTo>
                  <a:pt x="156" y="32"/>
                </a:lnTo>
                <a:lnTo>
                  <a:pt x="158" y="33"/>
                </a:lnTo>
                <a:lnTo>
                  <a:pt x="160" y="33"/>
                </a:lnTo>
                <a:lnTo>
                  <a:pt x="161" y="34"/>
                </a:lnTo>
                <a:lnTo>
                  <a:pt x="163" y="34"/>
                </a:lnTo>
                <a:lnTo>
                  <a:pt x="165" y="34"/>
                </a:lnTo>
                <a:lnTo>
                  <a:pt x="167" y="35"/>
                </a:lnTo>
                <a:lnTo>
                  <a:pt x="169" y="35"/>
                </a:lnTo>
                <a:lnTo>
                  <a:pt x="170" y="35"/>
                </a:lnTo>
                <a:lnTo>
                  <a:pt x="172" y="36"/>
                </a:lnTo>
                <a:lnTo>
                  <a:pt x="174" y="36"/>
                </a:lnTo>
                <a:lnTo>
                  <a:pt x="176" y="36"/>
                </a:lnTo>
                <a:lnTo>
                  <a:pt x="177" y="37"/>
                </a:lnTo>
                <a:lnTo>
                  <a:pt x="179" y="37"/>
                </a:lnTo>
                <a:lnTo>
                  <a:pt x="181" y="38"/>
                </a:lnTo>
                <a:lnTo>
                  <a:pt x="183" y="38"/>
                </a:lnTo>
                <a:lnTo>
                  <a:pt x="184" y="38"/>
                </a:lnTo>
                <a:lnTo>
                  <a:pt x="186" y="39"/>
                </a:lnTo>
                <a:lnTo>
                  <a:pt x="188" y="39"/>
                </a:lnTo>
                <a:lnTo>
                  <a:pt x="190" y="39"/>
                </a:lnTo>
                <a:lnTo>
                  <a:pt x="191" y="40"/>
                </a:lnTo>
                <a:lnTo>
                  <a:pt x="193" y="40"/>
                </a:lnTo>
                <a:lnTo>
                  <a:pt x="195" y="40"/>
                </a:lnTo>
                <a:lnTo>
                  <a:pt x="197" y="41"/>
                </a:lnTo>
                <a:lnTo>
                  <a:pt x="198" y="41"/>
                </a:lnTo>
                <a:lnTo>
                  <a:pt x="200" y="42"/>
                </a:lnTo>
                <a:lnTo>
                  <a:pt x="202" y="42"/>
                </a:lnTo>
                <a:lnTo>
                  <a:pt x="204" y="42"/>
                </a:lnTo>
                <a:lnTo>
                  <a:pt x="205" y="43"/>
                </a:lnTo>
                <a:lnTo>
                  <a:pt x="207" y="43"/>
                </a:lnTo>
                <a:lnTo>
                  <a:pt x="209" y="43"/>
                </a:lnTo>
                <a:lnTo>
                  <a:pt x="211" y="44"/>
                </a:lnTo>
                <a:lnTo>
                  <a:pt x="212" y="44"/>
                </a:lnTo>
                <a:lnTo>
                  <a:pt x="214" y="45"/>
                </a:lnTo>
                <a:lnTo>
                  <a:pt x="216" y="45"/>
                </a:lnTo>
                <a:lnTo>
                  <a:pt x="218" y="45"/>
                </a:lnTo>
              </a:path>
            </a:pathLst>
          </a:custGeom>
          <a:noFill/>
          <a:ln w="190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Rectangle 24"/>
          <p:cNvSpPr>
            <a:spLocks noChangeArrowheads="1"/>
          </p:cNvSpPr>
          <p:nvPr/>
        </p:nvSpPr>
        <p:spPr bwMode="auto">
          <a:xfrm>
            <a:off x="5473700" y="4421981"/>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(0.80, $11)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25"/>
          <p:cNvSpPr>
            <a:spLocks noChangeArrowheads="1"/>
          </p:cNvSpPr>
          <p:nvPr/>
        </p:nvSpPr>
        <p:spPr bwMode="auto">
          <a:xfrm>
            <a:off x="3840956" y="340651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(0.64, $19)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26"/>
          <p:cNvSpPr>
            <a:spLocks noChangeArrowheads="1"/>
          </p:cNvSpPr>
          <p:nvPr/>
        </p:nvSpPr>
        <p:spPr bwMode="auto">
          <a:xfrm>
            <a:off x="5809455" y="3198058"/>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(0.70, $19)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7"/>
          <p:cNvSpPr>
            <a:spLocks noChangeArrowheads="1"/>
          </p:cNvSpPr>
          <p:nvPr/>
        </p:nvSpPr>
        <p:spPr bwMode="auto">
          <a:xfrm>
            <a:off x="2537619" y="2266949"/>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(0.50, $29)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8"/>
          <p:cNvSpPr>
            <a:spLocks noChangeArrowheads="1"/>
          </p:cNvSpPr>
          <p:nvPr/>
        </p:nvSpPr>
        <p:spPr bwMode="auto">
          <a:xfrm>
            <a:off x="4208462" y="193754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(0.52, $29)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9"/>
          <p:cNvSpPr>
            <a:spLocks noChangeArrowheads="1"/>
          </p:cNvSpPr>
          <p:nvPr/>
        </p:nvSpPr>
        <p:spPr bwMode="auto">
          <a:xfrm>
            <a:off x="1563687" y="170338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(0.39, $31)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Line 30"/>
          <p:cNvSpPr>
            <a:spLocks noChangeShapeType="1"/>
          </p:cNvSpPr>
          <p:nvPr/>
        </p:nvSpPr>
        <p:spPr bwMode="auto">
          <a:xfrm flipV="1">
            <a:off x="1068388" y="819150"/>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31"/>
          <p:cNvSpPr>
            <a:spLocks noChangeShapeType="1"/>
          </p:cNvSpPr>
          <p:nvPr/>
        </p:nvSpPr>
        <p:spPr bwMode="auto">
          <a:xfrm flipH="1">
            <a:off x="968375" y="553402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Rectangle 32"/>
          <p:cNvSpPr>
            <a:spLocks noChangeArrowheads="1"/>
          </p:cNvSpPr>
          <p:nvPr/>
        </p:nvSpPr>
        <p:spPr bwMode="auto">
          <a:xfrm rot="16200000">
            <a:off x="674688" y="5303837"/>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Line 33"/>
          <p:cNvSpPr>
            <a:spLocks noChangeShapeType="1"/>
          </p:cNvSpPr>
          <p:nvPr/>
        </p:nvSpPr>
        <p:spPr bwMode="auto">
          <a:xfrm flipH="1">
            <a:off x="968375" y="439737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34"/>
          <p:cNvSpPr>
            <a:spLocks noChangeArrowheads="1"/>
          </p:cNvSpPr>
          <p:nvPr/>
        </p:nvSpPr>
        <p:spPr bwMode="auto">
          <a:xfrm rot="16200000">
            <a:off x="601663" y="4165600"/>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Line 35"/>
          <p:cNvSpPr>
            <a:spLocks noChangeShapeType="1"/>
          </p:cNvSpPr>
          <p:nvPr/>
        </p:nvSpPr>
        <p:spPr bwMode="auto">
          <a:xfrm flipH="1">
            <a:off x="968375" y="3257550"/>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36"/>
          <p:cNvSpPr>
            <a:spLocks noChangeArrowheads="1"/>
          </p:cNvSpPr>
          <p:nvPr/>
        </p:nvSpPr>
        <p:spPr bwMode="auto">
          <a:xfrm rot="16200000">
            <a:off x="601663" y="3024187"/>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Line 37"/>
          <p:cNvSpPr>
            <a:spLocks noChangeShapeType="1"/>
          </p:cNvSpPr>
          <p:nvPr/>
        </p:nvSpPr>
        <p:spPr bwMode="auto">
          <a:xfrm flipH="1">
            <a:off x="968375" y="2116137"/>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8"/>
          <p:cNvSpPr>
            <a:spLocks noChangeArrowheads="1"/>
          </p:cNvSpPr>
          <p:nvPr/>
        </p:nvSpPr>
        <p:spPr bwMode="auto">
          <a:xfrm rot="16200000">
            <a:off x="601663" y="1884362"/>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Line 39"/>
          <p:cNvSpPr>
            <a:spLocks noChangeShapeType="1"/>
          </p:cNvSpPr>
          <p:nvPr/>
        </p:nvSpPr>
        <p:spPr bwMode="auto">
          <a:xfrm flipH="1">
            <a:off x="968375" y="98107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40"/>
          <p:cNvSpPr>
            <a:spLocks noChangeArrowheads="1"/>
          </p:cNvSpPr>
          <p:nvPr/>
        </p:nvSpPr>
        <p:spPr bwMode="auto">
          <a:xfrm rot="16200000">
            <a:off x="600075" y="746125"/>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Line 41"/>
          <p:cNvSpPr>
            <a:spLocks noChangeShapeType="1"/>
          </p:cNvSpPr>
          <p:nvPr/>
        </p:nvSpPr>
        <p:spPr bwMode="auto">
          <a:xfrm>
            <a:off x="1068388" y="5694362"/>
            <a:ext cx="7385050"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42"/>
          <p:cNvSpPr>
            <a:spLocks noChangeShapeType="1"/>
          </p:cNvSpPr>
          <p:nvPr/>
        </p:nvSpPr>
        <p:spPr bwMode="auto">
          <a:xfrm>
            <a:off x="1228725"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Rectangle 43"/>
          <p:cNvSpPr>
            <a:spLocks noChangeArrowheads="1"/>
          </p:cNvSpPr>
          <p:nvPr/>
        </p:nvSpPr>
        <p:spPr bwMode="auto">
          <a:xfrm>
            <a:off x="1123950"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Line 44"/>
          <p:cNvSpPr>
            <a:spLocks noChangeShapeType="1"/>
          </p:cNvSpPr>
          <p:nvPr/>
        </p:nvSpPr>
        <p:spPr bwMode="auto">
          <a:xfrm>
            <a:off x="2992438"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Rectangle 45"/>
          <p:cNvSpPr>
            <a:spLocks noChangeArrowheads="1"/>
          </p:cNvSpPr>
          <p:nvPr/>
        </p:nvSpPr>
        <p:spPr bwMode="auto">
          <a:xfrm>
            <a:off x="2887663"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Line 46"/>
          <p:cNvSpPr>
            <a:spLocks noChangeShapeType="1"/>
          </p:cNvSpPr>
          <p:nvPr/>
        </p:nvSpPr>
        <p:spPr bwMode="auto">
          <a:xfrm>
            <a:off x="4760913"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Rectangle 47"/>
          <p:cNvSpPr>
            <a:spLocks noChangeArrowheads="1"/>
          </p:cNvSpPr>
          <p:nvPr/>
        </p:nvSpPr>
        <p:spPr bwMode="auto">
          <a:xfrm>
            <a:off x="4656138"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 name="Line 48"/>
          <p:cNvSpPr>
            <a:spLocks noChangeShapeType="1"/>
          </p:cNvSpPr>
          <p:nvPr/>
        </p:nvSpPr>
        <p:spPr bwMode="auto">
          <a:xfrm>
            <a:off x="6529388"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Rectangle 49"/>
          <p:cNvSpPr>
            <a:spLocks noChangeArrowheads="1"/>
          </p:cNvSpPr>
          <p:nvPr/>
        </p:nvSpPr>
        <p:spPr bwMode="auto">
          <a:xfrm>
            <a:off x="6424613"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 name="Line 50"/>
          <p:cNvSpPr>
            <a:spLocks noChangeShapeType="1"/>
          </p:cNvSpPr>
          <p:nvPr/>
        </p:nvSpPr>
        <p:spPr bwMode="auto">
          <a:xfrm>
            <a:off x="8293100"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Rectangle 51"/>
          <p:cNvSpPr>
            <a:spLocks noChangeArrowheads="1"/>
          </p:cNvSpPr>
          <p:nvPr/>
        </p:nvSpPr>
        <p:spPr bwMode="auto">
          <a:xfrm>
            <a:off x="8223250" y="5845175"/>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52"/>
          <p:cNvSpPr>
            <a:spLocks noChangeArrowheads="1"/>
          </p:cNvSpPr>
          <p:nvPr/>
        </p:nvSpPr>
        <p:spPr bwMode="auto">
          <a:xfrm>
            <a:off x="3305268" y="6172497"/>
            <a:ext cx="288059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a:r>
              <a:rPr lang="en-US" altLang="en-US" sz="2000" dirty="0"/>
              <a:t>Share Purchasing </a:t>
            </a:r>
            <a:r>
              <a:rPr lang="en-US" altLang="en-US" sz="2000" i="1" dirty="0"/>
              <a:t>H</a:t>
            </a:r>
            <a:r>
              <a:rPr lang="en-US" altLang="en-US" sz="2000" dirty="0"/>
              <a:t> Plan</a:t>
            </a:r>
          </a:p>
        </p:txBody>
      </p:sp>
      <p:sp>
        <p:nvSpPr>
          <p:cNvPr id="48" name="Rectangle 22"/>
          <p:cNvSpPr>
            <a:spLocks noChangeArrowheads="1"/>
          </p:cNvSpPr>
          <p:nvPr/>
        </p:nvSpPr>
        <p:spPr bwMode="auto">
          <a:xfrm>
            <a:off x="6750051" y="4010402"/>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1A476F"/>
                </a:solidFill>
                <a:effectLst/>
                <a:latin typeface="Arial" panose="020B0604020202020204" pitchFamily="34" charset="0"/>
              </a:rPr>
              <a:t>150%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49" name="Rectangle 23"/>
          <p:cNvSpPr>
            <a:spLocks noChangeArrowheads="1"/>
          </p:cNvSpPr>
          <p:nvPr/>
        </p:nvSpPr>
        <p:spPr bwMode="auto">
          <a:xfrm>
            <a:off x="4981576" y="2576492"/>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90353B"/>
                </a:solidFill>
                <a:effectLst/>
                <a:latin typeface="Arial" panose="020B0604020202020204" pitchFamily="34" charset="0"/>
              </a:rPr>
              <a:t>200%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50" name="Rectangle 24"/>
          <p:cNvSpPr>
            <a:spLocks noChangeArrowheads="1"/>
          </p:cNvSpPr>
          <p:nvPr/>
        </p:nvSpPr>
        <p:spPr bwMode="auto">
          <a:xfrm>
            <a:off x="2974132" y="1468483"/>
            <a:ext cx="13336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dirty="0">
                <a:ln>
                  <a:noFill/>
                </a:ln>
                <a:solidFill>
                  <a:srgbClr val="006000"/>
                </a:solidFill>
                <a:effectLst/>
                <a:latin typeface="Arial" panose="020B0604020202020204" pitchFamily="34" charset="0"/>
              </a:rPr>
              <a:t>250% FPL</a:t>
            </a:r>
            <a:endParaRPr kumimoji="0" lang="en-US" altLang="en-US" sz="2200" b="1" i="0" u="none" strike="noStrike" cap="none" normalizeH="0" dirty="0">
              <a:ln>
                <a:noFill/>
              </a:ln>
              <a:solidFill>
                <a:schemeClr val="tx1"/>
              </a:solidFill>
              <a:effectLst/>
              <a:latin typeface="Arial" panose="020B0604020202020204" pitchFamily="34" charset="0"/>
            </a:endParaRPr>
          </a:p>
        </p:txBody>
      </p:sp>
      <p:sp>
        <p:nvSpPr>
          <p:cNvPr id="51" name="Rectangle 297"/>
          <p:cNvSpPr>
            <a:spLocks noChangeArrowheads="1"/>
          </p:cNvSpPr>
          <p:nvPr/>
        </p:nvSpPr>
        <p:spPr bwMode="auto">
          <a:xfrm rot="16200000">
            <a:off x="-5555" y="3019425"/>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Rectangle 59"/>
          <p:cNvSpPr>
            <a:spLocks noChangeArrowheads="1"/>
          </p:cNvSpPr>
          <p:nvPr/>
        </p:nvSpPr>
        <p:spPr bwMode="auto">
          <a:xfrm>
            <a:off x="113941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Observed Demand Points (</a:t>
            </a:r>
            <a:r>
              <a:rPr kumimoji="0" lang="en-US" altLang="en-US" sz="2700" b="0" i="1" u="none" strike="noStrike" cap="none" normalizeH="0" baseline="0" dirty="0" err="1">
                <a:ln>
                  <a:noFill/>
                </a:ln>
                <a:solidFill>
                  <a:srgbClr val="1E2D53"/>
                </a:solidFill>
                <a:effectLst/>
                <a:latin typeface="Arial" panose="020B0604020202020204" pitchFamily="34" charset="0"/>
              </a:rPr>
              <a:t>Share</a:t>
            </a:r>
            <a:r>
              <a:rPr kumimoji="0" lang="en-US" altLang="en-US" sz="2700" b="0" i="1" u="none" strike="noStrike" cap="none" normalizeH="0" baseline="-25000" dirty="0" err="1">
                <a:ln>
                  <a:noFill/>
                </a:ln>
                <a:solidFill>
                  <a:srgbClr val="1E2D53"/>
                </a:solidFill>
                <a:effectLst/>
                <a:latin typeface="Arial" panose="020B0604020202020204" pitchFamily="34" charset="0"/>
              </a:rPr>
              <a:t>H</a:t>
            </a:r>
            <a:r>
              <a:rPr kumimoji="0" lang="en-US" altLang="en-US" sz="2700" b="0" i="0" u="none" strike="noStrike" cap="none" normalizeH="0" baseline="0" dirty="0">
                <a:ln>
                  <a:noFill/>
                </a:ln>
                <a:solidFill>
                  <a:srgbClr val="1E2D53"/>
                </a:solidFill>
                <a:effectLst/>
                <a:latin typeface="Arial" panose="020B0604020202020204" pitchFamily="34" charset="0"/>
              </a:rPr>
              <a:t>, </a:t>
            </a:r>
            <a:r>
              <a:rPr kumimoji="0" lang="en-US" altLang="en-US" sz="2700" b="0" i="1" u="none" strike="noStrike" cap="none" normalizeH="0" baseline="0" dirty="0">
                <a:ln>
                  <a:noFill/>
                </a:ln>
                <a:solidFill>
                  <a:srgbClr val="1E2D53"/>
                </a:solidFill>
                <a:effectLst/>
                <a:latin typeface="Arial" panose="020B0604020202020204" pitchFamily="34" charset="0"/>
              </a:rPr>
              <a:t>P</a:t>
            </a:r>
            <a:r>
              <a:rPr kumimoji="0" lang="en-US" altLang="en-US" sz="2700" b="0" i="1" u="none" strike="noStrike" cap="none" normalizeH="0" baseline="-25000" dirty="0">
                <a:ln>
                  <a:noFill/>
                </a:ln>
                <a:solidFill>
                  <a:srgbClr val="1E2D53"/>
                </a:solidFill>
                <a:effectLst/>
                <a:latin typeface="Arial" panose="020B0604020202020204" pitchFamily="34" charset="0"/>
              </a:rPr>
              <a:t>H</a:t>
            </a:r>
            <a:r>
              <a:rPr kumimoji="0" lang="en-US" altLang="en-US" sz="2700" b="0" i="0" u="none" strike="noStrike" cap="none" normalizeH="0" baseline="0" dirty="0">
                <a:ln>
                  <a:noFill/>
                </a:ln>
                <a:solidFill>
                  <a:srgbClr val="1E2D53"/>
                </a:solidFill>
                <a:effectLst/>
                <a:latin typeface="Arial" panose="020B0604020202020204" pitchFamily="34" charset="0"/>
              </a:rPr>
              <a:t> – </a:t>
            </a:r>
            <a:r>
              <a:rPr kumimoji="0" lang="en-US" altLang="en-US" sz="2700" b="0" i="1" u="none" strike="noStrike" cap="none" normalizeH="0" baseline="0" dirty="0">
                <a:ln>
                  <a:noFill/>
                </a:ln>
                <a:solidFill>
                  <a:srgbClr val="1E2D53"/>
                </a:solidFill>
                <a:effectLst/>
                <a:latin typeface="Arial" panose="020B0604020202020204" pitchFamily="34" charset="0"/>
              </a:rPr>
              <a:t>P</a:t>
            </a:r>
            <a:r>
              <a:rPr kumimoji="0" lang="en-US" altLang="en-US" sz="2700" b="0" i="1" u="none" strike="noStrike" cap="none" normalizeH="0" baseline="-25000" dirty="0">
                <a:ln>
                  <a:noFill/>
                </a:ln>
                <a:solidFill>
                  <a:srgbClr val="1E2D53"/>
                </a:solidFill>
                <a:effectLst/>
                <a:latin typeface="Arial" panose="020B0604020202020204" pitchFamily="34" charset="0"/>
              </a:rPr>
              <a:t>L</a:t>
            </a:r>
            <a:r>
              <a:rPr kumimoji="0" lang="en-US" altLang="en-US" sz="2700" b="0" i="0" u="none" strike="noStrike" cap="none" normalizeH="0" baseline="0" dirty="0">
                <a:ln>
                  <a:noFill/>
                </a:ln>
                <a:solidFill>
                  <a:srgbClr val="1E2D53"/>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2094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304800" y="533400"/>
            <a:ext cx="8432800" cy="617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374650" y="598487"/>
            <a:ext cx="8299450" cy="6035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381000" y="608012"/>
            <a:ext cx="8278813" cy="6026150"/>
          </a:xfrm>
          <a:prstGeom prst="rect">
            <a:avLst/>
          </a:prstGeom>
          <a:solidFill>
            <a:srgbClr val="FFFFFF"/>
          </a:solidFill>
          <a:ln w="952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068388" y="553402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068388" y="439737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068388" y="3257550"/>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068388" y="2116137"/>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068388" y="981075"/>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Oval 12"/>
          <p:cNvSpPr>
            <a:spLocks noChangeArrowheads="1"/>
          </p:cNvSpPr>
          <p:nvPr/>
        </p:nvSpPr>
        <p:spPr bwMode="auto">
          <a:xfrm>
            <a:off x="5027613" y="3297237"/>
            <a:ext cx="169863" cy="16510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Oval 13"/>
          <p:cNvSpPr>
            <a:spLocks noChangeArrowheads="1"/>
          </p:cNvSpPr>
          <p:nvPr/>
        </p:nvSpPr>
        <p:spPr bwMode="auto">
          <a:xfrm>
            <a:off x="6469063" y="4197350"/>
            <a:ext cx="171450" cy="169862"/>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4"/>
          <p:cNvSpPr>
            <a:spLocks/>
          </p:cNvSpPr>
          <p:nvPr/>
        </p:nvSpPr>
        <p:spPr bwMode="auto">
          <a:xfrm>
            <a:off x="3765550" y="2081212"/>
            <a:ext cx="201613" cy="176212"/>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5"/>
          <p:cNvSpPr>
            <a:spLocks/>
          </p:cNvSpPr>
          <p:nvPr/>
        </p:nvSpPr>
        <p:spPr bwMode="auto">
          <a:xfrm>
            <a:off x="5559425" y="3267075"/>
            <a:ext cx="201613" cy="176212"/>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Rectangle 16"/>
          <p:cNvSpPr>
            <a:spLocks noChangeArrowheads="1"/>
          </p:cNvSpPr>
          <p:nvPr/>
        </p:nvSpPr>
        <p:spPr bwMode="auto">
          <a:xfrm>
            <a:off x="2857500" y="1884362"/>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 name="Rectangle 17"/>
          <p:cNvSpPr>
            <a:spLocks noChangeArrowheads="1"/>
          </p:cNvSpPr>
          <p:nvPr/>
        </p:nvSpPr>
        <p:spPr bwMode="auto">
          <a:xfrm>
            <a:off x="3952875" y="2111375"/>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8"/>
          <p:cNvSpPr>
            <a:spLocks/>
          </p:cNvSpPr>
          <p:nvPr/>
        </p:nvSpPr>
        <p:spPr bwMode="auto">
          <a:xfrm>
            <a:off x="5113338" y="3382962"/>
            <a:ext cx="1441450" cy="900112"/>
          </a:xfrm>
          <a:custGeom>
            <a:avLst/>
            <a:gdLst>
              <a:gd name="T0" fmla="*/ 4 w 287"/>
              <a:gd name="T1" fmla="*/ 2 h 179"/>
              <a:gd name="T2" fmla="*/ 9 w 287"/>
              <a:gd name="T3" fmla="*/ 6 h 179"/>
              <a:gd name="T4" fmla="*/ 14 w 287"/>
              <a:gd name="T5" fmla="*/ 9 h 179"/>
              <a:gd name="T6" fmla="*/ 20 w 287"/>
              <a:gd name="T7" fmla="*/ 12 h 179"/>
              <a:gd name="T8" fmla="*/ 25 w 287"/>
              <a:gd name="T9" fmla="*/ 15 h 179"/>
              <a:gd name="T10" fmla="*/ 30 w 287"/>
              <a:gd name="T11" fmla="*/ 19 h 179"/>
              <a:gd name="T12" fmla="*/ 35 w 287"/>
              <a:gd name="T13" fmla="*/ 22 h 179"/>
              <a:gd name="T14" fmla="*/ 41 w 287"/>
              <a:gd name="T15" fmla="*/ 25 h 179"/>
              <a:gd name="T16" fmla="*/ 46 w 287"/>
              <a:gd name="T17" fmla="*/ 29 h 179"/>
              <a:gd name="T18" fmla="*/ 51 w 287"/>
              <a:gd name="T19" fmla="*/ 32 h 179"/>
              <a:gd name="T20" fmla="*/ 57 w 287"/>
              <a:gd name="T21" fmla="*/ 35 h 179"/>
              <a:gd name="T22" fmla="*/ 62 w 287"/>
              <a:gd name="T23" fmla="*/ 38 h 179"/>
              <a:gd name="T24" fmla="*/ 67 w 287"/>
              <a:gd name="T25" fmla="*/ 42 h 179"/>
              <a:gd name="T26" fmla="*/ 72 w 287"/>
              <a:gd name="T27" fmla="*/ 45 h 179"/>
              <a:gd name="T28" fmla="*/ 78 w 287"/>
              <a:gd name="T29" fmla="*/ 48 h 179"/>
              <a:gd name="T30" fmla="*/ 83 w 287"/>
              <a:gd name="T31" fmla="*/ 52 h 179"/>
              <a:gd name="T32" fmla="*/ 88 w 287"/>
              <a:gd name="T33" fmla="*/ 55 h 179"/>
              <a:gd name="T34" fmla="*/ 93 w 287"/>
              <a:gd name="T35" fmla="*/ 58 h 179"/>
              <a:gd name="T36" fmla="*/ 99 w 287"/>
              <a:gd name="T37" fmla="*/ 62 h 179"/>
              <a:gd name="T38" fmla="*/ 104 w 287"/>
              <a:gd name="T39" fmla="*/ 65 h 179"/>
              <a:gd name="T40" fmla="*/ 109 w 287"/>
              <a:gd name="T41" fmla="*/ 68 h 179"/>
              <a:gd name="T42" fmla="*/ 115 w 287"/>
              <a:gd name="T43" fmla="*/ 71 h 179"/>
              <a:gd name="T44" fmla="*/ 120 w 287"/>
              <a:gd name="T45" fmla="*/ 75 h 179"/>
              <a:gd name="T46" fmla="*/ 125 w 287"/>
              <a:gd name="T47" fmla="*/ 78 h 179"/>
              <a:gd name="T48" fmla="*/ 130 w 287"/>
              <a:gd name="T49" fmla="*/ 81 h 179"/>
              <a:gd name="T50" fmla="*/ 136 w 287"/>
              <a:gd name="T51" fmla="*/ 85 h 179"/>
              <a:gd name="T52" fmla="*/ 141 w 287"/>
              <a:gd name="T53" fmla="*/ 88 h 179"/>
              <a:gd name="T54" fmla="*/ 146 w 287"/>
              <a:gd name="T55" fmla="*/ 91 h 179"/>
              <a:gd name="T56" fmla="*/ 151 w 287"/>
              <a:gd name="T57" fmla="*/ 95 h 179"/>
              <a:gd name="T58" fmla="*/ 157 w 287"/>
              <a:gd name="T59" fmla="*/ 98 h 179"/>
              <a:gd name="T60" fmla="*/ 162 w 287"/>
              <a:gd name="T61" fmla="*/ 101 h 179"/>
              <a:gd name="T62" fmla="*/ 167 w 287"/>
              <a:gd name="T63" fmla="*/ 104 h 179"/>
              <a:gd name="T64" fmla="*/ 173 w 287"/>
              <a:gd name="T65" fmla="*/ 108 h 179"/>
              <a:gd name="T66" fmla="*/ 178 w 287"/>
              <a:gd name="T67" fmla="*/ 111 h 179"/>
              <a:gd name="T68" fmla="*/ 183 w 287"/>
              <a:gd name="T69" fmla="*/ 114 h 179"/>
              <a:gd name="T70" fmla="*/ 188 w 287"/>
              <a:gd name="T71" fmla="*/ 118 h 179"/>
              <a:gd name="T72" fmla="*/ 194 w 287"/>
              <a:gd name="T73" fmla="*/ 121 h 179"/>
              <a:gd name="T74" fmla="*/ 199 w 287"/>
              <a:gd name="T75" fmla="*/ 124 h 179"/>
              <a:gd name="T76" fmla="*/ 204 w 287"/>
              <a:gd name="T77" fmla="*/ 128 h 179"/>
              <a:gd name="T78" fmla="*/ 210 w 287"/>
              <a:gd name="T79" fmla="*/ 131 h 179"/>
              <a:gd name="T80" fmla="*/ 215 w 287"/>
              <a:gd name="T81" fmla="*/ 134 h 179"/>
              <a:gd name="T82" fmla="*/ 220 w 287"/>
              <a:gd name="T83" fmla="*/ 137 h 179"/>
              <a:gd name="T84" fmla="*/ 225 w 287"/>
              <a:gd name="T85" fmla="*/ 141 h 179"/>
              <a:gd name="T86" fmla="*/ 231 w 287"/>
              <a:gd name="T87" fmla="*/ 144 h 179"/>
              <a:gd name="T88" fmla="*/ 236 w 287"/>
              <a:gd name="T89" fmla="*/ 147 h 179"/>
              <a:gd name="T90" fmla="*/ 241 w 287"/>
              <a:gd name="T91" fmla="*/ 151 h 179"/>
              <a:gd name="T92" fmla="*/ 246 w 287"/>
              <a:gd name="T93" fmla="*/ 154 h 179"/>
              <a:gd name="T94" fmla="*/ 252 w 287"/>
              <a:gd name="T95" fmla="*/ 157 h 179"/>
              <a:gd name="T96" fmla="*/ 257 w 287"/>
              <a:gd name="T97" fmla="*/ 160 h 179"/>
              <a:gd name="T98" fmla="*/ 262 w 287"/>
              <a:gd name="T99" fmla="*/ 164 h 179"/>
              <a:gd name="T100" fmla="*/ 268 w 287"/>
              <a:gd name="T101" fmla="*/ 167 h 179"/>
              <a:gd name="T102" fmla="*/ 273 w 287"/>
              <a:gd name="T103" fmla="*/ 170 h 179"/>
              <a:gd name="T104" fmla="*/ 278 w 287"/>
              <a:gd name="T105" fmla="*/ 174 h 179"/>
              <a:gd name="T106" fmla="*/ 283 w 287"/>
              <a:gd name="T107" fmla="*/ 177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7" h="179">
                <a:moveTo>
                  <a:pt x="0" y="0"/>
                </a:moveTo>
                <a:lnTo>
                  <a:pt x="2" y="1"/>
                </a:lnTo>
                <a:lnTo>
                  <a:pt x="4" y="2"/>
                </a:lnTo>
                <a:lnTo>
                  <a:pt x="6" y="3"/>
                </a:lnTo>
                <a:lnTo>
                  <a:pt x="7" y="4"/>
                </a:lnTo>
                <a:lnTo>
                  <a:pt x="9" y="6"/>
                </a:lnTo>
                <a:lnTo>
                  <a:pt x="11" y="7"/>
                </a:lnTo>
                <a:lnTo>
                  <a:pt x="13" y="8"/>
                </a:lnTo>
                <a:lnTo>
                  <a:pt x="14" y="9"/>
                </a:lnTo>
                <a:lnTo>
                  <a:pt x="16" y="10"/>
                </a:lnTo>
                <a:lnTo>
                  <a:pt x="18" y="11"/>
                </a:lnTo>
                <a:lnTo>
                  <a:pt x="20" y="12"/>
                </a:lnTo>
                <a:lnTo>
                  <a:pt x="21" y="13"/>
                </a:lnTo>
                <a:lnTo>
                  <a:pt x="23" y="14"/>
                </a:lnTo>
                <a:lnTo>
                  <a:pt x="25" y="15"/>
                </a:lnTo>
                <a:lnTo>
                  <a:pt x="27" y="16"/>
                </a:lnTo>
                <a:lnTo>
                  <a:pt x="28" y="18"/>
                </a:lnTo>
                <a:lnTo>
                  <a:pt x="30" y="19"/>
                </a:lnTo>
                <a:lnTo>
                  <a:pt x="32" y="20"/>
                </a:lnTo>
                <a:lnTo>
                  <a:pt x="34" y="21"/>
                </a:lnTo>
                <a:lnTo>
                  <a:pt x="35" y="22"/>
                </a:lnTo>
                <a:lnTo>
                  <a:pt x="37" y="23"/>
                </a:lnTo>
                <a:lnTo>
                  <a:pt x="39" y="24"/>
                </a:lnTo>
                <a:lnTo>
                  <a:pt x="41" y="25"/>
                </a:lnTo>
                <a:lnTo>
                  <a:pt x="42" y="26"/>
                </a:lnTo>
                <a:lnTo>
                  <a:pt x="44" y="28"/>
                </a:lnTo>
                <a:lnTo>
                  <a:pt x="46" y="29"/>
                </a:lnTo>
                <a:lnTo>
                  <a:pt x="48" y="30"/>
                </a:lnTo>
                <a:lnTo>
                  <a:pt x="50" y="31"/>
                </a:lnTo>
                <a:lnTo>
                  <a:pt x="51" y="32"/>
                </a:lnTo>
                <a:lnTo>
                  <a:pt x="53" y="33"/>
                </a:lnTo>
                <a:lnTo>
                  <a:pt x="55" y="34"/>
                </a:lnTo>
                <a:lnTo>
                  <a:pt x="57" y="35"/>
                </a:lnTo>
                <a:lnTo>
                  <a:pt x="58" y="36"/>
                </a:lnTo>
                <a:lnTo>
                  <a:pt x="60" y="37"/>
                </a:lnTo>
                <a:lnTo>
                  <a:pt x="62" y="38"/>
                </a:lnTo>
                <a:lnTo>
                  <a:pt x="64" y="40"/>
                </a:lnTo>
                <a:lnTo>
                  <a:pt x="65" y="41"/>
                </a:lnTo>
                <a:lnTo>
                  <a:pt x="67" y="42"/>
                </a:lnTo>
                <a:lnTo>
                  <a:pt x="69" y="43"/>
                </a:lnTo>
                <a:lnTo>
                  <a:pt x="71" y="44"/>
                </a:lnTo>
                <a:lnTo>
                  <a:pt x="72" y="45"/>
                </a:lnTo>
                <a:lnTo>
                  <a:pt x="74" y="46"/>
                </a:lnTo>
                <a:lnTo>
                  <a:pt x="76" y="47"/>
                </a:lnTo>
                <a:lnTo>
                  <a:pt x="78" y="48"/>
                </a:lnTo>
                <a:lnTo>
                  <a:pt x="79" y="49"/>
                </a:lnTo>
                <a:lnTo>
                  <a:pt x="81" y="51"/>
                </a:lnTo>
                <a:lnTo>
                  <a:pt x="83" y="52"/>
                </a:lnTo>
                <a:lnTo>
                  <a:pt x="85" y="53"/>
                </a:lnTo>
                <a:lnTo>
                  <a:pt x="86" y="54"/>
                </a:lnTo>
                <a:lnTo>
                  <a:pt x="88" y="55"/>
                </a:lnTo>
                <a:lnTo>
                  <a:pt x="90" y="56"/>
                </a:lnTo>
                <a:lnTo>
                  <a:pt x="92" y="57"/>
                </a:lnTo>
                <a:lnTo>
                  <a:pt x="93" y="58"/>
                </a:lnTo>
                <a:lnTo>
                  <a:pt x="95" y="59"/>
                </a:lnTo>
                <a:lnTo>
                  <a:pt x="97" y="60"/>
                </a:lnTo>
                <a:lnTo>
                  <a:pt x="99" y="62"/>
                </a:lnTo>
                <a:lnTo>
                  <a:pt x="100" y="63"/>
                </a:lnTo>
                <a:lnTo>
                  <a:pt x="102" y="64"/>
                </a:lnTo>
                <a:lnTo>
                  <a:pt x="104" y="65"/>
                </a:lnTo>
                <a:lnTo>
                  <a:pt x="106" y="66"/>
                </a:lnTo>
                <a:lnTo>
                  <a:pt x="108" y="67"/>
                </a:lnTo>
                <a:lnTo>
                  <a:pt x="109" y="68"/>
                </a:lnTo>
                <a:lnTo>
                  <a:pt x="111" y="69"/>
                </a:lnTo>
                <a:lnTo>
                  <a:pt x="113" y="70"/>
                </a:lnTo>
                <a:lnTo>
                  <a:pt x="115" y="71"/>
                </a:lnTo>
                <a:lnTo>
                  <a:pt x="116" y="73"/>
                </a:lnTo>
                <a:lnTo>
                  <a:pt x="118" y="74"/>
                </a:lnTo>
                <a:lnTo>
                  <a:pt x="120" y="75"/>
                </a:lnTo>
                <a:lnTo>
                  <a:pt x="122" y="76"/>
                </a:lnTo>
                <a:lnTo>
                  <a:pt x="123" y="77"/>
                </a:lnTo>
                <a:lnTo>
                  <a:pt x="125" y="78"/>
                </a:lnTo>
                <a:lnTo>
                  <a:pt x="127" y="79"/>
                </a:lnTo>
                <a:lnTo>
                  <a:pt x="129" y="80"/>
                </a:lnTo>
                <a:lnTo>
                  <a:pt x="130" y="81"/>
                </a:lnTo>
                <a:lnTo>
                  <a:pt x="132" y="82"/>
                </a:lnTo>
                <a:lnTo>
                  <a:pt x="134" y="84"/>
                </a:lnTo>
                <a:lnTo>
                  <a:pt x="136" y="85"/>
                </a:lnTo>
                <a:lnTo>
                  <a:pt x="137" y="86"/>
                </a:lnTo>
                <a:lnTo>
                  <a:pt x="139" y="87"/>
                </a:lnTo>
                <a:lnTo>
                  <a:pt x="141" y="88"/>
                </a:lnTo>
                <a:lnTo>
                  <a:pt x="143" y="89"/>
                </a:lnTo>
                <a:lnTo>
                  <a:pt x="144" y="90"/>
                </a:lnTo>
                <a:lnTo>
                  <a:pt x="146" y="91"/>
                </a:lnTo>
                <a:lnTo>
                  <a:pt x="148" y="92"/>
                </a:lnTo>
                <a:lnTo>
                  <a:pt x="150" y="93"/>
                </a:lnTo>
                <a:lnTo>
                  <a:pt x="151" y="95"/>
                </a:lnTo>
                <a:lnTo>
                  <a:pt x="153" y="96"/>
                </a:lnTo>
                <a:lnTo>
                  <a:pt x="155" y="97"/>
                </a:lnTo>
                <a:lnTo>
                  <a:pt x="157" y="98"/>
                </a:lnTo>
                <a:lnTo>
                  <a:pt x="159" y="99"/>
                </a:lnTo>
                <a:lnTo>
                  <a:pt x="160" y="100"/>
                </a:lnTo>
                <a:lnTo>
                  <a:pt x="162" y="101"/>
                </a:lnTo>
                <a:lnTo>
                  <a:pt x="164" y="102"/>
                </a:lnTo>
                <a:lnTo>
                  <a:pt x="166" y="103"/>
                </a:lnTo>
                <a:lnTo>
                  <a:pt x="167" y="104"/>
                </a:lnTo>
                <a:lnTo>
                  <a:pt x="169" y="106"/>
                </a:lnTo>
                <a:lnTo>
                  <a:pt x="171" y="107"/>
                </a:lnTo>
                <a:lnTo>
                  <a:pt x="173" y="108"/>
                </a:lnTo>
                <a:lnTo>
                  <a:pt x="174" y="109"/>
                </a:lnTo>
                <a:lnTo>
                  <a:pt x="176" y="110"/>
                </a:lnTo>
                <a:lnTo>
                  <a:pt x="178" y="111"/>
                </a:lnTo>
                <a:lnTo>
                  <a:pt x="180" y="112"/>
                </a:lnTo>
                <a:lnTo>
                  <a:pt x="181" y="113"/>
                </a:lnTo>
                <a:lnTo>
                  <a:pt x="183" y="114"/>
                </a:lnTo>
                <a:lnTo>
                  <a:pt x="185" y="115"/>
                </a:lnTo>
                <a:lnTo>
                  <a:pt x="187" y="116"/>
                </a:lnTo>
                <a:lnTo>
                  <a:pt x="188" y="118"/>
                </a:lnTo>
                <a:lnTo>
                  <a:pt x="190" y="119"/>
                </a:lnTo>
                <a:lnTo>
                  <a:pt x="192" y="120"/>
                </a:lnTo>
                <a:lnTo>
                  <a:pt x="194" y="121"/>
                </a:lnTo>
                <a:lnTo>
                  <a:pt x="195" y="122"/>
                </a:lnTo>
                <a:lnTo>
                  <a:pt x="197" y="123"/>
                </a:lnTo>
                <a:lnTo>
                  <a:pt x="199" y="124"/>
                </a:lnTo>
                <a:lnTo>
                  <a:pt x="201" y="125"/>
                </a:lnTo>
                <a:lnTo>
                  <a:pt x="202" y="126"/>
                </a:lnTo>
                <a:lnTo>
                  <a:pt x="204" y="128"/>
                </a:lnTo>
                <a:lnTo>
                  <a:pt x="206" y="129"/>
                </a:lnTo>
                <a:lnTo>
                  <a:pt x="208" y="130"/>
                </a:lnTo>
                <a:lnTo>
                  <a:pt x="210" y="131"/>
                </a:lnTo>
                <a:lnTo>
                  <a:pt x="211" y="132"/>
                </a:lnTo>
                <a:lnTo>
                  <a:pt x="213" y="133"/>
                </a:lnTo>
                <a:lnTo>
                  <a:pt x="215" y="134"/>
                </a:lnTo>
                <a:lnTo>
                  <a:pt x="217" y="135"/>
                </a:lnTo>
                <a:lnTo>
                  <a:pt x="218" y="136"/>
                </a:lnTo>
                <a:lnTo>
                  <a:pt x="220" y="137"/>
                </a:lnTo>
                <a:lnTo>
                  <a:pt x="222" y="138"/>
                </a:lnTo>
                <a:lnTo>
                  <a:pt x="224" y="140"/>
                </a:lnTo>
                <a:lnTo>
                  <a:pt x="225" y="141"/>
                </a:lnTo>
                <a:lnTo>
                  <a:pt x="227" y="142"/>
                </a:lnTo>
                <a:lnTo>
                  <a:pt x="229" y="143"/>
                </a:lnTo>
                <a:lnTo>
                  <a:pt x="231" y="144"/>
                </a:lnTo>
                <a:lnTo>
                  <a:pt x="232" y="145"/>
                </a:lnTo>
                <a:lnTo>
                  <a:pt x="234" y="146"/>
                </a:lnTo>
                <a:lnTo>
                  <a:pt x="236" y="147"/>
                </a:lnTo>
                <a:lnTo>
                  <a:pt x="238" y="148"/>
                </a:lnTo>
                <a:lnTo>
                  <a:pt x="239" y="149"/>
                </a:lnTo>
                <a:lnTo>
                  <a:pt x="241" y="151"/>
                </a:lnTo>
                <a:lnTo>
                  <a:pt x="243" y="152"/>
                </a:lnTo>
                <a:lnTo>
                  <a:pt x="245" y="153"/>
                </a:lnTo>
                <a:lnTo>
                  <a:pt x="246" y="154"/>
                </a:lnTo>
                <a:lnTo>
                  <a:pt x="248" y="155"/>
                </a:lnTo>
                <a:lnTo>
                  <a:pt x="250" y="156"/>
                </a:lnTo>
                <a:lnTo>
                  <a:pt x="252" y="157"/>
                </a:lnTo>
                <a:lnTo>
                  <a:pt x="253" y="158"/>
                </a:lnTo>
                <a:lnTo>
                  <a:pt x="255" y="159"/>
                </a:lnTo>
                <a:lnTo>
                  <a:pt x="257" y="160"/>
                </a:lnTo>
                <a:lnTo>
                  <a:pt x="259" y="162"/>
                </a:lnTo>
                <a:lnTo>
                  <a:pt x="260" y="163"/>
                </a:lnTo>
                <a:lnTo>
                  <a:pt x="262" y="164"/>
                </a:lnTo>
                <a:lnTo>
                  <a:pt x="264" y="165"/>
                </a:lnTo>
                <a:lnTo>
                  <a:pt x="266" y="166"/>
                </a:lnTo>
                <a:lnTo>
                  <a:pt x="268" y="167"/>
                </a:lnTo>
                <a:lnTo>
                  <a:pt x="269" y="168"/>
                </a:lnTo>
                <a:lnTo>
                  <a:pt x="271" y="169"/>
                </a:lnTo>
                <a:lnTo>
                  <a:pt x="273" y="170"/>
                </a:lnTo>
                <a:lnTo>
                  <a:pt x="275" y="171"/>
                </a:lnTo>
                <a:lnTo>
                  <a:pt x="276" y="173"/>
                </a:lnTo>
                <a:lnTo>
                  <a:pt x="278" y="174"/>
                </a:lnTo>
                <a:lnTo>
                  <a:pt x="280" y="175"/>
                </a:lnTo>
                <a:lnTo>
                  <a:pt x="282" y="176"/>
                </a:lnTo>
                <a:lnTo>
                  <a:pt x="283" y="177"/>
                </a:lnTo>
                <a:lnTo>
                  <a:pt x="285" y="178"/>
                </a:lnTo>
                <a:lnTo>
                  <a:pt x="287" y="179"/>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9"/>
          <p:cNvSpPr>
            <a:spLocks/>
          </p:cNvSpPr>
          <p:nvPr/>
        </p:nvSpPr>
        <p:spPr bwMode="auto">
          <a:xfrm>
            <a:off x="3867150" y="2197100"/>
            <a:ext cx="1793875" cy="1185862"/>
          </a:xfrm>
          <a:custGeom>
            <a:avLst/>
            <a:gdLst>
              <a:gd name="T0" fmla="*/ 6 w 357"/>
              <a:gd name="T1" fmla="*/ 4 h 236"/>
              <a:gd name="T2" fmla="*/ 13 w 357"/>
              <a:gd name="T3" fmla="*/ 8 h 236"/>
              <a:gd name="T4" fmla="*/ 20 w 357"/>
              <a:gd name="T5" fmla="*/ 13 h 236"/>
              <a:gd name="T6" fmla="*/ 27 w 357"/>
              <a:gd name="T7" fmla="*/ 18 h 236"/>
              <a:gd name="T8" fmla="*/ 34 w 357"/>
              <a:gd name="T9" fmla="*/ 22 h 236"/>
              <a:gd name="T10" fmla="*/ 41 w 357"/>
              <a:gd name="T11" fmla="*/ 27 h 236"/>
              <a:gd name="T12" fmla="*/ 48 w 357"/>
              <a:gd name="T13" fmla="*/ 32 h 236"/>
              <a:gd name="T14" fmla="*/ 55 w 357"/>
              <a:gd name="T15" fmla="*/ 36 h 236"/>
              <a:gd name="T16" fmla="*/ 62 w 357"/>
              <a:gd name="T17" fmla="*/ 41 h 236"/>
              <a:gd name="T18" fmla="*/ 69 w 357"/>
              <a:gd name="T19" fmla="*/ 46 h 236"/>
              <a:gd name="T20" fmla="*/ 76 w 357"/>
              <a:gd name="T21" fmla="*/ 50 h 236"/>
              <a:gd name="T22" fmla="*/ 83 w 357"/>
              <a:gd name="T23" fmla="*/ 55 h 236"/>
              <a:gd name="T24" fmla="*/ 90 w 357"/>
              <a:gd name="T25" fmla="*/ 59 h 236"/>
              <a:gd name="T26" fmla="*/ 97 w 357"/>
              <a:gd name="T27" fmla="*/ 64 h 236"/>
              <a:gd name="T28" fmla="*/ 104 w 357"/>
              <a:gd name="T29" fmla="*/ 69 h 236"/>
              <a:gd name="T30" fmla="*/ 111 w 357"/>
              <a:gd name="T31" fmla="*/ 73 h 236"/>
              <a:gd name="T32" fmla="*/ 118 w 357"/>
              <a:gd name="T33" fmla="*/ 78 h 236"/>
              <a:gd name="T34" fmla="*/ 125 w 357"/>
              <a:gd name="T35" fmla="*/ 83 h 236"/>
              <a:gd name="T36" fmla="*/ 132 w 357"/>
              <a:gd name="T37" fmla="*/ 87 h 236"/>
              <a:gd name="T38" fmla="*/ 139 w 357"/>
              <a:gd name="T39" fmla="*/ 92 h 236"/>
              <a:gd name="T40" fmla="*/ 146 w 357"/>
              <a:gd name="T41" fmla="*/ 97 h 236"/>
              <a:gd name="T42" fmla="*/ 153 w 357"/>
              <a:gd name="T43" fmla="*/ 101 h 236"/>
              <a:gd name="T44" fmla="*/ 160 w 357"/>
              <a:gd name="T45" fmla="*/ 106 h 236"/>
              <a:gd name="T46" fmla="*/ 167 w 357"/>
              <a:gd name="T47" fmla="*/ 111 h 236"/>
              <a:gd name="T48" fmla="*/ 174 w 357"/>
              <a:gd name="T49" fmla="*/ 115 h 236"/>
              <a:gd name="T50" fmla="*/ 181 w 357"/>
              <a:gd name="T51" fmla="*/ 120 h 236"/>
              <a:gd name="T52" fmla="*/ 188 w 357"/>
              <a:gd name="T53" fmla="*/ 125 h 236"/>
              <a:gd name="T54" fmla="*/ 195 w 357"/>
              <a:gd name="T55" fmla="*/ 129 h 236"/>
              <a:gd name="T56" fmla="*/ 203 w 357"/>
              <a:gd name="T57" fmla="*/ 134 h 236"/>
              <a:gd name="T58" fmla="*/ 210 w 357"/>
              <a:gd name="T59" fmla="*/ 138 h 236"/>
              <a:gd name="T60" fmla="*/ 217 w 357"/>
              <a:gd name="T61" fmla="*/ 143 h 236"/>
              <a:gd name="T62" fmla="*/ 224 w 357"/>
              <a:gd name="T63" fmla="*/ 148 h 236"/>
              <a:gd name="T64" fmla="*/ 231 w 357"/>
              <a:gd name="T65" fmla="*/ 152 h 236"/>
              <a:gd name="T66" fmla="*/ 238 w 357"/>
              <a:gd name="T67" fmla="*/ 157 h 236"/>
              <a:gd name="T68" fmla="*/ 245 w 357"/>
              <a:gd name="T69" fmla="*/ 162 h 236"/>
              <a:gd name="T70" fmla="*/ 252 w 357"/>
              <a:gd name="T71" fmla="*/ 166 h 236"/>
              <a:gd name="T72" fmla="*/ 259 w 357"/>
              <a:gd name="T73" fmla="*/ 171 h 236"/>
              <a:gd name="T74" fmla="*/ 266 w 357"/>
              <a:gd name="T75" fmla="*/ 176 h 236"/>
              <a:gd name="T76" fmla="*/ 273 w 357"/>
              <a:gd name="T77" fmla="*/ 180 h 236"/>
              <a:gd name="T78" fmla="*/ 280 w 357"/>
              <a:gd name="T79" fmla="*/ 185 h 236"/>
              <a:gd name="T80" fmla="*/ 287 w 357"/>
              <a:gd name="T81" fmla="*/ 190 h 236"/>
              <a:gd name="T82" fmla="*/ 294 w 357"/>
              <a:gd name="T83" fmla="*/ 194 h 236"/>
              <a:gd name="T84" fmla="*/ 301 w 357"/>
              <a:gd name="T85" fmla="*/ 199 h 236"/>
              <a:gd name="T86" fmla="*/ 308 w 357"/>
              <a:gd name="T87" fmla="*/ 203 h 236"/>
              <a:gd name="T88" fmla="*/ 315 w 357"/>
              <a:gd name="T89" fmla="*/ 208 h 236"/>
              <a:gd name="T90" fmla="*/ 322 w 357"/>
              <a:gd name="T91" fmla="*/ 213 h 236"/>
              <a:gd name="T92" fmla="*/ 329 w 357"/>
              <a:gd name="T93" fmla="*/ 217 h 236"/>
              <a:gd name="T94" fmla="*/ 336 w 357"/>
              <a:gd name="T95" fmla="*/ 222 h 236"/>
              <a:gd name="T96" fmla="*/ 343 w 357"/>
              <a:gd name="T97" fmla="*/ 227 h 236"/>
              <a:gd name="T98" fmla="*/ 350 w 357"/>
              <a:gd name="T99" fmla="*/ 231 h 236"/>
              <a:gd name="T100" fmla="*/ 357 w 357"/>
              <a:gd name="T101"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7" h="236">
                <a:moveTo>
                  <a:pt x="0" y="0"/>
                </a:moveTo>
                <a:lnTo>
                  <a:pt x="2" y="1"/>
                </a:lnTo>
                <a:lnTo>
                  <a:pt x="4" y="3"/>
                </a:lnTo>
                <a:lnTo>
                  <a:pt x="6" y="4"/>
                </a:lnTo>
                <a:lnTo>
                  <a:pt x="7" y="5"/>
                </a:lnTo>
                <a:lnTo>
                  <a:pt x="9" y="6"/>
                </a:lnTo>
                <a:lnTo>
                  <a:pt x="11" y="7"/>
                </a:lnTo>
                <a:lnTo>
                  <a:pt x="13" y="8"/>
                </a:lnTo>
                <a:lnTo>
                  <a:pt x="14" y="10"/>
                </a:lnTo>
                <a:lnTo>
                  <a:pt x="16" y="11"/>
                </a:lnTo>
                <a:lnTo>
                  <a:pt x="18" y="12"/>
                </a:lnTo>
                <a:lnTo>
                  <a:pt x="20" y="13"/>
                </a:lnTo>
                <a:lnTo>
                  <a:pt x="21" y="14"/>
                </a:lnTo>
                <a:lnTo>
                  <a:pt x="23" y="15"/>
                </a:lnTo>
                <a:lnTo>
                  <a:pt x="25" y="17"/>
                </a:lnTo>
                <a:lnTo>
                  <a:pt x="27" y="18"/>
                </a:lnTo>
                <a:lnTo>
                  <a:pt x="28" y="19"/>
                </a:lnTo>
                <a:lnTo>
                  <a:pt x="30" y="20"/>
                </a:lnTo>
                <a:lnTo>
                  <a:pt x="32" y="21"/>
                </a:lnTo>
                <a:lnTo>
                  <a:pt x="34" y="22"/>
                </a:lnTo>
                <a:lnTo>
                  <a:pt x="35" y="23"/>
                </a:lnTo>
                <a:lnTo>
                  <a:pt x="37" y="25"/>
                </a:lnTo>
                <a:lnTo>
                  <a:pt x="39" y="26"/>
                </a:lnTo>
                <a:lnTo>
                  <a:pt x="41" y="27"/>
                </a:lnTo>
                <a:lnTo>
                  <a:pt x="43" y="28"/>
                </a:lnTo>
                <a:lnTo>
                  <a:pt x="44" y="29"/>
                </a:lnTo>
                <a:lnTo>
                  <a:pt x="46" y="30"/>
                </a:lnTo>
                <a:lnTo>
                  <a:pt x="48" y="32"/>
                </a:lnTo>
                <a:lnTo>
                  <a:pt x="50" y="33"/>
                </a:lnTo>
                <a:lnTo>
                  <a:pt x="51" y="34"/>
                </a:lnTo>
                <a:lnTo>
                  <a:pt x="53" y="35"/>
                </a:lnTo>
                <a:lnTo>
                  <a:pt x="55" y="36"/>
                </a:lnTo>
                <a:lnTo>
                  <a:pt x="57" y="37"/>
                </a:lnTo>
                <a:lnTo>
                  <a:pt x="58" y="39"/>
                </a:lnTo>
                <a:lnTo>
                  <a:pt x="60" y="40"/>
                </a:lnTo>
                <a:lnTo>
                  <a:pt x="62" y="41"/>
                </a:lnTo>
                <a:lnTo>
                  <a:pt x="64" y="42"/>
                </a:lnTo>
                <a:lnTo>
                  <a:pt x="65" y="43"/>
                </a:lnTo>
                <a:lnTo>
                  <a:pt x="67" y="44"/>
                </a:lnTo>
                <a:lnTo>
                  <a:pt x="69" y="46"/>
                </a:lnTo>
                <a:lnTo>
                  <a:pt x="71" y="47"/>
                </a:lnTo>
                <a:lnTo>
                  <a:pt x="72" y="48"/>
                </a:lnTo>
                <a:lnTo>
                  <a:pt x="74" y="49"/>
                </a:lnTo>
                <a:lnTo>
                  <a:pt x="76" y="50"/>
                </a:lnTo>
                <a:lnTo>
                  <a:pt x="78" y="51"/>
                </a:lnTo>
                <a:lnTo>
                  <a:pt x="79" y="53"/>
                </a:lnTo>
                <a:lnTo>
                  <a:pt x="81" y="54"/>
                </a:lnTo>
                <a:lnTo>
                  <a:pt x="83" y="55"/>
                </a:lnTo>
                <a:lnTo>
                  <a:pt x="85" y="56"/>
                </a:lnTo>
                <a:lnTo>
                  <a:pt x="86" y="57"/>
                </a:lnTo>
                <a:lnTo>
                  <a:pt x="88" y="58"/>
                </a:lnTo>
                <a:lnTo>
                  <a:pt x="90" y="59"/>
                </a:lnTo>
                <a:lnTo>
                  <a:pt x="92" y="61"/>
                </a:lnTo>
                <a:lnTo>
                  <a:pt x="94" y="62"/>
                </a:lnTo>
                <a:lnTo>
                  <a:pt x="95" y="63"/>
                </a:lnTo>
                <a:lnTo>
                  <a:pt x="97" y="64"/>
                </a:lnTo>
                <a:lnTo>
                  <a:pt x="99" y="65"/>
                </a:lnTo>
                <a:lnTo>
                  <a:pt x="101" y="66"/>
                </a:lnTo>
                <a:lnTo>
                  <a:pt x="102" y="68"/>
                </a:lnTo>
                <a:lnTo>
                  <a:pt x="104" y="69"/>
                </a:lnTo>
                <a:lnTo>
                  <a:pt x="106" y="70"/>
                </a:lnTo>
                <a:lnTo>
                  <a:pt x="108" y="71"/>
                </a:lnTo>
                <a:lnTo>
                  <a:pt x="109" y="72"/>
                </a:lnTo>
                <a:lnTo>
                  <a:pt x="111" y="73"/>
                </a:lnTo>
                <a:lnTo>
                  <a:pt x="113" y="75"/>
                </a:lnTo>
                <a:lnTo>
                  <a:pt x="115" y="76"/>
                </a:lnTo>
                <a:lnTo>
                  <a:pt x="116" y="77"/>
                </a:lnTo>
                <a:lnTo>
                  <a:pt x="118" y="78"/>
                </a:lnTo>
                <a:lnTo>
                  <a:pt x="120" y="79"/>
                </a:lnTo>
                <a:lnTo>
                  <a:pt x="122" y="80"/>
                </a:lnTo>
                <a:lnTo>
                  <a:pt x="123" y="82"/>
                </a:lnTo>
                <a:lnTo>
                  <a:pt x="125" y="83"/>
                </a:lnTo>
                <a:lnTo>
                  <a:pt x="127" y="84"/>
                </a:lnTo>
                <a:lnTo>
                  <a:pt x="129" y="85"/>
                </a:lnTo>
                <a:lnTo>
                  <a:pt x="130" y="86"/>
                </a:lnTo>
                <a:lnTo>
                  <a:pt x="132" y="87"/>
                </a:lnTo>
                <a:lnTo>
                  <a:pt x="134" y="88"/>
                </a:lnTo>
                <a:lnTo>
                  <a:pt x="136" y="90"/>
                </a:lnTo>
                <a:lnTo>
                  <a:pt x="137" y="91"/>
                </a:lnTo>
                <a:lnTo>
                  <a:pt x="139" y="92"/>
                </a:lnTo>
                <a:lnTo>
                  <a:pt x="141" y="93"/>
                </a:lnTo>
                <a:lnTo>
                  <a:pt x="143" y="94"/>
                </a:lnTo>
                <a:lnTo>
                  <a:pt x="145" y="95"/>
                </a:lnTo>
                <a:lnTo>
                  <a:pt x="146" y="97"/>
                </a:lnTo>
                <a:lnTo>
                  <a:pt x="148" y="98"/>
                </a:lnTo>
                <a:lnTo>
                  <a:pt x="150" y="99"/>
                </a:lnTo>
                <a:lnTo>
                  <a:pt x="152" y="100"/>
                </a:lnTo>
                <a:lnTo>
                  <a:pt x="153" y="101"/>
                </a:lnTo>
                <a:lnTo>
                  <a:pt x="155" y="102"/>
                </a:lnTo>
                <a:lnTo>
                  <a:pt x="157" y="104"/>
                </a:lnTo>
                <a:lnTo>
                  <a:pt x="159" y="105"/>
                </a:lnTo>
                <a:lnTo>
                  <a:pt x="160" y="106"/>
                </a:lnTo>
                <a:lnTo>
                  <a:pt x="162" y="107"/>
                </a:lnTo>
                <a:lnTo>
                  <a:pt x="164" y="108"/>
                </a:lnTo>
                <a:lnTo>
                  <a:pt x="166" y="109"/>
                </a:lnTo>
                <a:lnTo>
                  <a:pt x="167" y="111"/>
                </a:lnTo>
                <a:lnTo>
                  <a:pt x="169" y="112"/>
                </a:lnTo>
                <a:lnTo>
                  <a:pt x="171" y="113"/>
                </a:lnTo>
                <a:lnTo>
                  <a:pt x="173" y="114"/>
                </a:lnTo>
                <a:lnTo>
                  <a:pt x="174" y="115"/>
                </a:lnTo>
                <a:lnTo>
                  <a:pt x="176" y="116"/>
                </a:lnTo>
                <a:lnTo>
                  <a:pt x="178" y="118"/>
                </a:lnTo>
                <a:lnTo>
                  <a:pt x="180" y="119"/>
                </a:lnTo>
                <a:lnTo>
                  <a:pt x="181" y="120"/>
                </a:lnTo>
                <a:lnTo>
                  <a:pt x="183" y="121"/>
                </a:lnTo>
                <a:lnTo>
                  <a:pt x="185" y="122"/>
                </a:lnTo>
                <a:lnTo>
                  <a:pt x="187" y="123"/>
                </a:lnTo>
                <a:lnTo>
                  <a:pt x="188" y="125"/>
                </a:lnTo>
                <a:lnTo>
                  <a:pt x="190" y="126"/>
                </a:lnTo>
                <a:lnTo>
                  <a:pt x="192" y="127"/>
                </a:lnTo>
                <a:lnTo>
                  <a:pt x="194" y="128"/>
                </a:lnTo>
                <a:lnTo>
                  <a:pt x="195" y="129"/>
                </a:lnTo>
                <a:lnTo>
                  <a:pt x="197" y="130"/>
                </a:lnTo>
                <a:lnTo>
                  <a:pt x="199" y="132"/>
                </a:lnTo>
                <a:lnTo>
                  <a:pt x="201" y="133"/>
                </a:lnTo>
                <a:lnTo>
                  <a:pt x="203" y="134"/>
                </a:lnTo>
                <a:lnTo>
                  <a:pt x="204" y="135"/>
                </a:lnTo>
                <a:lnTo>
                  <a:pt x="206" y="136"/>
                </a:lnTo>
                <a:lnTo>
                  <a:pt x="208" y="137"/>
                </a:lnTo>
                <a:lnTo>
                  <a:pt x="210" y="138"/>
                </a:lnTo>
                <a:lnTo>
                  <a:pt x="211" y="140"/>
                </a:lnTo>
                <a:lnTo>
                  <a:pt x="213" y="141"/>
                </a:lnTo>
                <a:lnTo>
                  <a:pt x="215" y="142"/>
                </a:lnTo>
                <a:lnTo>
                  <a:pt x="217" y="143"/>
                </a:lnTo>
                <a:lnTo>
                  <a:pt x="218" y="144"/>
                </a:lnTo>
                <a:lnTo>
                  <a:pt x="220" y="145"/>
                </a:lnTo>
                <a:lnTo>
                  <a:pt x="222" y="147"/>
                </a:lnTo>
                <a:lnTo>
                  <a:pt x="224" y="148"/>
                </a:lnTo>
                <a:lnTo>
                  <a:pt x="225" y="149"/>
                </a:lnTo>
                <a:lnTo>
                  <a:pt x="227" y="150"/>
                </a:lnTo>
                <a:lnTo>
                  <a:pt x="229" y="151"/>
                </a:lnTo>
                <a:lnTo>
                  <a:pt x="231" y="152"/>
                </a:lnTo>
                <a:lnTo>
                  <a:pt x="232" y="154"/>
                </a:lnTo>
                <a:lnTo>
                  <a:pt x="234" y="155"/>
                </a:lnTo>
                <a:lnTo>
                  <a:pt x="236" y="156"/>
                </a:lnTo>
                <a:lnTo>
                  <a:pt x="238" y="157"/>
                </a:lnTo>
                <a:lnTo>
                  <a:pt x="239" y="158"/>
                </a:lnTo>
                <a:lnTo>
                  <a:pt x="241" y="159"/>
                </a:lnTo>
                <a:lnTo>
                  <a:pt x="243" y="161"/>
                </a:lnTo>
                <a:lnTo>
                  <a:pt x="245" y="162"/>
                </a:lnTo>
                <a:lnTo>
                  <a:pt x="246" y="163"/>
                </a:lnTo>
                <a:lnTo>
                  <a:pt x="248" y="164"/>
                </a:lnTo>
                <a:lnTo>
                  <a:pt x="250" y="165"/>
                </a:lnTo>
                <a:lnTo>
                  <a:pt x="252" y="166"/>
                </a:lnTo>
                <a:lnTo>
                  <a:pt x="254" y="167"/>
                </a:lnTo>
                <a:lnTo>
                  <a:pt x="255" y="169"/>
                </a:lnTo>
                <a:lnTo>
                  <a:pt x="257" y="170"/>
                </a:lnTo>
                <a:lnTo>
                  <a:pt x="259" y="171"/>
                </a:lnTo>
                <a:lnTo>
                  <a:pt x="261" y="172"/>
                </a:lnTo>
                <a:lnTo>
                  <a:pt x="262" y="173"/>
                </a:lnTo>
                <a:lnTo>
                  <a:pt x="264" y="174"/>
                </a:lnTo>
                <a:lnTo>
                  <a:pt x="266" y="176"/>
                </a:lnTo>
                <a:lnTo>
                  <a:pt x="268" y="177"/>
                </a:lnTo>
                <a:lnTo>
                  <a:pt x="269" y="178"/>
                </a:lnTo>
                <a:lnTo>
                  <a:pt x="271" y="179"/>
                </a:lnTo>
                <a:lnTo>
                  <a:pt x="273" y="180"/>
                </a:lnTo>
                <a:lnTo>
                  <a:pt x="275" y="181"/>
                </a:lnTo>
                <a:lnTo>
                  <a:pt x="276" y="183"/>
                </a:lnTo>
                <a:lnTo>
                  <a:pt x="278" y="184"/>
                </a:lnTo>
                <a:lnTo>
                  <a:pt x="280" y="185"/>
                </a:lnTo>
                <a:lnTo>
                  <a:pt x="282" y="186"/>
                </a:lnTo>
                <a:lnTo>
                  <a:pt x="283" y="187"/>
                </a:lnTo>
                <a:lnTo>
                  <a:pt x="285" y="188"/>
                </a:lnTo>
                <a:lnTo>
                  <a:pt x="287" y="190"/>
                </a:lnTo>
                <a:lnTo>
                  <a:pt x="289" y="191"/>
                </a:lnTo>
                <a:lnTo>
                  <a:pt x="290" y="192"/>
                </a:lnTo>
                <a:lnTo>
                  <a:pt x="292" y="193"/>
                </a:lnTo>
                <a:lnTo>
                  <a:pt x="294" y="194"/>
                </a:lnTo>
                <a:lnTo>
                  <a:pt x="296" y="195"/>
                </a:lnTo>
                <a:lnTo>
                  <a:pt x="298" y="197"/>
                </a:lnTo>
                <a:lnTo>
                  <a:pt x="299" y="198"/>
                </a:lnTo>
                <a:lnTo>
                  <a:pt x="301" y="199"/>
                </a:lnTo>
                <a:lnTo>
                  <a:pt x="303" y="200"/>
                </a:lnTo>
                <a:lnTo>
                  <a:pt x="305" y="201"/>
                </a:lnTo>
                <a:lnTo>
                  <a:pt x="306" y="202"/>
                </a:lnTo>
                <a:lnTo>
                  <a:pt x="308" y="203"/>
                </a:lnTo>
                <a:lnTo>
                  <a:pt x="310" y="205"/>
                </a:lnTo>
                <a:lnTo>
                  <a:pt x="312" y="206"/>
                </a:lnTo>
                <a:lnTo>
                  <a:pt x="313" y="207"/>
                </a:lnTo>
                <a:lnTo>
                  <a:pt x="315" y="208"/>
                </a:lnTo>
                <a:lnTo>
                  <a:pt x="317" y="209"/>
                </a:lnTo>
                <a:lnTo>
                  <a:pt x="319" y="210"/>
                </a:lnTo>
                <a:lnTo>
                  <a:pt x="320" y="212"/>
                </a:lnTo>
                <a:lnTo>
                  <a:pt x="322" y="213"/>
                </a:lnTo>
                <a:lnTo>
                  <a:pt x="324" y="214"/>
                </a:lnTo>
                <a:lnTo>
                  <a:pt x="326" y="215"/>
                </a:lnTo>
                <a:lnTo>
                  <a:pt x="327" y="216"/>
                </a:lnTo>
                <a:lnTo>
                  <a:pt x="329" y="217"/>
                </a:lnTo>
                <a:lnTo>
                  <a:pt x="331" y="219"/>
                </a:lnTo>
                <a:lnTo>
                  <a:pt x="333" y="220"/>
                </a:lnTo>
                <a:lnTo>
                  <a:pt x="334" y="221"/>
                </a:lnTo>
                <a:lnTo>
                  <a:pt x="336" y="222"/>
                </a:lnTo>
                <a:lnTo>
                  <a:pt x="338" y="223"/>
                </a:lnTo>
                <a:lnTo>
                  <a:pt x="340" y="224"/>
                </a:lnTo>
                <a:lnTo>
                  <a:pt x="341" y="226"/>
                </a:lnTo>
                <a:lnTo>
                  <a:pt x="343" y="227"/>
                </a:lnTo>
                <a:lnTo>
                  <a:pt x="345" y="228"/>
                </a:lnTo>
                <a:lnTo>
                  <a:pt x="347" y="229"/>
                </a:lnTo>
                <a:lnTo>
                  <a:pt x="348" y="230"/>
                </a:lnTo>
                <a:lnTo>
                  <a:pt x="350" y="231"/>
                </a:lnTo>
                <a:lnTo>
                  <a:pt x="352" y="233"/>
                </a:lnTo>
                <a:lnTo>
                  <a:pt x="354" y="234"/>
                </a:lnTo>
                <a:lnTo>
                  <a:pt x="356" y="235"/>
                </a:lnTo>
                <a:lnTo>
                  <a:pt x="357" y="236"/>
                </a:lnTo>
              </a:path>
            </a:pathLst>
          </a:custGeom>
          <a:noFill/>
          <a:ln w="19050">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20"/>
          <p:cNvSpPr>
            <a:spLocks/>
          </p:cNvSpPr>
          <p:nvPr/>
        </p:nvSpPr>
        <p:spPr bwMode="auto">
          <a:xfrm>
            <a:off x="2941638" y="1970087"/>
            <a:ext cx="1095375" cy="227012"/>
          </a:xfrm>
          <a:custGeom>
            <a:avLst/>
            <a:gdLst>
              <a:gd name="T0" fmla="*/ 1 w 218"/>
              <a:gd name="T1" fmla="*/ 0 h 45"/>
              <a:gd name="T2" fmla="*/ 5 w 218"/>
              <a:gd name="T3" fmla="*/ 1 h 45"/>
              <a:gd name="T4" fmla="*/ 8 w 218"/>
              <a:gd name="T5" fmla="*/ 2 h 45"/>
              <a:gd name="T6" fmla="*/ 12 w 218"/>
              <a:gd name="T7" fmla="*/ 2 h 45"/>
              <a:gd name="T8" fmla="*/ 16 w 218"/>
              <a:gd name="T9" fmla="*/ 3 h 45"/>
              <a:gd name="T10" fmla="*/ 19 w 218"/>
              <a:gd name="T11" fmla="*/ 4 h 45"/>
              <a:gd name="T12" fmla="*/ 23 w 218"/>
              <a:gd name="T13" fmla="*/ 5 h 45"/>
              <a:gd name="T14" fmla="*/ 26 w 218"/>
              <a:gd name="T15" fmla="*/ 5 h 45"/>
              <a:gd name="T16" fmla="*/ 30 w 218"/>
              <a:gd name="T17" fmla="*/ 6 h 45"/>
              <a:gd name="T18" fmla="*/ 33 w 218"/>
              <a:gd name="T19" fmla="*/ 7 h 45"/>
              <a:gd name="T20" fmla="*/ 37 w 218"/>
              <a:gd name="T21" fmla="*/ 8 h 45"/>
              <a:gd name="T22" fmla="*/ 40 w 218"/>
              <a:gd name="T23" fmla="*/ 8 h 45"/>
              <a:gd name="T24" fmla="*/ 44 w 218"/>
              <a:gd name="T25" fmla="*/ 9 h 45"/>
              <a:gd name="T26" fmla="*/ 47 w 218"/>
              <a:gd name="T27" fmla="*/ 10 h 45"/>
              <a:gd name="T28" fmla="*/ 51 w 218"/>
              <a:gd name="T29" fmla="*/ 11 h 45"/>
              <a:gd name="T30" fmla="*/ 54 w 218"/>
              <a:gd name="T31" fmla="*/ 11 h 45"/>
              <a:gd name="T32" fmla="*/ 58 w 218"/>
              <a:gd name="T33" fmla="*/ 12 h 45"/>
              <a:gd name="T34" fmla="*/ 61 w 218"/>
              <a:gd name="T35" fmla="*/ 13 h 45"/>
              <a:gd name="T36" fmla="*/ 65 w 218"/>
              <a:gd name="T37" fmla="*/ 13 h 45"/>
              <a:gd name="T38" fmla="*/ 68 w 218"/>
              <a:gd name="T39" fmla="*/ 14 h 45"/>
              <a:gd name="T40" fmla="*/ 72 w 218"/>
              <a:gd name="T41" fmla="*/ 15 h 45"/>
              <a:gd name="T42" fmla="*/ 75 w 218"/>
              <a:gd name="T43" fmla="*/ 16 h 45"/>
              <a:gd name="T44" fmla="*/ 79 w 218"/>
              <a:gd name="T45" fmla="*/ 16 h 45"/>
              <a:gd name="T46" fmla="*/ 82 w 218"/>
              <a:gd name="T47" fmla="*/ 17 h 45"/>
              <a:gd name="T48" fmla="*/ 86 w 218"/>
              <a:gd name="T49" fmla="*/ 18 h 45"/>
              <a:gd name="T50" fmla="*/ 89 w 218"/>
              <a:gd name="T51" fmla="*/ 19 h 45"/>
              <a:gd name="T52" fmla="*/ 93 w 218"/>
              <a:gd name="T53" fmla="*/ 19 h 45"/>
              <a:gd name="T54" fmla="*/ 96 w 218"/>
              <a:gd name="T55" fmla="*/ 20 h 45"/>
              <a:gd name="T56" fmla="*/ 100 w 218"/>
              <a:gd name="T57" fmla="*/ 21 h 45"/>
              <a:gd name="T58" fmla="*/ 103 w 218"/>
              <a:gd name="T59" fmla="*/ 21 h 45"/>
              <a:gd name="T60" fmla="*/ 107 w 218"/>
              <a:gd name="T61" fmla="*/ 22 h 45"/>
              <a:gd name="T62" fmla="*/ 110 w 218"/>
              <a:gd name="T63" fmla="*/ 23 h 45"/>
              <a:gd name="T64" fmla="*/ 114 w 218"/>
              <a:gd name="T65" fmla="*/ 24 h 45"/>
              <a:gd name="T66" fmla="*/ 117 w 218"/>
              <a:gd name="T67" fmla="*/ 24 h 45"/>
              <a:gd name="T68" fmla="*/ 121 w 218"/>
              <a:gd name="T69" fmla="*/ 25 h 45"/>
              <a:gd name="T70" fmla="*/ 125 w 218"/>
              <a:gd name="T71" fmla="*/ 26 h 45"/>
              <a:gd name="T72" fmla="*/ 128 w 218"/>
              <a:gd name="T73" fmla="*/ 27 h 45"/>
              <a:gd name="T74" fmla="*/ 132 w 218"/>
              <a:gd name="T75" fmla="*/ 27 h 45"/>
              <a:gd name="T76" fmla="*/ 135 w 218"/>
              <a:gd name="T77" fmla="*/ 28 h 45"/>
              <a:gd name="T78" fmla="*/ 139 w 218"/>
              <a:gd name="T79" fmla="*/ 29 h 45"/>
              <a:gd name="T80" fmla="*/ 142 w 218"/>
              <a:gd name="T81" fmla="*/ 30 h 45"/>
              <a:gd name="T82" fmla="*/ 146 w 218"/>
              <a:gd name="T83" fmla="*/ 30 h 45"/>
              <a:gd name="T84" fmla="*/ 149 w 218"/>
              <a:gd name="T85" fmla="*/ 31 h 45"/>
              <a:gd name="T86" fmla="*/ 153 w 218"/>
              <a:gd name="T87" fmla="*/ 32 h 45"/>
              <a:gd name="T88" fmla="*/ 156 w 218"/>
              <a:gd name="T89" fmla="*/ 32 h 45"/>
              <a:gd name="T90" fmla="*/ 160 w 218"/>
              <a:gd name="T91" fmla="*/ 33 h 45"/>
              <a:gd name="T92" fmla="*/ 163 w 218"/>
              <a:gd name="T93" fmla="*/ 34 h 45"/>
              <a:gd name="T94" fmla="*/ 167 w 218"/>
              <a:gd name="T95" fmla="*/ 35 h 45"/>
              <a:gd name="T96" fmla="*/ 170 w 218"/>
              <a:gd name="T97" fmla="*/ 35 h 45"/>
              <a:gd name="T98" fmla="*/ 174 w 218"/>
              <a:gd name="T99" fmla="*/ 36 h 45"/>
              <a:gd name="T100" fmla="*/ 177 w 218"/>
              <a:gd name="T101" fmla="*/ 37 h 45"/>
              <a:gd name="T102" fmla="*/ 181 w 218"/>
              <a:gd name="T103" fmla="*/ 38 h 45"/>
              <a:gd name="T104" fmla="*/ 184 w 218"/>
              <a:gd name="T105" fmla="*/ 38 h 45"/>
              <a:gd name="T106" fmla="*/ 188 w 218"/>
              <a:gd name="T107" fmla="*/ 39 h 45"/>
              <a:gd name="T108" fmla="*/ 191 w 218"/>
              <a:gd name="T109" fmla="*/ 40 h 45"/>
              <a:gd name="T110" fmla="*/ 195 w 218"/>
              <a:gd name="T111" fmla="*/ 40 h 45"/>
              <a:gd name="T112" fmla="*/ 198 w 218"/>
              <a:gd name="T113" fmla="*/ 41 h 45"/>
              <a:gd name="T114" fmla="*/ 202 w 218"/>
              <a:gd name="T115" fmla="*/ 42 h 45"/>
              <a:gd name="T116" fmla="*/ 205 w 218"/>
              <a:gd name="T117" fmla="*/ 43 h 45"/>
              <a:gd name="T118" fmla="*/ 209 w 218"/>
              <a:gd name="T119" fmla="*/ 43 h 45"/>
              <a:gd name="T120" fmla="*/ 212 w 218"/>
              <a:gd name="T121" fmla="*/ 44 h 45"/>
              <a:gd name="T122" fmla="*/ 216 w 218"/>
              <a:gd name="T12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8" h="45">
                <a:moveTo>
                  <a:pt x="0" y="0"/>
                </a:moveTo>
                <a:lnTo>
                  <a:pt x="1" y="0"/>
                </a:lnTo>
                <a:lnTo>
                  <a:pt x="3" y="1"/>
                </a:lnTo>
                <a:lnTo>
                  <a:pt x="5" y="1"/>
                </a:lnTo>
                <a:lnTo>
                  <a:pt x="7" y="1"/>
                </a:lnTo>
                <a:lnTo>
                  <a:pt x="8" y="2"/>
                </a:lnTo>
                <a:lnTo>
                  <a:pt x="10" y="2"/>
                </a:lnTo>
                <a:lnTo>
                  <a:pt x="12" y="2"/>
                </a:lnTo>
                <a:lnTo>
                  <a:pt x="14" y="3"/>
                </a:lnTo>
                <a:lnTo>
                  <a:pt x="16" y="3"/>
                </a:lnTo>
                <a:lnTo>
                  <a:pt x="17" y="4"/>
                </a:lnTo>
                <a:lnTo>
                  <a:pt x="19" y="4"/>
                </a:lnTo>
                <a:lnTo>
                  <a:pt x="21" y="4"/>
                </a:lnTo>
                <a:lnTo>
                  <a:pt x="23" y="5"/>
                </a:lnTo>
                <a:lnTo>
                  <a:pt x="24" y="5"/>
                </a:lnTo>
                <a:lnTo>
                  <a:pt x="26" y="5"/>
                </a:lnTo>
                <a:lnTo>
                  <a:pt x="28" y="6"/>
                </a:lnTo>
                <a:lnTo>
                  <a:pt x="30" y="6"/>
                </a:lnTo>
                <a:lnTo>
                  <a:pt x="31" y="6"/>
                </a:lnTo>
                <a:lnTo>
                  <a:pt x="33" y="7"/>
                </a:lnTo>
                <a:lnTo>
                  <a:pt x="35" y="7"/>
                </a:lnTo>
                <a:lnTo>
                  <a:pt x="37" y="8"/>
                </a:lnTo>
                <a:lnTo>
                  <a:pt x="38" y="8"/>
                </a:lnTo>
                <a:lnTo>
                  <a:pt x="40" y="8"/>
                </a:lnTo>
                <a:lnTo>
                  <a:pt x="42" y="9"/>
                </a:lnTo>
                <a:lnTo>
                  <a:pt x="44" y="9"/>
                </a:lnTo>
                <a:lnTo>
                  <a:pt x="45" y="9"/>
                </a:lnTo>
                <a:lnTo>
                  <a:pt x="47" y="10"/>
                </a:lnTo>
                <a:lnTo>
                  <a:pt x="49" y="10"/>
                </a:lnTo>
                <a:lnTo>
                  <a:pt x="51" y="11"/>
                </a:lnTo>
                <a:lnTo>
                  <a:pt x="52" y="11"/>
                </a:lnTo>
                <a:lnTo>
                  <a:pt x="54" y="11"/>
                </a:lnTo>
                <a:lnTo>
                  <a:pt x="56" y="12"/>
                </a:lnTo>
                <a:lnTo>
                  <a:pt x="58" y="12"/>
                </a:lnTo>
                <a:lnTo>
                  <a:pt x="59" y="12"/>
                </a:lnTo>
                <a:lnTo>
                  <a:pt x="61" y="13"/>
                </a:lnTo>
                <a:lnTo>
                  <a:pt x="63" y="13"/>
                </a:lnTo>
                <a:lnTo>
                  <a:pt x="65" y="13"/>
                </a:lnTo>
                <a:lnTo>
                  <a:pt x="66" y="14"/>
                </a:lnTo>
                <a:lnTo>
                  <a:pt x="68" y="14"/>
                </a:lnTo>
                <a:lnTo>
                  <a:pt x="70" y="15"/>
                </a:lnTo>
                <a:lnTo>
                  <a:pt x="72" y="15"/>
                </a:lnTo>
                <a:lnTo>
                  <a:pt x="74" y="15"/>
                </a:lnTo>
                <a:lnTo>
                  <a:pt x="75" y="16"/>
                </a:lnTo>
                <a:lnTo>
                  <a:pt x="77" y="16"/>
                </a:lnTo>
                <a:lnTo>
                  <a:pt x="79" y="16"/>
                </a:lnTo>
                <a:lnTo>
                  <a:pt x="81" y="17"/>
                </a:lnTo>
                <a:lnTo>
                  <a:pt x="82" y="17"/>
                </a:lnTo>
                <a:lnTo>
                  <a:pt x="84" y="17"/>
                </a:lnTo>
                <a:lnTo>
                  <a:pt x="86" y="18"/>
                </a:lnTo>
                <a:lnTo>
                  <a:pt x="88" y="18"/>
                </a:lnTo>
                <a:lnTo>
                  <a:pt x="89" y="19"/>
                </a:lnTo>
                <a:lnTo>
                  <a:pt x="91" y="19"/>
                </a:lnTo>
                <a:lnTo>
                  <a:pt x="93" y="19"/>
                </a:lnTo>
                <a:lnTo>
                  <a:pt x="95" y="20"/>
                </a:lnTo>
                <a:lnTo>
                  <a:pt x="96" y="20"/>
                </a:lnTo>
                <a:lnTo>
                  <a:pt x="98" y="20"/>
                </a:lnTo>
                <a:lnTo>
                  <a:pt x="100" y="21"/>
                </a:lnTo>
                <a:lnTo>
                  <a:pt x="102" y="21"/>
                </a:lnTo>
                <a:lnTo>
                  <a:pt x="103" y="21"/>
                </a:lnTo>
                <a:lnTo>
                  <a:pt x="105" y="22"/>
                </a:lnTo>
                <a:lnTo>
                  <a:pt x="107" y="22"/>
                </a:lnTo>
                <a:lnTo>
                  <a:pt x="109" y="23"/>
                </a:lnTo>
                <a:lnTo>
                  <a:pt x="110" y="23"/>
                </a:lnTo>
                <a:lnTo>
                  <a:pt x="112" y="23"/>
                </a:lnTo>
                <a:lnTo>
                  <a:pt x="114" y="24"/>
                </a:lnTo>
                <a:lnTo>
                  <a:pt x="116" y="24"/>
                </a:lnTo>
                <a:lnTo>
                  <a:pt x="117" y="24"/>
                </a:lnTo>
                <a:lnTo>
                  <a:pt x="119" y="25"/>
                </a:lnTo>
                <a:lnTo>
                  <a:pt x="121" y="25"/>
                </a:lnTo>
                <a:lnTo>
                  <a:pt x="123" y="26"/>
                </a:lnTo>
                <a:lnTo>
                  <a:pt x="125" y="26"/>
                </a:lnTo>
                <a:lnTo>
                  <a:pt x="126" y="26"/>
                </a:lnTo>
                <a:lnTo>
                  <a:pt x="128" y="27"/>
                </a:lnTo>
                <a:lnTo>
                  <a:pt x="130" y="27"/>
                </a:lnTo>
                <a:lnTo>
                  <a:pt x="132" y="27"/>
                </a:lnTo>
                <a:lnTo>
                  <a:pt x="133" y="28"/>
                </a:lnTo>
                <a:lnTo>
                  <a:pt x="135" y="28"/>
                </a:lnTo>
                <a:lnTo>
                  <a:pt x="137" y="28"/>
                </a:lnTo>
                <a:lnTo>
                  <a:pt x="139" y="29"/>
                </a:lnTo>
                <a:lnTo>
                  <a:pt x="140" y="29"/>
                </a:lnTo>
                <a:lnTo>
                  <a:pt x="142" y="30"/>
                </a:lnTo>
                <a:lnTo>
                  <a:pt x="144" y="30"/>
                </a:lnTo>
                <a:lnTo>
                  <a:pt x="146" y="30"/>
                </a:lnTo>
                <a:lnTo>
                  <a:pt x="147" y="31"/>
                </a:lnTo>
                <a:lnTo>
                  <a:pt x="149" y="31"/>
                </a:lnTo>
                <a:lnTo>
                  <a:pt x="151" y="31"/>
                </a:lnTo>
                <a:lnTo>
                  <a:pt x="153" y="32"/>
                </a:lnTo>
                <a:lnTo>
                  <a:pt x="154" y="32"/>
                </a:lnTo>
                <a:lnTo>
                  <a:pt x="156" y="32"/>
                </a:lnTo>
                <a:lnTo>
                  <a:pt x="158" y="33"/>
                </a:lnTo>
                <a:lnTo>
                  <a:pt x="160" y="33"/>
                </a:lnTo>
                <a:lnTo>
                  <a:pt x="161" y="34"/>
                </a:lnTo>
                <a:lnTo>
                  <a:pt x="163" y="34"/>
                </a:lnTo>
                <a:lnTo>
                  <a:pt x="165" y="34"/>
                </a:lnTo>
                <a:lnTo>
                  <a:pt x="167" y="35"/>
                </a:lnTo>
                <a:lnTo>
                  <a:pt x="169" y="35"/>
                </a:lnTo>
                <a:lnTo>
                  <a:pt x="170" y="35"/>
                </a:lnTo>
                <a:lnTo>
                  <a:pt x="172" y="36"/>
                </a:lnTo>
                <a:lnTo>
                  <a:pt x="174" y="36"/>
                </a:lnTo>
                <a:lnTo>
                  <a:pt x="176" y="36"/>
                </a:lnTo>
                <a:lnTo>
                  <a:pt x="177" y="37"/>
                </a:lnTo>
                <a:lnTo>
                  <a:pt x="179" y="37"/>
                </a:lnTo>
                <a:lnTo>
                  <a:pt x="181" y="38"/>
                </a:lnTo>
                <a:lnTo>
                  <a:pt x="183" y="38"/>
                </a:lnTo>
                <a:lnTo>
                  <a:pt x="184" y="38"/>
                </a:lnTo>
                <a:lnTo>
                  <a:pt x="186" y="39"/>
                </a:lnTo>
                <a:lnTo>
                  <a:pt x="188" y="39"/>
                </a:lnTo>
                <a:lnTo>
                  <a:pt x="190" y="39"/>
                </a:lnTo>
                <a:lnTo>
                  <a:pt x="191" y="40"/>
                </a:lnTo>
                <a:lnTo>
                  <a:pt x="193" y="40"/>
                </a:lnTo>
                <a:lnTo>
                  <a:pt x="195" y="40"/>
                </a:lnTo>
                <a:lnTo>
                  <a:pt x="197" y="41"/>
                </a:lnTo>
                <a:lnTo>
                  <a:pt x="198" y="41"/>
                </a:lnTo>
                <a:lnTo>
                  <a:pt x="200" y="42"/>
                </a:lnTo>
                <a:lnTo>
                  <a:pt x="202" y="42"/>
                </a:lnTo>
                <a:lnTo>
                  <a:pt x="204" y="42"/>
                </a:lnTo>
                <a:lnTo>
                  <a:pt x="205" y="43"/>
                </a:lnTo>
                <a:lnTo>
                  <a:pt x="207" y="43"/>
                </a:lnTo>
                <a:lnTo>
                  <a:pt x="209" y="43"/>
                </a:lnTo>
                <a:lnTo>
                  <a:pt x="211" y="44"/>
                </a:lnTo>
                <a:lnTo>
                  <a:pt x="212" y="44"/>
                </a:lnTo>
                <a:lnTo>
                  <a:pt x="214" y="45"/>
                </a:lnTo>
                <a:lnTo>
                  <a:pt x="216" y="45"/>
                </a:lnTo>
                <a:lnTo>
                  <a:pt x="218" y="45"/>
                </a:lnTo>
              </a:path>
            </a:pathLst>
          </a:custGeom>
          <a:noFill/>
          <a:ln w="190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Rectangle 24"/>
          <p:cNvSpPr>
            <a:spLocks noChangeArrowheads="1"/>
          </p:cNvSpPr>
          <p:nvPr/>
        </p:nvSpPr>
        <p:spPr bwMode="auto">
          <a:xfrm>
            <a:off x="5473700" y="4421981"/>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(0.80, $11)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25"/>
          <p:cNvSpPr>
            <a:spLocks noChangeArrowheads="1"/>
          </p:cNvSpPr>
          <p:nvPr/>
        </p:nvSpPr>
        <p:spPr bwMode="auto">
          <a:xfrm>
            <a:off x="3840956" y="340651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(0.64, $19)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26"/>
          <p:cNvSpPr>
            <a:spLocks noChangeArrowheads="1"/>
          </p:cNvSpPr>
          <p:nvPr/>
        </p:nvSpPr>
        <p:spPr bwMode="auto">
          <a:xfrm>
            <a:off x="5809455" y="3198058"/>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(0.70, $19)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7"/>
          <p:cNvSpPr>
            <a:spLocks noChangeArrowheads="1"/>
          </p:cNvSpPr>
          <p:nvPr/>
        </p:nvSpPr>
        <p:spPr bwMode="auto">
          <a:xfrm>
            <a:off x="2537619" y="2266949"/>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90353B"/>
                </a:solidFill>
                <a:effectLst/>
                <a:latin typeface="Arial" panose="020B0604020202020204" pitchFamily="34" charset="0"/>
              </a:rPr>
              <a:t>(0.50, $29)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28"/>
          <p:cNvSpPr>
            <a:spLocks noChangeArrowheads="1"/>
          </p:cNvSpPr>
          <p:nvPr/>
        </p:nvSpPr>
        <p:spPr bwMode="auto">
          <a:xfrm>
            <a:off x="4208462" y="1937544"/>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(0.52, $29)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9"/>
          <p:cNvSpPr>
            <a:spLocks noChangeArrowheads="1"/>
          </p:cNvSpPr>
          <p:nvPr/>
        </p:nvSpPr>
        <p:spPr bwMode="auto">
          <a:xfrm>
            <a:off x="1563687" y="170338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6000"/>
                </a:solidFill>
                <a:effectLst/>
                <a:latin typeface="Arial" panose="020B0604020202020204" pitchFamily="34" charset="0"/>
              </a:rPr>
              <a:t>(0.39, $31)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Line 30"/>
          <p:cNvSpPr>
            <a:spLocks noChangeShapeType="1"/>
          </p:cNvSpPr>
          <p:nvPr/>
        </p:nvSpPr>
        <p:spPr bwMode="auto">
          <a:xfrm flipV="1">
            <a:off x="1068388" y="819150"/>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31"/>
          <p:cNvSpPr>
            <a:spLocks noChangeShapeType="1"/>
          </p:cNvSpPr>
          <p:nvPr/>
        </p:nvSpPr>
        <p:spPr bwMode="auto">
          <a:xfrm flipH="1">
            <a:off x="968375" y="553402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Rectangle 32"/>
          <p:cNvSpPr>
            <a:spLocks noChangeArrowheads="1"/>
          </p:cNvSpPr>
          <p:nvPr/>
        </p:nvSpPr>
        <p:spPr bwMode="auto">
          <a:xfrm rot="16200000">
            <a:off x="674688" y="5303837"/>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Line 33"/>
          <p:cNvSpPr>
            <a:spLocks noChangeShapeType="1"/>
          </p:cNvSpPr>
          <p:nvPr/>
        </p:nvSpPr>
        <p:spPr bwMode="auto">
          <a:xfrm flipH="1">
            <a:off x="968375" y="439737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34"/>
          <p:cNvSpPr>
            <a:spLocks noChangeArrowheads="1"/>
          </p:cNvSpPr>
          <p:nvPr/>
        </p:nvSpPr>
        <p:spPr bwMode="auto">
          <a:xfrm rot="16200000">
            <a:off x="601663" y="4165600"/>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Line 35"/>
          <p:cNvSpPr>
            <a:spLocks noChangeShapeType="1"/>
          </p:cNvSpPr>
          <p:nvPr/>
        </p:nvSpPr>
        <p:spPr bwMode="auto">
          <a:xfrm flipH="1">
            <a:off x="968375" y="3257550"/>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ectangle 36"/>
          <p:cNvSpPr>
            <a:spLocks noChangeArrowheads="1"/>
          </p:cNvSpPr>
          <p:nvPr/>
        </p:nvSpPr>
        <p:spPr bwMode="auto">
          <a:xfrm rot="16200000">
            <a:off x="601663" y="3024187"/>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Line 37"/>
          <p:cNvSpPr>
            <a:spLocks noChangeShapeType="1"/>
          </p:cNvSpPr>
          <p:nvPr/>
        </p:nvSpPr>
        <p:spPr bwMode="auto">
          <a:xfrm flipH="1">
            <a:off x="968375" y="2116137"/>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8"/>
          <p:cNvSpPr>
            <a:spLocks noChangeArrowheads="1"/>
          </p:cNvSpPr>
          <p:nvPr/>
        </p:nvSpPr>
        <p:spPr bwMode="auto">
          <a:xfrm rot="16200000">
            <a:off x="601663" y="1884362"/>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Line 39"/>
          <p:cNvSpPr>
            <a:spLocks noChangeShapeType="1"/>
          </p:cNvSpPr>
          <p:nvPr/>
        </p:nvSpPr>
        <p:spPr bwMode="auto">
          <a:xfrm flipH="1">
            <a:off x="968375" y="981075"/>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40"/>
          <p:cNvSpPr>
            <a:spLocks noChangeArrowheads="1"/>
          </p:cNvSpPr>
          <p:nvPr/>
        </p:nvSpPr>
        <p:spPr bwMode="auto">
          <a:xfrm rot="16200000">
            <a:off x="600075" y="746125"/>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Line 41"/>
          <p:cNvSpPr>
            <a:spLocks noChangeShapeType="1"/>
          </p:cNvSpPr>
          <p:nvPr/>
        </p:nvSpPr>
        <p:spPr bwMode="auto">
          <a:xfrm>
            <a:off x="1068388" y="5694362"/>
            <a:ext cx="7385050"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42"/>
          <p:cNvSpPr>
            <a:spLocks noChangeShapeType="1"/>
          </p:cNvSpPr>
          <p:nvPr/>
        </p:nvSpPr>
        <p:spPr bwMode="auto">
          <a:xfrm>
            <a:off x="1228725"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Rectangle 43"/>
          <p:cNvSpPr>
            <a:spLocks noChangeArrowheads="1"/>
          </p:cNvSpPr>
          <p:nvPr/>
        </p:nvSpPr>
        <p:spPr bwMode="auto">
          <a:xfrm>
            <a:off x="1123950"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Line 44"/>
          <p:cNvSpPr>
            <a:spLocks noChangeShapeType="1"/>
          </p:cNvSpPr>
          <p:nvPr/>
        </p:nvSpPr>
        <p:spPr bwMode="auto">
          <a:xfrm>
            <a:off x="2992438"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Rectangle 45"/>
          <p:cNvSpPr>
            <a:spLocks noChangeArrowheads="1"/>
          </p:cNvSpPr>
          <p:nvPr/>
        </p:nvSpPr>
        <p:spPr bwMode="auto">
          <a:xfrm>
            <a:off x="2887663"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Line 46"/>
          <p:cNvSpPr>
            <a:spLocks noChangeShapeType="1"/>
          </p:cNvSpPr>
          <p:nvPr/>
        </p:nvSpPr>
        <p:spPr bwMode="auto">
          <a:xfrm>
            <a:off x="4760913"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Rectangle 47"/>
          <p:cNvSpPr>
            <a:spLocks noChangeArrowheads="1"/>
          </p:cNvSpPr>
          <p:nvPr/>
        </p:nvSpPr>
        <p:spPr bwMode="auto">
          <a:xfrm>
            <a:off x="4656138"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 name="Line 48"/>
          <p:cNvSpPr>
            <a:spLocks noChangeShapeType="1"/>
          </p:cNvSpPr>
          <p:nvPr/>
        </p:nvSpPr>
        <p:spPr bwMode="auto">
          <a:xfrm>
            <a:off x="6529388"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Rectangle 49"/>
          <p:cNvSpPr>
            <a:spLocks noChangeArrowheads="1"/>
          </p:cNvSpPr>
          <p:nvPr/>
        </p:nvSpPr>
        <p:spPr bwMode="auto">
          <a:xfrm>
            <a:off x="6424613" y="5845175"/>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 name="Line 50"/>
          <p:cNvSpPr>
            <a:spLocks noChangeShapeType="1"/>
          </p:cNvSpPr>
          <p:nvPr/>
        </p:nvSpPr>
        <p:spPr bwMode="auto">
          <a:xfrm>
            <a:off x="8293100" y="5694362"/>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Rectangle 51"/>
          <p:cNvSpPr>
            <a:spLocks noChangeArrowheads="1"/>
          </p:cNvSpPr>
          <p:nvPr/>
        </p:nvSpPr>
        <p:spPr bwMode="auto">
          <a:xfrm>
            <a:off x="8223250" y="5845175"/>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52"/>
          <p:cNvSpPr>
            <a:spLocks noChangeArrowheads="1"/>
          </p:cNvSpPr>
          <p:nvPr/>
        </p:nvSpPr>
        <p:spPr bwMode="auto">
          <a:xfrm>
            <a:off x="4708804" y="6091237"/>
            <a:ext cx="12824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2"/>
          <p:cNvSpPr>
            <a:spLocks noChangeArrowheads="1"/>
          </p:cNvSpPr>
          <p:nvPr/>
        </p:nvSpPr>
        <p:spPr bwMode="auto">
          <a:xfrm>
            <a:off x="6750051" y="4010402"/>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1A476F"/>
                </a:solidFill>
                <a:effectLst/>
                <a:latin typeface="Arial" panose="020B0604020202020204" pitchFamily="34" charset="0"/>
              </a:rPr>
              <a:t>Δ</a:t>
            </a:r>
            <a:r>
              <a:rPr kumimoji="0" lang="en-US" altLang="en-US" sz="2200" b="1" i="0" u="none" strike="noStrike" cap="none" normalizeH="0" baseline="0" dirty="0">
                <a:ln>
                  <a:noFill/>
                </a:ln>
                <a:solidFill>
                  <a:srgbClr val="1A476F"/>
                </a:solidFill>
                <a:effectLst/>
                <a:latin typeface="Arial" panose="020B0604020202020204" pitchFamily="34" charset="0"/>
              </a:rPr>
              <a:t>W</a:t>
            </a:r>
            <a:r>
              <a:rPr kumimoji="0" lang="en-US" altLang="en-US" sz="2200" b="1" i="0" u="none" strike="noStrike" cap="none" normalizeH="0" baseline="-25000" dirty="0">
                <a:ln>
                  <a:noFill/>
                </a:ln>
                <a:solidFill>
                  <a:srgbClr val="1A476F"/>
                </a:solidFill>
                <a:effectLst/>
                <a:latin typeface="Arial" panose="020B0604020202020204" pitchFamily="34" charset="0"/>
              </a:rPr>
              <a:t>HL</a:t>
            </a:r>
            <a:r>
              <a:rPr kumimoji="0" lang="en-US" altLang="en-US" sz="2200" b="1" i="0" u="none" strike="noStrike" cap="none" normalizeH="0" baseline="30000" dirty="0">
                <a:ln>
                  <a:noFill/>
                </a:ln>
                <a:solidFill>
                  <a:srgbClr val="1A476F"/>
                </a:solidFill>
                <a:effectLst/>
                <a:latin typeface="Arial" panose="020B0604020202020204" pitchFamily="34" charset="0"/>
              </a:rPr>
              <a:t>150%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49" name="Rectangle 23"/>
          <p:cNvSpPr>
            <a:spLocks noChangeArrowheads="1"/>
          </p:cNvSpPr>
          <p:nvPr/>
        </p:nvSpPr>
        <p:spPr bwMode="auto">
          <a:xfrm>
            <a:off x="4981576" y="2576492"/>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90353B"/>
                </a:solidFill>
                <a:effectLst/>
                <a:latin typeface="Arial" panose="020B0604020202020204" pitchFamily="34" charset="0"/>
              </a:rPr>
              <a:t>Δ</a:t>
            </a:r>
            <a:r>
              <a:rPr kumimoji="0" lang="en-US" altLang="en-US" sz="2200" b="1" i="0" u="none" strike="noStrike" cap="none" normalizeH="0" baseline="0" dirty="0">
                <a:ln>
                  <a:noFill/>
                </a:ln>
                <a:solidFill>
                  <a:srgbClr val="90353B"/>
                </a:solidFill>
                <a:effectLst/>
                <a:latin typeface="Arial" panose="020B0604020202020204" pitchFamily="34" charset="0"/>
              </a:rPr>
              <a:t>W</a:t>
            </a:r>
            <a:r>
              <a:rPr kumimoji="0" lang="en-US" altLang="en-US" sz="2200" b="1" i="0" u="none" strike="noStrike" cap="none" normalizeH="0" baseline="-25000" dirty="0">
                <a:ln>
                  <a:noFill/>
                </a:ln>
                <a:solidFill>
                  <a:srgbClr val="90353B"/>
                </a:solidFill>
                <a:effectLst/>
                <a:latin typeface="Arial" panose="020B0604020202020204" pitchFamily="34" charset="0"/>
              </a:rPr>
              <a:t>HL</a:t>
            </a:r>
            <a:r>
              <a:rPr kumimoji="0" lang="en-US" altLang="en-US" sz="2200" b="1" i="0" u="none" strike="noStrike" cap="none" normalizeH="0" baseline="30000" dirty="0">
                <a:ln>
                  <a:noFill/>
                </a:ln>
                <a:solidFill>
                  <a:srgbClr val="90353B"/>
                </a:solidFill>
                <a:effectLst/>
                <a:latin typeface="Arial" panose="020B0604020202020204" pitchFamily="34" charset="0"/>
              </a:rPr>
              <a:t>200%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50" name="Rectangle 24"/>
          <p:cNvSpPr>
            <a:spLocks noChangeArrowheads="1"/>
          </p:cNvSpPr>
          <p:nvPr/>
        </p:nvSpPr>
        <p:spPr bwMode="auto">
          <a:xfrm>
            <a:off x="2974132" y="1468483"/>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006000"/>
                </a:solidFill>
                <a:effectLst/>
                <a:latin typeface="Arial" panose="020B0604020202020204" pitchFamily="34" charset="0"/>
              </a:rPr>
              <a:t>Δ</a:t>
            </a:r>
            <a:r>
              <a:rPr kumimoji="0" lang="en-US" altLang="en-US" sz="2200" b="1" i="0" u="none" strike="noStrike" cap="none" normalizeH="0" baseline="0" dirty="0">
                <a:ln>
                  <a:noFill/>
                </a:ln>
                <a:solidFill>
                  <a:srgbClr val="006000"/>
                </a:solidFill>
                <a:effectLst/>
                <a:latin typeface="Arial" panose="020B0604020202020204" pitchFamily="34" charset="0"/>
              </a:rPr>
              <a:t>W</a:t>
            </a:r>
            <a:r>
              <a:rPr kumimoji="0" lang="en-US" altLang="en-US" sz="2200" b="1" i="0" u="none" strike="noStrike" cap="none" normalizeH="0" baseline="-25000" dirty="0">
                <a:ln>
                  <a:noFill/>
                </a:ln>
                <a:solidFill>
                  <a:srgbClr val="006000"/>
                </a:solidFill>
                <a:effectLst/>
                <a:latin typeface="Arial" panose="020B0604020202020204" pitchFamily="34" charset="0"/>
              </a:rPr>
              <a:t>HL</a:t>
            </a:r>
            <a:r>
              <a:rPr kumimoji="0" lang="en-US" altLang="en-US" sz="2200" b="1" i="0" u="none" strike="noStrike" cap="none" normalizeH="0" baseline="30000" dirty="0">
                <a:ln>
                  <a:noFill/>
                </a:ln>
                <a:solidFill>
                  <a:srgbClr val="006000"/>
                </a:solidFill>
                <a:effectLst/>
                <a:latin typeface="Arial" panose="020B0604020202020204" pitchFamily="34" charset="0"/>
              </a:rPr>
              <a:t>250%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51" name="Rectangle 297"/>
          <p:cNvSpPr>
            <a:spLocks noChangeArrowheads="1"/>
          </p:cNvSpPr>
          <p:nvPr/>
        </p:nvSpPr>
        <p:spPr bwMode="auto">
          <a:xfrm rot="16200000">
            <a:off x="-5555" y="3019425"/>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Rectangle 59"/>
          <p:cNvSpPr>
            <a:spLocks noChangeArrowheads="1"/>
          </p:cNvSpPr>
          <p:nvPr/>
        </p:nvSpPr>
        <p:spPr bwMode="auto">
          <a:xfrm>
            <a:off x="113941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WTP for H relative to L (</a:t>
            </a:r>
            <a:r>
              <a:rPr lang="el-GR" altLang="en-US" sz="2700" dirty="0">
                <a:solidFill>
                  <a:srgbClr val="1E2D53"/>
                </a:solidFill>
              </a:rPr>
              <a:t>Δ</a:t>
            </a:r>
            <a:r>
              <a:rPr lang="en-US" altLang="en-US" sz="2700" i="1" dirty="0">
                <a:solidFill>
                  <a:srgbClr val="1E2D53"/>
                </a:solidFill>
              </a:rPr>
              <a:t>W</a:t>
            </a:r>
            <a:r>
              <a:rPr lang="en-US" altLang="en-US" sz="2700" i="1" baseline="-25000" dirty="0">
                <a:solidFill>
                  <a:srgbClr val="1E2D53"/>
                </a:solidFill>
              </a:rPr>
              <a:t>HL</a:t>
            </a:r>
            <a:r>
              <a:rPr lang="en-US" altLang="en-US" sz="2700" dirty="0">
                <a:solidFill>
                  <a:srgbClr val="1E2D53"/>
                </a:solidFill>
              </a:rPr>
              <a:t>(</a:t>
            </a:r>
            <a:r>
              <a:rPr lang="en-US" altLang="en-US" sz="2700" i="1" dirty="0">
                <a:solidFill>
                  <a:srgbClr val="1E2D53"/>
                </a:solidFill>
              </a:rPr>
              <a:t>s</a:t>
            </a:r>
            <a:r>
              <a:rPr lang="en-US" altLang="en-US" sz="2700" dirty="0">
                <a:solidFill>
                  <a:srgbClr val="1E2D53"/>
                </a:solidFill>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95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spect="1" noChangeArrowheads="1" noTextEdit="1"/>
          </p:cNvSpPr>
          <p:nvPr/>
        </p:nvSpPr>
        <p:spPr bwMode="auto">
          <a:xfrm>
            <a:off x="284163" y="531813"/>
            <a:ext cx="8432800" cy="617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5"/>
          <p:cNvSpPr>
            <a:spLocks noChangeArrowheads="1"/>
          </p:cNvSpPr>
          <p:nvPr/>
        </p:nvSpPr>
        <p:spPr bwMode="auto">
          <a:xfrm>
            <a:off x="354013" y="596900"/>
            <a:ext cx="8299450" cy="6035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6"/>
          <p:cNvSpPr>
            <a:spLocks noChangeArrowheads="1"/>
          </p:cNvSpPr>
          <p:nvPr/>
        </p:nvSpPr>
        <p:spPr bwMode="auto">
          <a:xfrm>
            <a:off x="360363" y="606425"/>
            <a:ext cx="8278813" cy="6026150"/>
          </a:xfrm>
          <a:prstGeom prst="rect">
            <a:avLst/>
          </a:prstGeom>
          <a:solidFill>
            <a:srgbClr val="FFFFFF"/>
          </a:solidFill>
          <a:ln w="952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3" name="Line 7"/>
          <p:cNvSpPr>
            <a:spLocks noChangeShapeType="1"/>
          </p:cNvSpPr>
          <p:nvPr/>
        </p:nvSpPr>
        <p:spPr bwMode="auto">
          <a:xfrm>
            <a:off x="1047751" y="5532438"/>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Line 8"/>
          <p:cNvSpPr>
            <a:spLocks noChangeShapeType="1"/>
          </p:cNvSpPr>
          <p:nvPr/>
        </p:nvSpPr>
        <p:spPr bwMode="auto">
          <a:xfrm>
            <a:off x="1047751" y="4395788"/>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Line 9"/>
          <p:cNvSpPr>
            <a:spLocks noChangeShapeType="1"/>
          </p:cNvSpPr>
          <p:nvPr/>
        </p:nvSpPr>
        <p:spPr bwMode="auto">
          <a:xfrm>
            <a:off x="1047751" y="3255963"/>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Line 10"/>
          <p:cNvSpPr>
            <a:spLocks noChangeShapeType="1"/>
          </p:cNvSpPr>
          <p:nvPr/>
        </p:nvSpPr>
        <p:spPr bwMode="auto">
          <a:xfrm>
            <a:off x="1047751" y="2114550"/>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Line 11"/>
          <p:cNvSpPr>
            <a:spLocks noChangeShapeType="1"/>
          </p:cNvSpPr>
          <p:nvPr/>
        </p:nvSpPr>
        <p:spPr bwMode="auto">
          <a:xfrm>
            <a:off x="1047751" y="979488"/>
            <a:ext cx="7385050" cy="0"/>
          </a:xfrm>
          <a:prstGeom prst="line">
            <a:avLst/>
          </a:prstGeom>
          <a:noFill/>
          <a:ln w="19050"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Oval 12"/>
          <p:cNvSpPr>
            <a:spLocks noChangeArrowheads="1"/>
          </p:cNvSpPr>
          <p:nvPr/>
        </p:nvSpPr>
        <p:spPr bwMode="auto">
          <a:xfrm>
            <a:off x="5006976" y="3295650"/>
            <a:ext cx="169863" cy="165100"/>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Oval 13"/>
          <p:cNvSpPr>
            <a:spLocks noChangeArrowheads="1"/>
          </p:cNvSpPr>
          <p:nvPr/>
        </p:nvSpPr>
        <p:spPr bwMode="auto">
          <a:xfrm>
            <a:off x="6448426" y="4195763"/>
            <a:ext cx="171450" cy="169863"/>
          </a:xfrm>
          <a:prstGeom prst="ellipse">
            <a:avLst/>
          </a:pr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Freeform 14"/>
          <p:cNvSpPr>
            <a:spLocks/>
          </p:cNvSpPr>
          <p:nvPr/>
        </p:nvSpPr>
        <p:spPr bwMode="auto">
          <a:xfrm>
            <a:off x="3744913" y="2079625"/>
            <a:ext cx="201613" cy="176213"/>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15"/>
          <p:cNvSpPr>
            <a:spLocks/>
          </p:cNvSpPr>
          <p:nvPr/>
        </p:nvSpPr>
        <p:spPr bwMode="auto">
          <a:xfrm>
            <a:off x="5538788" y="3265488"/>
            <a:ext cx="201613" cy="176213"/>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90353B"/>
          </a:solidFill>
          <a:ln w="19050">
            <a:solidFill>
              <a:srgbClr val="90353B"/>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16"/>
          <p:cNvSpPr>
            <a:spLocks/>
          </p:cNvSpPr>
          <p:nvPr/>
        </p:nvSpPr>
        <p:spPr bwMode="auto">
          <a:xfrm>
            <a:off x="3198813" y="2079625"/>
            <a:ext cx="200025" cy="176213"/>
          </a:xfrm>
          <a:custGeom>
            <a:avLst/>
            <a:gdLst>
              <a:gd name="T0" fmla="*/ 63 w 126"/>
              <a:gd name="T1" fmla="*/ 0 h 111"/>
              <a:gd name="T2" fmla="*/ 0 w 126"/>
              <a:gd name="T3" fmla="*/ 111 h 111"/>
              <a:gd name="T4" fmla="*/ 126 w 126"/>
              <a:gd name="T5" fmla="*/ 111 h 111"/>
              <a:gd name="T6" fmla="*/ 63 w 126"/>
              <a:gd name="T7" fmla="*/ 0 h 111"/>
            </a:gdLst>
            <a:ahLst/>
            <a:cxnLst>
              <a:cxn ang="0">
                <a:pos x="T0" y="T1"/>
              </a:cxn>
              <a:cxn ang="0">
                <a:pos x="T2" y="T3"/>
              </a:cxn>
              <a:cxn ang="0">
                <a:pos x="T4" y="T5"/>
              </a:cxn>
              <a:cxn ang="0">
                <a:pos x="T6" y="T7"/>
              </a:cxn>
            </a:cxnLst>
            <a:rect l="0" t="0" r="r" b="b"/>
            <a:pathLst>
              <a:path w="126" h="111">
                <a:moveTo>
                  <a:pt x="63" y="0"/>
                </a:moveTo>
                <a:lnTo>
                  <a:pt x="0" y="111"/>
                </a:lnTo>
                <a:lnTo>
                  <a:pt x="126" y="111"/>
                </a:lnTo>
                <a:lnTo>
                  <a:pt x="63" y="0"/>
                </a:lnTo>
                <a:close/>
              </a:path>
            </a:pathLst>
          </a:cu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 name="Freeform 17"/>
          <p:cNvSpPr>
            <a:spLocks/>
          </p:cNvSpPr>
          <p:nvPr/>
        </p:nvSpPr>
        <p:spPr bwMode="auto">
          <a:xfrm>
            <a:off x="4991101" y="3265488"/>
            <a:ext cx="201613" cy="176213"/>
          </a:xfrm>
          <a:custGeom>
            <a:avLst/>
            <a:gdLst>
              <a:gd name="T0" fmla="*/ 64 w 127"/>
              <a:gd name="T1" fmla="*/ 0 h 111"/>
              <a:gd name="T2" fmla="*/ 0 w 127"/>
              <a:gd name="T3" fmla="*/ 111 h 111"/>
              <a:gd name="T4" fmla="*/ 127 w 127"/>
              <a:gd name="T5" fmla="*/ 111 h 111"/>
              <a:gd name="T6" fmla="*/ 64 w 127"/>
              <a:gd name="T7" fmla="*/ 0 h 111"/>
            </a:gdLst>
            <a:ahLst/>
            <a:cxnLst>
              <a:cxn ang="0">
                <a:pos x="T0" y="T1"/>
              </a:cxn>
              <a:cxn ang="0">
                <a:pos x="T2" y="T3"/>
              </a:cxn>
              <a:cxn ang="0">
                <a:pos x="T4" y="T5"/>
              </a:cxn>
              <a:cxn ang="0">
                <a:pos x="T6" y="T7"/>
              </a:cxn>
            </a:cxnLst>
            <a:rect l="0" t="0" r="r" b="b"/>
            <a:pathLst>
              <a:path w="127" h="111">
                <a:moveTo>
                  <a:pt x="64" y="0"/>
                </a:moveTo>
                <a:lnTo>
                  <a:pt x="0" y="111"/>
                </a:lnTo>
                <a:lnTo>
                  <a:pt x="127" y="111"/>
                </a:lnTo>
                <a:lnTo>
                  <a:pt x="64" y="0"/>
                </a:lnTo>
                <a:close/>
              </a:path>
            </a:pathLst>
          </a:custGeom>
          <a:solidFill>
            <a:srgbClr val="1A476F"/>
          </a:solidFill>
          <a:ln w="19050">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Rectangle 18"/>
          <p:cNvSpPr>
            <a:spLocks noChangeArrowheads="1"/>
          </p:cNvSpPr>
          <p:nvPr/>
        </p:nvSpPr>
        <p:spPr bwMode="auto">
          <a:xfrm>
            <a:off x="2836863" y="1882775"/>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 name="Rectangle 19"/>
          <p:cNvSpPr>
            <a:spLocks noChangeArrowheads="1"/>
          </p:cNvSpPr>
          <p:nvPr/>
        </p:nvSpPr>
        <p:spPr bwMode="auto">
          <a:xfrm>
            <a:off x="3932238" y="2109788"/>
            <a:ext cx="169863" cy="171450"/>
          </a:xfrm>
          <a:prstGeom prst="rect">
            <a:avLst/>
          </a:prstGeom>
          <a:solidFill>
            <a:srgbClr val="006000"/>
          </a:solidFill>
          <a:ln w="19050">
            <a:solidFill>
              <a:srgbClr val="006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 name="Rectangle 20"/>
          <p:cNvSpPr>
            <a:spLocks noChangeArrowheads="1"/>
          </p:cNvSpPr>
          <p:nvPr/>
        </p:nvSpPr>
        <p:spPr bwMode="auto">
          <a:xfrm>
            <a:off x="2117726" y="1882775"/>
            <a:ext cx="171450" cy="171450"/>
          </a:xfrm>
          <a:prstGeom prst="rect">
            <a:avLst/>
          </a:prstGeom>
          <a:solidFill>
            <a:srgbClr val="1A476F"/>
          </a:solidFill>
          <a:ln w="19050">
            <a:solidFill>
              <a:srgbClr val="1A476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 name="Rectangle 21"/>
          <p:cNvSpPr>
            <a:spLocks noChangeArrowheads="1"/>
          </p:cNvSpPr>
          <p:nvPr/>
        </p:nvSpPr>
        <p:spPr bwMode="auto">
          <a:xfrm>
            <a:off x="3213101" y="2109788"/>
            <a:ext cx="171450" cy="171450"/>
          </a:xfrm>
          <a:prstGeom prst="rect">
            <a:avLst/>
          </a:prstGeom>
          <a:solidFill>
            <a:srgbClr val="1A476F"/>
          </a:solidFill>
          <a:ln w="19050">
            <a:solidFill>
              <a:srgbClr val="1A476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 name="Freeform 22"/>
          <p:cNvSpPr>
            <a:spLocks/>
          </p:cNvSpPr>
          <p:nvPr/>
        </p:nvSpPr>
        <p:spPr bwMode="auto">
          <a:xfrm>
            <a:off x="5092701" y="3381375"/>
            <a:ext cx="1441450" cy="900113"/>
          </a:xfrm>
          <a:custGeom>
            <a:avLst/>
            <a:gdLst>
              <a:gd name="T0" fmla="*/ 4 w 287"/>
              <a:gd name="T1" fmla="*/ 2 h 179"/>
              <a:gd name="T2" fmla="*/ 9 w 287"/>
              <a:gd name="T3" fmla="*/ 6 h 179"/>
              <a:gd name="T4" fmla="*/ 14 w 287"/>
              <a:gd name="T5" fmla="*/ 9 h 179"/>
              <a:gd name="T6" fmla="*/ 20 w 287"/>
              <a:gd name="T7" fmla="*/ 12 h 179"/>
              <a:gd name="T8" fmla="*/ 25 w 287"/>
              <a:gd name="T9" fmla="*/ 15 h 179"/>
              <a:gd name="T10" fmla="*/ 30 w 287"/>
              <a:gd name="T11" fmla="*/ 19 h 179"/>
              <a:gd name="T12" fmla="*/ 35 w 287"/>
              <a:gd name="T13" fmla="*/ 22 h 179"/>
              <a:gd name="T14" fmla="*/ 41 w 287"/>
              <a:gd name="T15" fmla="*/ 25 h 179"/>
              <a:gd name="T16" fmla="*/ 46 w 287"/>
              <a:gd name="T17" fmla="*/ 29 h 179"/>
              <a:gd name="T18" fmla="*/ 51 w 287"/>
              <a:gd name="T19" fmla="*/ 32 h 179"/>
              <a:gd name="T20" fmla="*/ 57 w 287"/>
              <a:gd name="T21" fmla="*/ 35 h 179"/>
              <a:gd name="T22" fmla="*/ 62 w 287"/>
              <a:gd name="T23" fmla="*/ 38 h 179"/>
              <a:gd name="T24" fmla="*/ 67 w 287"/>
              <a:gd name="T25" fmla="*/ 42 h 179"/>
              <a:gd name="T26" fmla="*/ 72 w 287"/>
              <a:gd name="T27" fmla="*/ 45 h 179"/>
              <a:gd name="T28" fmla="*/ 78 w 287"/>
              <a:gd name="T29" fmla="*/ 48 h 179"/>
              <a:gd name="T30" fmla="*/ 83 w 287"/>
              <a:gd name="T31" fmla="*/ 52 h 179"/>
              <a:gd name="T32" fmla="*/ 88 w 287"/>
              <a:gd name="T33" fmla="*/ 55 h 179"/>
              <a:gd name="T34" fmla="*/ 93 w 287"/>
              <a:gd name="T35" fmla="*/ 58 h 179"/>
              <a:gd name="T36" fmla="*/ 99 w 287"/>
              <a:gd name="T37" fmla="*/ 62 h 179"/>
              <a:gd name="T38" fmla="*/ 104 w 287"/>
              <a:gd name="T39" fmla="*/ 65 h 179"/>
              <a:gd name="T40" fmla="*/ 109 w 287"/>
              <a:gd name="T41" fmla="*/ 68 h 179"/>
              <a:gd name="T42" fmla="*/ 115 w 287"/>
              <a:gd name="T43" fmla="*/ 71 h 179"/>
              <a:gd name="T44" fmla="*/ 120 w 287"/>
              <a:gd name="T45" fmla="*/ 75 h 179"/>
              <a:gd name="T46" fmla="*/ 125 w 287"/>
              <a:gd name="T47" fmla="*/ 78 h 179"/>
              <a:gd name="T48" fmla="*/ 130 w 287"/>
              <a:gd name="T49" fmla="*/ 81 h 179"/>
              <a:gd name="T50" fmla="*/ 136 w 287"/>
              <a:gd name="T51" fmla="*/ 85 h 179"/>
              <a:gd name="T52" fmla="*/ 141 w 287"/>
              <a:gd name="T53" fmla="*/ 88 h 179"/>
              <a:gd name="T54" fmla="*/ 146 w 287"/>
              <a:gd name="T55" fmla="*/ 91 h 179"/>
              <a:gd name="T56" fmla="*/ 151 w 287"/>
              <a:gd name="T57" fmla="*/ 95 h 179"/>
              <a:gd name="T58" fmla="*/ 157 w 287"/>
              <a:gd name="T59" fmla="*/ 98 h 179"/>
              <a:gd name="T60" fmla="*/ 162 w 287"/>
              <a:gd name="T61" fmla="*/ 101 h 179"/>
              <a:gd name="T62" fmla="*/ 167 w 287"/>
              <a:gd name="T63" fmla="*/ 104 h 179"/>
              <a:gd name="T64" fmla="*/ 173 w 287"/>
              <a:gd name="T65" fmla="*/ 108 h 179"/>
              <a:gd name="T66" fmla="*/ 178 w 287"/>
              <a:gd name="T67" fmla="*/ 111 h 179"/>
              <a:gd name="T68" fmla="*/ 183 w 287"/>
              <a:gd name="T69" fmla="*/ 114 h 179"/>
              <a:gd name="T70" fmla="*/ 188 w 287"/>
              <a:gd name="T71" fmla="*/ 118 h 179"/>
              <a:gd name="T72" fmla="*/ 194 w 287"/>
              <a:gd name="T73" fmla="*/ 121 h 179"/>
              <a:gd name="T74" fmla="*/ 199 w 287"/>
              <a:gd name="T75" fmla="*/ 124 h 179"/>
              <a:gd name="T76" fmla="*/ 204 w 287"/>
              <a:gd name="T77" fmla="*/ 128 h 179"/>
              <a:gd name="T78" fmla="*/ 210 w 287"/>
              <a:gd name="T79" fmla="*/ 131 h 179"/>
              <a:gd name="T80" fmla="*/ 215 w 287"/>
              <a:gd name="T81" fmla="*/ 134 h 179"/>
              <a:gd name="T82" fmla="*/ 220 w 287"/>
              <a:gd name="T83" fmla="*/ 137 h 179"/>
              <a:gd name="T84" fmla="*/ 225 w 287"/>
              <a:gd name="T85" fmla="*/ 141 h 179"/>
              <a:gd name="T86" fmla="*/ 231 w 287"/>
              <a:gd name="T87" fmla="*/ 144 h 179"/>
              <a:gd name="T88" fmla="*/ 236 w 287"/>
              <a:gd name="T89" fmla="*/ 147 h 179"/>
              <a:gd name="T90" fmla="*/ 241 w 287"/>
              <a:gd name="T91" fmla="*/ 151 h 179"/>
              <a:gd name="T92" fmla="*/ 246 w 287"/>
              <a:gd name="T93" fmla="*/ 154 h 179"/>
              <a:gd name="T94" fmla="*/ 252 w 287"/>
              <a:gd name="T95" fmla="*/ 157 h 179"/>
              <a:gd name="T96" fmla="*/ 257 w 287"/>
              <a:gd name="T97" fmla="*/ 160 h 179"/>
              <a:gd name="T98" fmla="*/ 262 w 287"/>
              <a:gd name="T99" fmla="*/ 164 h 179"/>
              <a:gd name="T100" fmla="*/ 268 w 287"/>
              <a:gd name="T101" fmla="*/ 167 h 179"/>
              <a:gd name="T102" fmla="*/ 273 w 287"/>
              <a:gd name="T103" fmla="*/ 170 h 179"/>
              <a:gd name="T104" fmla="*/ 278 w 287"/>
              <a:gd name="T105" fmla="*/ 174 h 179"/>
              <a:gd name="T106" fmla="*/ 283 w 287"/>
              <a:gd name="T107" fmla="*/ 177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87" h="179">
                <a:moveTo>
                  <a:pt x="0" y="0"/>
                </a:moveTo>
                <a:lnTo>
                  <a:pt x="2" y="1"/>
                </a:lnTo>
                <a:lnTo>
                  <a:pt x="4" y="2"/>
                </a:lnTo>
                <a:lnTo>
                  <a:pt x="6" y="3"/>
                </a:lnTo>
                <a:lnTo>
                  <a:pt x="7" y="4"/>
                </a:lnTo>
                <a:lnTo>
                  <a:pt x="9" y="6"/>
                </a:lnTo>
                <a:lnTo>
                  <a:pt x="11" y="7"/>
                </a:lnTo>
                <a:lnTo>
                  <a:pt x="13" y="8"/>
                </a:lnTo>
                <a:lnTo>
                  <a:pt x="14" y="9"/>
                </a:lnTo>
                <a:lnTo>
                  <a:pt x="16" y="10"/>
                </a:lnTo>
                <a:lnTo>
                  <a:pt x="18" y="11"/>
                </a:lnTo>
                <a:lnTo>
                  <a:pt x="20" y="12"/>
                </a:lnTo>
                <a:lnTo>
                  <a:pt x="21" y="13"/>
                </a:lnTo>
                <a:lnTo>
                  <a:pt x="23" y="14"/>
                </a:lnTo>
                <a:lnTo>
                  <a:pt x="25" y="15"/>
                </a:lnTo>
                <a:lnTo>
                  <a:pt x="27" y="16"/>
                </a:lnTo>
                <a:lnTo>
                  <a:pt x="28" y="18"/>
                </a:lnTo>
                <a:lnTo>
                  <a:pt x="30" y="19"/>
                </a:lnTo>
                <a:lnTo>
                  <a:pt x="32" y="20"/>
                </a:lnTo>
                <a:lnTo>
                  <a:pt x="34" y="21"/>
                </a:lnTo>
                <a:lnTo>
                  <a:pt x="35" y="22"/>
                </a:lnTo>
                <a:lnTo>
                  <a:pt x="37" y="23"/>
                </a:lnTo>
                <a:lnTo>
                  <a:pt x="39" y="24"/>
                </a:lnTo>
                <a:lnTo>
                  <a:pt x="41" y="25"/>
                </a:lnTo>
                <a:lnTo>
                  <a:pt x="42" y="26"/>
                </a:lnTo>
                <a:lnTo>
                  <a:pt x="44" y="28"/>
                </a:lnTo>
                <a:lnTo>
                  <a:pt x="46" y="29"/>
                </a:lnTo>
                <a:lnTo>
                  <a:pt x="48" y="30"/>
                </a:lnTo>
                <a:lnTo>
                  <a:pt x="50" y="31"/>
                </a:lnTo>
                <a:lnTo>
                  <a:pt x="51" y="32"/>
                </a:lnTo>
                <a:lnTo>
                  <a:pt x="53" y="33"/>
                </a:lnTo>
                <a:lnTo>
                  <a:pt x="55" y="34"/>
                </a:lnTo>
                <a:lnTo>
                  <a:pt x="57" y="35"/>
                </a:lnTo>
                <a:lnTo>
                  <a:pt x="58" y="36"/>
                </a:lnTo>
                <a:lnTo>
                  <a:pt x="60" y="37"/>
                </a:lnTo>
                <a:lnTo>
                  <a:pt x="62" y="38"/>
                </a:lnTo>
                <a:lnTo>
                  <a:pt x="64" y="40"/>
                </a:lnTo>
                <a:lnTo>
                  <a:pt x="65" y="41"/>
                </a:lnTo>
                <a:lnTo>
                  <a:pt x="67" y="42"/>
                </a:lnTo>
                <a:lnTo>
                  <a:pt x="69" y="43"/>
                </a:lnTo>
                <a:lnTo>
                  <a:pt x="71" y="44"/>
                </a:lnTo>
                <a:lnTo>
                  <a:pt x="72" y="45"/>
                </a:lnTo>
                <a:lnTo>
                  <a:pt x="74" y="46"/>
                </a:lnTo>
                <a:lnTo>
                  <a:pt x="76" y="47"/>
                </a:lnTo>
                <a:lnTo>
                  <a:pt x="78" y="48"/>
                </a:lnTo>
                <a:lnTo>
                  <a:pt x="79" y="49"/>
                </a:lnTo>
                <a:lnTo>
                  <a:pt x="81" y="51"/>
                </a:lnTo>
                <a:lnTo>
                  <a:pt x="83" y="52"/>
                </a:lnTo>
                <a:lnTo>
                  <a:pt x="85" y="53"/>
                </a:lnTo>
                <a:lnTo>
                  <a:pt x="86" y="54"/>
                </a:lnTo>
                <a:lnTo>
                  <a:pt x="88" y="55"/>
                </a:lnTo>
                <a:lnTo>
                  <a:pt x="90" y="56"/>
                </a:lnTo>
                <a:lnTo>
                  <a:pt x="92" y="57"/>
                </a:lnTo>
                <a:lnTo>
                  <a:pt x="93" y="58"/>
                </a:lnTo>
                <a:lnTo>
                  <a:pt x="95" y="59"/>
                </a:lnTo>
                <a:lnTo>
                  <a:pt x="97" y="60"/>
                </a:lnTo>
                <a:lnTo>
                  <a:pt x="99" y="62"/>
                </a:lnTo>
                <a:lnTo>
                  <a:pt x="100" y="63"/>
                </a:lnTo>
                <a:lnTo>
                  <a:pt x="102" y="64"/>
                </a:lnTo>
                <a:lnTo>
                  <a:pt x="104" y="65"/>
                </a:lnTo>
                <a:lnTo>
                  <a:pt x="106" y="66"/>
                </a:lnTo>
                <a:lnTo>
                  <a:pt x="108" y="67"/>
                </a:lnTo>
                <a:lnTo>
                  <a:pt x="109" y="68"/>
                </a:lnTo>
                <a:lnTo>
                  <a:pt x="111" y="69"/>
                </a:lnTo>
                <a:lnTo>
                  <a:pt x="113" y="70"/>
                </a:lnTo>
                <a:lnTo>
                  <a:pt x="115" y="71"/>
                </a:lnTo>
                <a:lnTo>
                  <a:pt x="116" y="73"/>
                </a:lnTo>
                <a:lnTo>
                  <a:pt x="118" y="74"/>
                </a:lnTo>
                <a:lnTo>
                  <a:pt x="120" y="75"/>
                </a:lnTo>
                <a:lnTo>
                  <a:pt x="122" y="76"/>
                </a:lnTo>
                <a:lnTo>
                  <a:pt x="123" y="77"/>
                </a:lnTo>
                <a:lnTo>
                  <a:pt x="125" y="78"/>
                </a:lnTo>
                <a:lnTo>
                  <a:pt x="127" y="79"/>
                </a:lnTo>
                <a:lnTo>
                  <a:pt x="129" y="80"/>
                </a:lnTo>
                <a:lnTo>
                  <a:pt x="130" y="81"/>
                </a:lnTo>
                <a:lnTo>
                  <a:pt x="132" y="82"/>
                </a:lnTo>
                <a:lnTo>
                  <a:pt x="134" y="84"/>
                </a:lnTo>
                <a:lnTo>
                  <a:pt x="136" y="85"/>
                </a:lnTo>
                <a:lnTo>
                  <a:pt x="137" y="86"/>
                </a:lnTo>
                <a:lnTo>
                  <a:pt x="139" y="87"/>
                </a:lnTo>
                <a:lnTo>
                  <a:pt x="141" y="88"/>
                </a:lnTo>
                <a:lnTo>
                  <a:pt x="143" y="89"/>
                </a:lnTo>
                <a:lnTo>
                  <a:pt x="144" y="90"/>
                </a:lnTo>
                <a:lnTo>
                  <a:pt x="146" y="91"/>
                </a:lnTo>
                <a:lnTo>
                  <a:pt x="148" y="92"/>
                </a:lnTo>
                <a:lnTo>
                  <a:pt x="150" y="93"/>
                </a:lnTo>
                <a:lnTo>
                  <a:pt x="151" y="95"/>
                </a:lnTo>
                <a:lnTo>
                  <a:pt x="153" y="96"/>
                </a:lnTo>
                <a:lnTo>
                  <a:pt x="155" y="97"/>
                </a:lnTo>
                <a:lnTo>
                  <a:pt x="157" y="98"/>
                </a:lnTo>
                <a:lnTo>
                  <a:pt x="159" y="99"/>
                </a:lnTo>
                <a:lnTo>
                  <a:pt x="160" y="100"/>
                </a:lnTo>
                <a:lnTo>
                  <a:pt x="162" y="101"/>
                </a:lnTo>
                <a:lnTo>
                  <a:pt x="164" y="102"/>
                </a:lnTo>
                <a:lnTo>
                  <a:pt x="166" y="103"/>
                </a:lnTo>
                <a:lnTo>
                  <a:pt x="167" y="104"/>
                </a:lnTo>
                <a:lnTo>
                  <a:pt x="169" y="106"/>
                </a:lnTo>
                <a:lnTo>
                  <a:pt x="171" y="107"/>
                </a:lnTo>
                <a:lnTo>
                  <a:pt x="173" y="108"/>
                </a:lnTo>
                <a:lnTo>
                  <a:pt x="174" y="109"/>
                </a:lnTo>
                <a:lnTo>
                  <a:pt x="176" y="110"/>
                </a:lnTo>
                <a:lnTo>
                  <a:pt x="178" y="111"/>
                </a:lnTo>
                <a:lnTo>
                  <a:pt x="180" y="112"/>
                </a:lnTo>
                <a:lnTo>
                  <a:pt x="181" y="113"/>
                </a:lnTo>
                <a:lnTo>
                  <a:pt x="183" y="114"/>
                </a:lnTo>
                <a:lnTo>
                  <a:pt x="185" y="115"/>
                </a:lnTo>
                <a:lnTo>
                  <a:pt x="187" y="116"/>
                </a:lnTo>
                <a:lnTo>
                  <a:pt x="188" y="118"/>
                </a:lnTo>
                <a:lnTo>
                  <a:pt x="190" y="119"/>
                </a:lnTo>
                <a:lnTo>
                  <a:pt x="192" y="120"/>
                </a:lnTo>
                <a:lnTo>
                  <a:pt x="194" y="121"/>
                </a:lnTo>
                <a:lnTo>
                  <a:pt x="195" y="122"/>
                </a:lnTo>
                <a:lnTo>
                  <a:pt x="197" y="123"/>
                </a:lnTo>
                <a:lnTo>
                  <a:pt x="199" y="124"/>
                </a:lnTo>
                <a:lnTo>
                  <a:pt x="201" y="125"/>
                </a:lnTo>
                <a:lnTo>
                  <a:pt x="202" y="126"/>
                </a:lnTo>
                <a:lnTo>
                  <a:pt x="204" y="128"/>
                </a:lnTo>
                <a:lnTo>
                  <a:pt x="206" y="129"/>
                </a:lnTo>
                <a:lnTo>
                  <a:pt x="208" y="130"/>
                </a:lnTo>
                <a:lnTo>
                  <a:pt x="210" y="131"/>
                </a:lnTo>
                <a:lnTo>
                  <a:pt x="211" y="132"/>
                </a:lnTo>
                <a:lnTo>
                  <a:pt x="213" y="133"/>
                </a:lnTo>
                <a:lnTo>
                  <a:pt x="215" y="134"/>
                </a:lnTo>
                <a:lnTo>
                  <a:pt x="217" y="135"/>
                </a:lnTo>
                <a:lnTo>
                  <a:pt x="218" y="136"/>
                </a:lnTo>
                <a:lnTo>
                  <a:pt x="220" y="137"/>
                </a:lnTo>
                <a:lnTo>
                  <a:pt x="222" y="138"/>
                </a:lnTo>
                <a:lnTo>
                  <a:pt x="224" y="140"/>
                </a:lnTo>
                <a:lnTo>
                  <a:pt x="225" y="141"/>
                </a:lnTo>
                <a:lnTo>
                  <a:pt x="227" y="142"/>
                </a:lnTo>
                <a:lnTo>
                  <a:pt x="229" y="143"/>
                </a:lnTo>
                <a:lnTo>
                  <a:pt x="231" y="144"/>
                </a:lnTo>
                <a:lnTo>
                  <a:pt x="232" y="145"/>
                </a:lnTo>
                <a:lnTo>
                  <a:pt x="234" y="146"/>
                </a:lnTo>
                <a:lnTo>
                  <a:pt x="236" y="147"/>
                </a:lnTo>
                <a:lnTo>
                  <a:pt x="238" y="148"/>
                </a:lnTo>
                <a:lnTo>
                  <a:pt x="239" y="149"/>
                </a:lnTo>
                <a:lnTo>
                  <a:pt x="241" y="151"/>
                </a:lnTo>
                <a:lnTo>
                  <a:pt x="243" y="152"/>
                </a:lnTo>
                <a:lnTo>
                  <a:pt x="245" y="153"/>
                </a:lnTo>
                <a:lnTo>
                  <a:pt x="246" y="154"/>
                </a:lnTo>
                <a:lnTo>
                  <a:pt x="248" y="155"/>
                </a:lnTo>
                <a:lnTo>
                  <a:pt x="250" y="156"/>
                </a:lnTo>
                <a:lnTo>
                  <a:pt x="252" y="157"/>
                </a:lnTo>
                <a:lnTo>
                  <a:pt x="253" y="158"/>
                </a:lnTo>
                <a:lnTo>
                  <a:pt x="255" y="159"/>
                </a:lnTo>
                <a:lnTo>
                  <a:pt x="257" y="160"/>
                </a:lnTo>
                <a:lnTo>
                  <a:pt x="259" y="162"/>
                </a:lnTo>
                <a:lnTo>
                  <a:pt x="260" y="163"/>
                </a:lnTo>
                <a:lnTo>
                  <a:pt x="262" y="164"/>
                </a:lnTo>
                <a:lnTo>
                  <a:pt x="264" y="165"/>
                </a:lnTo>
                <a:lnTo>
                  <a:pt x="266" y="166"/>
                </a:lnTo>
                <a:lnTo>
                  <a:pt x="268" y="167"/>
                </a:lnTo>
                <a:lnTo>
                  <a:pt x="269" y="168"/>
                </a:lnTo>
                <a:lnTo>
                  <a:pt x="271" y="169"/>
                </a:lnTo>
                <a:lnTo>
                  <a:pt x="273" y="170"/>
                </a:lnTo>
                <a:lnTo>
                  <a:pt x="275" y="171"/>
                </a:lnTo>
                <a:lnTo>
                  <a:pt x="276" y="173"/>
                </a:lnTo>
                <a:lnTo>
                  <a:pt x="278" y="174"/>
                </a:lnTo>
                <a:lnTo>
                  <a:pt x="280" y="175"/>
                </a:lnTo>
                <a:lnTo>
                  <a:pt x="282" y="176"/>
                </a:lnTo>
                <a:lnTo>
                  <a:pt x="283" y="177"/>
                </a:lnTo>
                <a:lnTo>
                  <a:pt x="285" y="178"/>
                </a:lnTo>
                <a:lnTo>
                  <a:pt x="287" y="179"/>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23"/>
          <p:cNvSpPr>
            <a:spLocks noChangeShapeType="1"/>
          </p:cNvSpPr>
          <p:nvPr/>
        </p:nvSpPr>
        <p:spPr bwMode="auto">
          <a:xfrm>
            <a:off x="3846513" y="21955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24"/>
          <p:cNvSpPr>
            <a:spLocks noChangeShapeType="1"/>
          </p:cNvSpPr>
          <p:nvPr/>
        </p:nvSpPr>
        <p:spPr bwMode="auto">
          <a:xfrm>
            <a:off x="3856038" y="220027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Line 25"/>
          <p:cNvSpPr>
            <a:spLocks noChangeShapeType="1"/>
          </p:cNvSpPr>
          <p:nvPr/>
        </p:nvSpPr>
        <p:spPr bwMode="auto">
          <a:xfrm>
            <a:off x="3865563" y="220980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Line 26"/>
          <p:cNvSpPr>
            <a:spLocks noChangeShapeType="1"/>
          </p:cNvSpPr>
          <p:nvPr/>
        </p:nvSpPr>
        <p:spPr bwMode="auto">
          <a:xfrm>
            <a:off x="3876676" y="2214563"/>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Line 27"/>
          <p:cNvSpPr>
            <a:spLocks noChangeShapeType="1"/>
          </p:cNvSpPr>
          <p:nvPr/>
        </p:nvSpPr>
        <p:spPr bwMode="auto">
          <a:xfrm>
            <a:off x="3881438" y="22209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Line 28"/>
          <p:cNvSpPr>
            <a:spLocks noChangeShapeType="1"/>
          </p:cNvSpPr>
          <p:nvPr/>
        </p:nvSpPr>
        <p:spPr bwMode="auto">
          <a:xfrm>
            <a:off x="3890963" y="222567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29"/>
          <p:cNvSpPr>
            <a:spLocks noChangeShapeType="1"/>
          </p:cNvSpPr>
          <p:nvPr/>
        </p:nvSpPr>
        <p:spPr bwMode="auto">
          <a:xfrm>
            <a:off x="3902076" y="223043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30"/>
          <p:cNvSpPr>
            <a:spLocks noChangeShapeType="1"/>
          </p:cNvSpPr>
          <p:nvPr/>
        </p:nvSpPr>
        <p:spPr bwMode="auto">
          <a:xfrm>
            <a:off x="3911601" y="223520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Line 31"/>
          <p:cNvSpPr>
            <a:spLocks noChangeShapeType="1"/>
          </p:cNvSpPr>
          <p:nvPr/>
        </p:nvSpPr>
        <p:spPr bwMode="auto">
          <a:xfrm>
            <a:off x="3916363" y="2244725"/>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32"/>
          <p:cNvSpPr>
            <a:spLocks noChangeShapeType="1"/>
          </p:cNvSpPr>
          <p:nvPr/>
        </p:nvSpPr>
        <p:spPr bwMode="auto">
          <a:xfrm>
            <a:off x="3925888" y="225107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33"/>
          <p:cNvSpPr>
            <a:spLocks noChangeShapeType="1"/>
          </p:cNvSpPr>
          <p:nvPr/>
        </p:nvSpPr>
        <p:spPr bwMode="auto">
          <a:xfrm>
            <a:off x="3937001" y="225583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34"/>
          <p:cNvSpPr>
            <a:spLocks noChangeShapeType="1"/>
          </p:cNvSpPr>
          <p:nvPr/>
        </p:nvSpPr>
        <p:spPr bwMode="auto">
          <a:xfrm>
            <a:off x="3946526" y="2260600"/>
            <a:ext cx="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35"/>
          <p:cNvSpPr>
            <a:spLocks noChangeShapeType="1"/>
          </p:cNvSpPr>
          <p:nvPr/>
        </p:nvSpPr>
        <p:spPr bwMode="auto">
          <a:xfrm>
            <a:off x="3997326" y="22955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36"/>
          <p:cNvSpPr>
            <a:spLocks noChangeShapeType="1"/>
          </p:cNvSpPr>
          <p:nvPr/>
        </p:nvSpPr>
        <p:spPr bwMode="auto">
          <a:xfrm>
            <a:off x="4006851" y="23002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37"/>
          <p:cNvSpPr>
            <a:spLocks noChangeShapeType="1"/>
          </p:cNvSpPr>
          <p:nvPr/>
        </p:nvSpPr>
        <p:spPr bwMode="auto">
          <a:xfrm>
            <a:off x="4016376" y="2305050"/>
            <a:ext cx="6350"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38"/>
          <p:cNvSpPr>
            <a:spLocks noChangeShapeType="1"/>
          </p:cNvSpPr>
          <p:nvPr/>
        </p:nvSpPr>
        <p:spPr bwMode="auto">
          <a:xfrm>
            <a:off x="4022726" y="2311400"/>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39"/>
          <p:cNvSpPr>
            <a:spLocks noChangeShapeType="1"/>
          </p:cNvSpPr>
          <p:nvPr/>
        </p:nvSpPr>
        <p:spPr bwMode="auto">
          <a:xfrm>
            <a:off x="4032251" y="23209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40"/>
          <p:cNvSpPr>
            <a:spLocks noChangeShapeType="1"/>
          </p:cNvSpPr>
          <p:nvPr/>
        </p:nvSpPr>
        <p:spPr bwMode="auto">
          <a:xfrm>
            <a:off x="4041776" y="232568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41"/>
          <p:cNvSpPr>
            <a:spLocks noChangeShapeType="1"/>
          </p:cNvSpPr>
          <p:nvPr/>
        </p:nvSpPr>
        <p:spPr bwMode="auto">
          <a:xfrm>
            <a:off x="4052888" y="233045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42"/>
          <p:cNvSpPr>
            <a:spLocks noChangeShapeType="1"/>
          </p:cNvSpPr>
          <p:nvPr/>
        </p:nvSpPr>
        <p:spPr bwMode="auto">
          <a:xfrm>
            <a:off x="4062413" y="2335213"/>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43"/>
          <p:cNvSpPr>
            <a:spLocks noChangeShapeType="1"/>
          </p:cNvSpPr>
          <p:nvPr/>
        </p:nvSpPr>
        <p:spPr bwMode="auto">
          <a:xfrm>
            <a:off x="4067176" y="234156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44"/>
          <p:cNvSpPr>
            <a:spLocks noChangeShapeType="1"/>
          </p:cNvSpPr>
          <p:nvPr/>
        </p:nvSpPr>
        <p:spPr bwMode="auto">
          <a:xfrm>
            <a:off x="4076701" y="2346325"/>
            <a:ext cx="1111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Line 45"/>
          <p:cNvSpPr>
            <a:spLocks noChangeShapeType="1"/>
          </p:cNvSpPr>
          <p:nvPr/>
        </p:nvSpPr>
        <p:spPr bwMode="auto">
          <a:xfrm>
            <a:off x="4087813" y="235585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Line 46"/>
          <p:cNvSpPr>
            <a:spLocks noChangeShapeType="1"/>
          </p:cNvSpPr>
          <p:nvPr/>
        </p:nvSpPr>
        <p:spPr bwMode="auto">
          <a:xfrm>
            <a:off x="4097338" y="2360613"/>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3" name="Line 47"/>
          <p:cNvSpPr>
            <a:spLocks noChangeShapeType="1"/>
          </p:cNvSpPr>
          <p:nvPr/>
        </p:nvSpPr>
        <p:spPr bwMode="auto">
          <a:xfrm>
            <a:off x="4152901" y="2395538"/>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Line 48"/>
          <p:cNvSpPr>
            <a:spLocks noChangeShapeType="1"/>
          </p:cNvSpPr>
          <p:nvPr/>
        </p:nvSpPr>
        <p:spPr bwMode="auto">
          <a:xfrm>
            <a:off x="4157663" y="24018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5" name="Line 49"/>
          <p:cNvSpPr>
            <a:spLocks noChangeShapeType="1"/>
          </p:cNvSpPr>
          <p:nvPr/>
        </p:nvSpPr>
        <p:spPr bwMode="auto">
          <a:xfrm>
            <a:off x="4167188" y="24066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Line 50"/>
          <p:cNvSpPr>
            <a:spLocks noChangeShapeType="1"/>
          </p:cNvSpPr>
          <p:nvPr/>
        </p:nvSpPr>
        <p:spPr bwMode="auto">
          <a:xfrm>
            <a:off x="4171951" y="2411413"/>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Line 51"/>
          <p:cNvSpPr>
            <a:spLocks noChangeShapeType="1"/>
          </p:cNvSpPr>
          <p:nvPr/>
        </p:nvSpPr>
        <p:spPr bwMode="auto">
          <a:xfrm>
            <a:off x="4183063" y="241617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Line 52"/>
          <p:cNvSpPr>
            <a:spLocks noChangeShapeType="1"/>
          </p:cNvSpPr>
          <p:nvPr/>
        </p:nvSpPr>
        <p:spPr bwMode="auto">
          <a:xfrm>
            <a:off x="4192588" y="24257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Line 53"/>
          <p:cNvSpPr>
            <a:spLocks noChangeShapeType="1"/>
          </p:cNvSpPr>
          <p:nvPr/>
        </p:nvSpPr>
        <p:spPr bwMode="auto">
          <a:xfrm>
            <a:off x="4202113" y="2430463"/>
            <a:ext cx="6350"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Line 54"/>
          <p:cNvSpPr>
            <a:spLocks noChangeShapeType="1"/>
          </p:cNvSpPr>
          <p:nvPr/>
        </p:nvSpPr>
        <p:spPr bwMode="auto">
          <a:xfrm>
            <a:off x="4208463" y="24368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Line 55"/>
          <p:cNvSpPr>
            <a:spLocks noChangeShapeType="1"/>
          </p:cNvSpPr>
          <p:nvPr/>
        </p:nvSpPr>
        <p:spPr bwMode="auto">
          <a:xfrm>
            <a:off x="4217988" y="24415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56"/>
          <p:cNvSpPr>
            <a:spLocks noChangeShapeType="1"/>
          </p:cNvSpPr>
          <p:nvPr/>
        </p:nvSpPr>
        <p:spPr bwMode="auto">
          <a:xfrm>
            <a:off x="4227513" y="244633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Line 57"/>
          <p:cNvSpPr>
            <a:spLocks noChangeShapeType="1"/>
          </p:cNvSpPr>
          <p:nvPr/>
        </p:nvSpPr>
        <p:spPr bwMode="auto">
          <a:xfrm>
            <a:off x="4238626" y="245110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Line 58"/>
          <p:cNvSpPr>
            <a:spLocks noChangeShapeType="1"/>
          </p:cNvSpPr>
          <p:nvPr/>
        </p:nvSpPr>
        <p:spPr bwMode="auto">
          <a:xfrm>
            <a:off x="4243388" y="2460625"/>
            <a:ext cx="9525"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Line 59"/>
          <p:cNvSpPr>
            <a:spLocks noChangeShapeType="1"/>
          </p:cNvSpPr>
          <p:nvPr/>
        </p:nvSpPr>
        <p:spPr bwMode="auto">
          <a:xfrm>
            <a:off x="4303713" y="2497138"/>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Line 60"/>
          <p:cNvSpPr>
            <a:spLocks noChangeShapeType="1"/>
          </p:cNvSpPr>
          <p:nvPr/>
        </p:nvSpPr>
        <p:spPr bwMode="auto">
          <a:xfrm>
            <a:off x="4308476" y="25019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Line 61"/>
          <p:cNvSpPr>
            <a:spLocks noChangeShapeType="1"/>
          </p:cNvSpPr>
          <p:nvPr/>
        </p:nvSpPr>
        <p:spPr bwMode="auto">
          <a:xfrm>
            <a:off x="4318001" y="25066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Line 62"/>
          <p:cNvSpPr>
            <a:spLocks noChangeShapeType="1"/>
          </p:cNvSpPr>
          <p:nvPr/>
        </p:nvSpPr>
        <p:spPr bwMode="auto">
          <a:xfrm>
            <a:off x="4322763" y="251142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63"/>
          <p:cNvSpPr>
            <a:spLocks noChangeShapeType="1"/>
          </p:cNvSpPr>
          <p:nvPr/>
        </p:nvSpPr>
        <p:spPr bwMode="auto">
          <a:xfrm>
            <a:off x="4333876" y="25161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64"/>
          <p:cNvSpPr>
            <a:spLocks noChangeShapeType="1"/>
          </p:cNvSpPr>
          <p:nvPr/>
        </p:nvSpPr>
        <p:spPr bwMode="auto">
          <a:xfrm>
            <a:off x="4343401" y="252095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65"/>
          <p:cNvSpPr>
            <a:spLocks noChangeShapeType="1"/>
          </p:cNvSpPr>
          <p:nvPr/>
        </p:nvSpPr>
        <p:spPr bwMode="auto">
          <a:xfrm>
            <a:off x="4352926" y="2527300"/>
            <a:ext cx="6350"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66"/>
          <p:cNvSpPr>
            <a:spLocks noChangeShapeType="1"/>
          </p:cNvSpPr>
          <p:nvPr/>
        </p:nvSpPr>
        <p:spPr bwMode="auto">
          <a:xfrm>
            <a:off x="4359276" y="25368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67"/>
          <p:cNvSpPr>
            <a:spLocks noChangeShapeType="1"/>
          </p:cNvSpPr>
          <p:nvPr/>
        </p:nvSpPr>
        <p:spPr bwMode="auto">
          <a:xfrm>
            <a:off x="4368801" y="25415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Line 68"/>
          <p:cNvSpPr>
            <a:spLocks noChangeShapeType="1"/>
          </p:cNvSpPr>
          <p:nvPr/>
        </p:nvSpPr>
        <p:spPr bwMode="auto">
          <a:xfrm>
            <a:off x="4378326" y="254635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5" name="Line 69"/>
          <p:cNvSpPr>
            <a:spLocks noChangeShapeType="1"/>
          </p:cNvSpPr>
          <p:nvPr/>
        </p:nvSpPr>
        <p:spPr bwMode="auto">
          <a:xfrm>
            <a:off x="4389438" y="2551113"/>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Line 70"/>
          <p:cNvSpPr>
            <a:spLocks noChangeShapeType="1"/>
          </p:cNvSpPr>
          <p:nvPr/>
        </p:nvSpPr>
        <p:spPr bwMode="auto">
          <a:xfrm>
            <a:off x="4394201" y="255746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7" name="Line 71"/>
          <p:cNvSpPr>
            <a:spLocks noChangeShapeType="1"/>
          </p:cNvSpPr>
          <p:nvPr/>
        </p:nvSpPr>
        <p:spPr bwMode="auto">
          <a:xfrm>
            <a:off x="4454526" y="2597150"/>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Line 72"/>
          <p:cNvSpPr>
            <a:spLocks noChangeShapeType="1"/>
          </p:cNvSpPr>
          <p:nvPr/>
        </p:nvSpPr>
        <p:spPr bwMode="auto">
          <a:xfrm>
            <a:off x="4459288" y="259715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9" name="Line 73"/>
          <p:cNvSpPr>
            <a:spLocks noChangeShapeType="1"/>
          </p:cNvSpPr>
          <p:nvPr/>
        </p:nvSpPr>
        <p:spPr bwMode="auto">
          <a:xfrm>
            <a:off x="4464051" y="26066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Line 74"/>
          <p:cNvSpPr>
            <a:spLocks noChangeShapeType="1"/>
          </p:cNvSpPr>
          <p:nvPr/>
        </p:nvSpPr>
        <p:spPr bwMode="auto">
          <a:xfrm>
            <a:off x="4473576" y="2611438"/>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1" name="Line 75"/>
          <p:cNvSpPr>
            <a:spLocks noChangeShapeType="1"/>
          </p:cNvSpPr>
          <p:nvPr/>
        </p:nvSpPr>
        <p:spPr bwMode="auto">
          <a:xfrm>
            <a:off x="4484688" y="26177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Line 76"/>
          <p:cNvSpPr>
            <a:spLocks noChangeShapeType="1"/>
          </p:cNvSpPr>
          <p:nvPr/>
        </p:nvSpPr>
        <p:spPr bwMode="auto">
          <a:xfrm>
            <a:off x="4494213" y="26225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3" name="Line 77"/>
          <p:cNvSpPr>
            <a:spLocks noChangeShapeType="1"/>
          </p:cNvSpPr>
          <p:nvPr/>
        </p:nvSpPr>
        <p:spPr bwMode="auto">
          <a:xfrm>
            <a:off x="4498976" y="2627313"/>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Line 78"/>
          <p:cNvSpPr>
            <a:spLocks noChangeShapeType="1"/>
          </p:cNvSpPr>
          <p:nvPr/>
        </p:nvSpPr>
        <p:spPr bwMode="auto">
          <a:xfrm>
            <a:off x="4510088" y="26320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Line 79"/>
          <p:cNvSpPr>
            <a:spLocks noChangeShapeType="1"/>
          </p:cNvSpPr>
          <p:nvPr/>
        </p:nvSpPr>
        <p:spPr bwMode="auto">
          <a:xfrm>
            <a:off x="4519613" y="2636838"/>
            <a:ext cx="9525"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Line 80"/>
          <p:cNvSpPr>
            <a:spLocks noChangeShapeType="1"/>
          </p:cNvSpPr>
          <p:nvPr/>
        </p:nvSpPr>
        <p:spPr bwMode="auto">
          <a:xfrm>
            <a:off x="4529138" y="26479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Line 81"/>
          <p:cNvSpPr>
            <a:spLocks noChangeShapeType="1"/>
          </p:cNvSpPr>
          <p:nvPr/>
        </p:nvSpPr>
        <p:spPr bwMode="auto">
          <a:xfrm>
            <a:off x="4533901" y="2652713"/>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Line 82"/>
          <p:cNvSpPr>
            <a:spLocks noChangeShapeType="1"/>
          </p:cNvSpPr>
          <p:nvPr/>
        </p:nvSpPr>
        <p:spPr bwMode="auto">
          <a:xfrm>
            <a:off x="4545013" y="26574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Line 83"/>
          <p:cNvSpPr>
            <a:spLocks noChangeShapeType="1"/>
          </p:cNvSpPr>
          <p:nvPr/>
        </p:nvSpPr>
        <p:spPr bwMode="auto">
          <a:xfrm>
            <a:off x="4605338" y="2697163"/>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Line 84"/>
          <p:cNvSpPr>
            <a:spLocks noChangeShapeType="1"/>
          </p:cNvSpPr>
          <p:nvPr/>
        </p:nvSpPr>
        <p:spPr bwMode="auto">
          <a:xfrm>
            <a:off x="4610101" y="26971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Line 85"/>
          <p:cNvSpPr>
            <a:spLocks noChangeShapeType="1"/>
          </p:cNvSpPr>
          <p:nvPr/>
        </p:nvSpPr>
        <p:spPr bwMode="auto">
          <a:xfrm>
            <a:off x="4614863" y="2701925"/>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Line 86"/>
          <p:cNvSpPr>
            <a:spLocks noChangeShapeType="1"/>
          </p:cNvSpPr>
          <p:nvPr/>
        </p:nvSpPr>
        <p:spPr bwMode="auto">
          <a:xfrm>
            <a:off x="4624388" y="2708275"/>
            <a:ext cx="1111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Line 87"/>
          <p:cNvSpPr>
            <a:spLocks noChangeShapeType="1"/>
          </p:cNvSpPr>
          <p:nvPr/>
        </p:nvSpPr>
        <p:spPr bwMode="auto">
          <a:xfrm>
            <a:off x="4635501" y="27178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Line 88"/>
          <p:cNvSpPr>
            <a:spLocks noChangeShapeType="1"/>
          </p:cNvSpPr>
          <p:nvPr/>
        </p:nvSpPr>
        <p:spPr bwMode="auto">
          <a:xfrm>
            <a:off x="4645026" y="27225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Line 89"/>
          <p:cNvSpPr>
            <a:spLocks noChangeShapeType="1"/>
          </p:cNvSpPr>
          <p:nvPr/>
        </p:nvSpPr>
        <p:spPr bwMode="auto">
          <a:xfrm>
            <a:off x="4649788" y="27273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Line 90"/>
          <p:cNvSpPr>
            <a:spLocks noChangeShapeType="1"/>
          </p:cNvSpPr>
          <p:nvPr/>
        </p:nvSpPr>
        <p:spPr bwMode="auto">
          <a:xfrm>
            <a:off x="4659313" y="2732088"/>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 name="Line 91"/>
          <p:cNvSpPr>
            <a:spLocks noChangeShapeType="1"/>
          </p:cNvSpPr>
          <p:nvPr/>
        </p:nvSpPr>
        <p:spPr bwMode="auto">
          <a:xfrm>
            <a:off x="4670426" y="273843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Line 92"/>
          <p:cNvSpPr>
            <a:spLocks noChangeShapeType="1"/>
          </p:cNvSpPr>
          <p:nvPr/>
        </p:nvSpPr>
        <p:spPr bwMode="auto">
          <a:xfrm>
            <a:off x="4679951" y="274320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Line 93"/>
          <p:cNvSpPr>
            <a:spLocks noChangeShapeType="1"/>
          </p:cNvSpPr>
          <p:nvPr/>
        </p:nvSpPr>
        <p:spPr bwMode="auto">
          <a:xfrm>
            <a:off x="4684713" y="275272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Line 94"/>
          <p:cNvSpPr>
            <a:spLocks noChangeShapeType="1"/>
          </p:cNvSpPr>
          <p:nvPr/>
        </p:nvSpPr>
        <p:spPr bwMode="auto">
          <a:xfrm>
            <a:off x="4695826" y="27574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Line 95"/>
          <p:cNvSpPr>
            <a:spLocks noChangeShapeType="1"/>
          </p:cNvSpPr>
          <p:nvPr/>
        </p:nvSpPr>
        <p:spPr bwMode="auto">
          <a:xfrm>
            <a:off x="4756151" y="2798763"/>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Line 96"/>
          <p:cNvSpPr>
            <a:spLocks noChangeShapeType="1"/>
          </p:cNvSpPr>
          <p:nvPr/>
        </p:nvSpPr>
        <p:spPr bwMode="auto">
          <a:xfrm>
            <a:off x="4756151" y="279876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Line 97"/>
          <p:cNvSpPr>
            <a:spLocks noChangeShapeType="1"/>
          </p:cNvSpPr>
          <p:nvPr/>
        </p:nvSpPr>
        <p:spPr bwMode="auto">
          <a:xfrm>
            <a:off x="4765676" y="28035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Line 98"/>
          <p:cNvSpPr>
            <a:spLocks noChangeShapeType="1"/>
          </p:cNvSpPr>
          <p:nvPr/>
        </p:nvSpPr>
        <p:spPr bwMode="auto">
          <a:xfrm>
            <a:off x="4775201" y="280828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Line 99"/>
          <p:cNvSpPr>
            <a:spLocks noChangeShapeType="1"/>
          </p:cNvSpPr>
          <p:nvPr/>
        </p:nvSpPr>
        <p:spPr bwMode="auto">
          <a:xfrm>
            <a:off x="4786313" y="281305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Line 100"/>
          <p:cNvSpPr>
            <a:spLocks noChangeShapeType="1"/>
          </p:cNvSpPr>
          <p:nvPr/>
        </p:nvSpPr>
        <p:spPr bwMode="auto">
          <a:xfrm>
            <a:off x="4791076" y="2822575"/>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Line 101"/>
          <p:cNvSpPr>
            <a:spLocks noChangeShapeType="1"/>
          </p:cNvSpPr>
          <p:nvPr/>
        </p:nvSpPr>
        <p:spPr bwMode="auto">
          <a:xfrm>
            <a:off x="4800601" y="28289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Line 102"/>
          <p:cNvSpPr>
            <a:spLocks noChangeShapeType="1"/>
          </p:cNvSpPr>
          <p:nvPr/>
        </p:nvSpPr>
        <p:spPr bwMode="auto">
          <a:xfrm>
            <a:off x="4810126" y="283368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Line 103"/>
          <p:cNvSpPr>
            <a:spLocks noChangeShapeType="1"/>
          </p:cNvSpPr>
          <p:nvPr/>
        </p:nvSpPr>
        <p:spPr bwMode="auto">
          <a:xfrm>
            <a:off x="4821238" y="28384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Line 104"/>
          <p:cNvSpPr>
            <a:spLocks noChangeShapeType="1"/>
          </p:cNvSpPr>
          <p:nvPr/>
        </p:nvSpPr>
        <p:spPr bwMode="auto">
          <a:xfrm>
            <a:off x="4826001" y="28432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Line 105"/>
          <p:cNvSpPr>
            <a:spLocks noChangeShapeType="1"/>
          </p:cNvSpPr>
          <p:nvPr/>
        </p:nvSpPr>
        <p:spPr bwMode="auto">
          <a:xfrm>
            <a:off x="4835526" y="2847975"/>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Line 106"/>
          <p:cNvSpPr>
            <a:spLocks noChangeShapeType="1"/>
          </p:cNvSpPr>
          <p:nvPr/>
        </p:nvSpPr>
        <p:spPr bwMode="auto">
          <a:xfrm>
            <a:off x="4846638" y="28590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Line 107"/>
          <p:cNvSpPr>
            <a:spLocks noChangeShapeType="1"/>
          </p:cNvSpPr>
          <p:nvPr/>
        </p:nvSpPr>
        <p:spPr bwMode="auto">
          <a:xfrm>
            <a:off x="4856163" y="2863850"/>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Line 108"/>
          <p:cNvSpPr>
            <a:spLocks noChangeShapeType="1"/>
          </p:cNvSpPr>
          <p:nvPr/>
        </p:nvSpPr>
        <p:spPr bwMode="auto">
          <a:xfrm>
            <a:off x="4906963" y="2894013"/>
            <a:ext cx="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Line 109"/>
          <p:cNvSpPr>
            <a:spLocks noChangeShapeType="1"/>
          </p:cNvSpPr>
          <p:nvPr/>
        </p:nvSpPr>
        <p:spPr bwMode="auto">
          <a:xfrm>
            <a:off x="4906963" y="28987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Line 110"/>
          <p:cNvSpPr>
            <a:spLocks noChangeShapeType="1"/>
          </p:cNvSpPr>
          <p:nvPr/>
        </p:nvSpPr>
        <p:spPr bwMode="auto">
          <a:xfrm>
            <a:off x="4916488" y="290353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Line 111"/>
          <p:cNvSpPr>
            <a:spLocks noChangeShapeType="1"/>
          </p:cNvSpPr>
          <p:nvPr/>
        </p:nvSpPr>
        <p:spPr bwMode="auto">
          <a:xfrm>
            <a:off x="4926013" y="290830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Line 112"/>
          <p:cNvSpPr>
            <a:spLocks noChangeShapeType="1"/>
          </p:cNvSpPr>
          <p:nvPr/>
        </p:nvSpPr>
        <p:spPr bwMode="auto">
          <a:xfrm>
            <a:off x="4937126" y="2913063"/>
            <a:ext cx="476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Line 113"/>
          <p:cNvSpPr>
            <a:spLocks noChangeShapeType="1"/>
          </p:cNvSpPr>
          <p:nvPr/>
        </p:nvSpPr>
        <p:spPr bwMode="auto">
          <a:xfrm>
            <a:off x="4941888" y="29194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Line 114"/>
          <p:cNvSpPr>
            <a:spLocks noChangeShapeType="1"/>
          </p:cNvSpPr>
          <p:nvPr/>
        </p:nvSpPr>
        <p:spPr bwMode="auto">
          <a:xfrm>
            <a:off x="4951413" y="292417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Line 115"/>
          <p:cNvSpPr>
            <a:spLocks noChangeShapeType="1"/>
          </p:cNvSpPr>
          <p:nvPr/>
        </p:nvSpPr>
        <p:spPr bwMode="auto">
          <a:xfrm>
            <a:off x="4960938" y="293370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Line 116"/>
          <p:cNvSpPr>
            <a:spLocks noChangeShapeType="1"/>
          </p:cNvSpPr>
          <p:nvPr/>
        </p:nvSpPr>
        <p:spPr bwMode="auto">
          <a:xfrm>
            <a:off x="4972051" y="29384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Line 117"/>
          <p:cNvSpPr>
            <a:spLocks noChangeShapeType="1"/>
          </p:cNvSpPr>
          <p:nvPr/>
        </p:nvSpPr>
        <p:spPr bwMode="auto">
          <a:xfrm>
            <a:off x="4976813" y="2943225"/>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Line 118"/>
          <p:cNvSpPr>
            <a:spLocks noChangeShapeType="1"/>
          </p:cNvSpPr>
          <p:nvPr/>
        </p:nvSpPr>
        <p:spPr bwMode="auto">
          <a:xfrm>
            <a:off x="4986338" y="29495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Line 119"/>
          <p:cNvSpPr>
            <a:spLocks noChangeShapeType="1"/>
          </p:cNvSpPr>
          <p:nvPr/>
        </p:nvSpPr>
        <p:spPr bwMode="auto">
          <a:xfrm>
            <a:off x="4995863" y="295433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Line 120"/>
          <p:cNvSpPr>
            <a:spLocks noChangeShapeType="1"/>
          </p:cNvSpPr>
          <p:nvPr/>
        </p:nvSpPr>
        <p:spPr bwMode="auto">
          <a:xfrm>
            <a:off x="5006976" y="2959100"/>
            <a:ext cx="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Line 121"/>
          <p:cNvSpPr>
            <a:spLocks noChangeShapeType="1"/>
          </p:cNvSpPr>
          <p:nvPr/>
        </p:nvSpPr>
        <p:spPr bwMode="auto">
          <a:xfrm>
            <a:off x="5056188" y="2994025"/>
            <a:ext cx="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Line 122"/>
          <p:cNvSpPr>
            <a:spLocks noChangeShapeType="1"/>
          </p:cNvSpPr>
          <p:nvPr/>
        </p:nvSpPr>
        <p:spPr bwMode="auto">
          <a:xfrm>
            <a:off x="5056188" y="2994025"/>
            <a:ext cx="1111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Line 123"/>
          <p:cNvSpPr>
            <a:spLocks noChangeShapeType="1"/>
          </p:cNvSpPr>
          <p:nvPr/>
        </p:nvSpPr>
        <p:spPr bwMode="auto">
          <a:xfrm>
            <a:off x="5067301" y="300355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124"/>
          <p:cNvSpPr>
            <a:spLocks noChangeShapeType="1"/>
          </p:cNvSpPr>
          <p:nvPr/>
        </p:nvSpPr>
        <p:spPr bwMode="auto">
          <a:xfrm>
            <a:off x="5076826" y="300990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Line 125"/>
          <p:cNvSpPr>
            <a:spLocks noChangeShapeType="1"/>
          </p:cNvSpPr>
          <p:nvPr/>
        </p:nvSpPr>
        <p:spPr bwMode="auto">
          <a:xfrm>
            <a:off x="5081588" y="3014663"/>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Line 126"/>
          <p:cNvSpPr>
            <a:spLocks noChangeShapeType="1"/>
          </p:cNvSpPr>
          <p:nvPr/>
        </p:nvSpPr>
        <p:spPr bwMode="auto">
          <a:xfrm>
            <a:off x="5092701" y="30194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Line 127"/>
          <p:cNvSpPr>
            <a:spLocks noChangeShapeType="1"/>
          </p:cNvSpPr>
          <p:nvPr/>
        </p:nvSpPr>
        <p:spPr bwMode="auto">
          <a:xfrm>
            <a:off x="5102226" y="30241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Line 128"/>
          <p:cNvSpPr>
            <a:spLocks noChangeShapeType="1"/>
          </p:cNvSpPr>
          <p:nvPr/>
        </p:nvSpPr>
        <p:spPr bwMode="auto">
          <a:xfrm>
            <a:off x="5111751" y="302895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5" name="Line 129"/>
          <p:cNvSpPr>
            <a:spLocks noChangeShapeType="1"/>
          </p:cNvSpPr>
          <p:nvPr/>
        </p:nvSpPr>
        <p:spPr bwMode="auto">
          <a:xfrm>
            <a:off x="5122863" y="3033713"/>
            <a:ext cx="476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Line 130"/>
          <p:cNvSpPr>
            <a:spLocks noChangeShapeType="1"/>
          </p:cNvSpPr>
          <p:nvPr/>
        </p:nvSpPr>
        <p:spPr bwMode="auto">
          <a:xfrm>
            <a:off x="5127626" y="30448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131"/>
          <p:cNvSpPr>
            <a:spLocks noChangeShapeType="1"/>
          </p:cNvSpPr>
          <p:nvPr/>
        </p:nvSpPr>
        <p:spPr bwMode="auto">
          <a:xfrm>
            <a:off x="5137151" y="30495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132"/>
          <p:cNvSpPr>
            <a:spLocks noChangeShapeType="1"/>
          </p:cNvSpPr>
          <p:nvPr/>
        </p:nvSpPr>
        <p:spPr bwMode="auto">
          <a:xfrm>
            <a:off x="5146676" y="305435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133"/>
          <p:cNvSpPr>
            <a:spLocks noChangeShapeType="1"/>
          </p:cNvSpPr>
          <p:nvPr/>
        </p:nvSpPr>
        <p:spPr bwMode="auto">
          <a:xfrm>
            <a:off x="5157788" y="3059113"/>
            <a:ext cx="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134"/>
          <p:cNvSpPr>
            <a:spLocks noChangeShapeType="1"/>
          </p:cNvSpPr>
          <p:nvPr/>
        </p:nvSpPr>
        <p:spPr bwMode="auto">
          <a:xfrm>
            <a:off x="5207001" y="3094038"/>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135"/>
          <p:cNvSpPr>
            <a:spLocks noChangeShapeType="1"/>
          </p:cNvSpPr>
          <p:nvPr/>
        </p:nvSpPr>
        <p:spPr bwMode="auto">
          <a:xfrm>
            <a:off x="5218113" y="31003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136"/>
          <p:cNvSpPr>
            <a:spLocks noChangeShapeType="1"/>
          </p:cNvSpPr>
          <p:nvPr/>
        </p:nvSpPr>
        <p:spPr bwMode="auto">
          <a:xfrm>
            <a:off x="5227638" y="310515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137"/>
          <p:cNvSpPr>
            <a:spLocks noChangeShapeType="1"/>
          </p:cNvSpPr>
          <p:nvPr/>
        </p:nvSpPr>
        <p:spPr bwMode="auto">
          <a:xfrm>
            <a:off x="5232401" y="311467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138"/>
          <p:cNvSpPr>
            <a:spLocks noChangeShapeType="1"/>
          </p:cNvSpPr>
          <p:nvPr/>
        </p:nvSpPr>
        <p:spPr bwMode="auto">
          <a:xfrm>
            <a:off x="5243513" y="311943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139"/>
          <p:cNvSpPr>
            <a:spLocks noChangeShapeType="1"/>
          </p:cNvSpPr>
          <p:nvPr/>
        </p:nvSpPr>
        <p:spPr bwMode="auto">
          <a:xfrm>
            <a:off x="5253038" y="312420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140"/>
          <p:cNvSpPr>
            <a:spLocks noChangeShapeType="1"/>
          </p:cNvSpPr>
          <p:nvPr/>
        </p:nvSpPr>
        <p:spPr bwMode="auto">
          <a:xfrm>
            <a:off x="5262563" y="31305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141"/>
          <p:cNvSpPr>
            <a:spLocks noChangeShapeType="1"/>
          </p:cNvSpPr>
          <p:nvPr/>
        </p:nvSpPr>
        <p:spPr bwMode="auto">
          <a:xfrm>
            <a:off x="5267326" y="3135313"/>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Line 142"/>
          <p:cNvSpPr>
            <a:spLocks noChangeShapeType="1"/>
          </p:cNvSpPr>
          <p:nvPr/>
        </p:nvSpPr>
        <p:spPr bwMode="auto">
          <a:xfrm>
            <a:off x="5278438" y="3140075"/>
            <a:ext cx="9525"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9" name="Line 143"/>
          <p:cNvSpPr>
            <a:spLocks noChangeShapeType="1"/>
          </p:cNvSpPr>
          <p:nvPr/>
        </p:nvSpPr>
        <p:spPr bwMode="auto">
          <a:xfrm>
            <a:off x="5287963" y="31496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0" name="Line 144"/>
          <p:cNvSpPr>
            <a:spLocks noChangeShapeType="1"/>
          </p:cNvSpPr>
          <p:nvPr/>
        </p:nvSpPr>
        <p:spPr bwMode="auto">
          <a:xfrm>
            <a:off x="5297488" y="3154363"/>
            <a:ext cx="6350"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Line 145"/>
          <p:cNvSpPr>
            <a:spLocks noChangeShapeType="1"/>
          </p:cNvSpPr>
          <p:nvPr/>
        </p:nvSpPr>
        <p:spPr bwMode="auto">
          <a:xfrm>
            <a:off x="5303838" y="3160713"/>
            <a:ext cx="4763"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2" name="Line 146"/>
          <p:cNvSpPr>
            <a:spLocks noChangeShapeType="1"/>
          </p:cNvSpPr>
          <p:nvPr/>
        </p:nvSpPr>
        <p:spPr bwMode="auto">
          <a:xfrm>
            <a:off x="5357813" y="319563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3" name="Line 147"/>
          <p:cNvSpPr>
            <a:spLocks noChangeShapeType="1"/>
          </p:cNvSpPr>
          <p:nvPr/>
        </p:nvSpPr>
        <p:spPr bwMode="auto">
          <a:xfrm>
            <a:off x="5368926" y="32004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4" name="Line 148"/>
          <p:cNvSpPr>
            <a:spLocks noChangeShapeType="1"/>
          </p:cNvSpPr>
          <p:nvPr/>
        </p:nvSpPr>
        <p:spPr bwMode="auto">
          <a:xfrm>
            <a:off x="5378451" y="32051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5" name="Line 149"/>
          <p:cNvSpPr>
            <a:spLocks noChangeShapeType="1"/>
          </p:cNvSpPr>
          <p:nvPr/>
        </p:nvSpPr>
        <p:spPr bwMode="auto">
          <a:xfrm>
            <a:off x="5383213" y="32099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6" name="Line 150"/>
          <p:cNvSpPr>
            <a:spLocks noChangeShapeType="1"/>
          </p:cNvSpPr>
          <p:nvPr/>
        </p:nvSpPr>
        <p:spPr bwMode="auto">
          <a:xfrm>
            <a:off x="5392738" y="3214688"/>
            <a:ext cx="11113" cy="1111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Line 151"/>
          <p:cNvSpPr>
            <a:spLocks noChangeShapeType="1"/>
          </p:cNvSpPr>
          <p:nvPr/>
        </p:nvSpPr>
        <p:spPr bwMode="auto">
          <a:xfrm>
            <a:off x="5403851" y="3225800"/>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8" name="Line 152"/>
          <p:cNvSpPr>
            <a:spLocks noChangeShapeType="1"/>
          </p:cNvSpPr>
          <p:nvPr/>
        </p:nvSpPr>
        <p:spPr bwMode="auto">
          <a:xfrm>
            <a:off x="5413376" y="323056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Line 153"/>
          <p:cNvSpPr>
            <a:spLocks noChangeShapeType="1"/>
          </p:cNvSpPr>
          <p:nvPr/>
        </p:nvSpPr>
        <p:spPr bwMode="auto">
          <a:xfrm>
            <a:off x="5418138" y="3235325"/>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0" name="Line 154"/>
          <p:cNvSpPr>
            <a:spLocks noChangeShapeType="1"/>
          </p:cNvSpPr>
          <p:nvPr/>
        </p:nvSpPr>
        <p:spPr bwMode="auto">
          <a:xfrm>
            <a:off x="5429251" y="32400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Line 155"/>
          <p:cNvSpPr>
            <a:spLocks noChangeShapeType="1"/>
          </p:cNvSpPr>
          <p:nvPr/>
        </p:nvSpPr>
        <p:spPr bwMode="auto">
          <a:xfrm>
            <a:off x="5438776" y="3244850"/>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2" name="Line 156"/>
          <p:cNvSpPr>
            <a:spLocks noChangeShapeType="1"/>
          </p:cNvSpPr>
          <p:nvPr/>
        </p:nvSpPr>
        <p:spPr bwMode="auto">
          <a:xfrm>
            <a:off x="5448301" y="325120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Line 157"/>
          <p:cNvSpPr>
            <a:spLocks noChangeShapeType="1"/>
          </p:cNvSpPr>
          <p:nvPr/>
        </p:nvSpPr>
        <p:spPr bwMode="auto">
          <a:xfrm>
            <a:off x="5453063" y="3260725"/>
            <a:ext cx="6350" cy="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4" name="Line 158"/>
          <p:cNvSpPr>
            <a:spLocks noChangeShapeType="1"/>
          </p:cNvSpPr>
          <p:nvPr/>
        </p:nvSpPr>
        <p:spPr bwMode="auto">
          <a:xfrm>
            <a:off x="5508626" y="3295650"/>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5" name="Line 159"/>
          <p:cNvSpPr>
            <a:spLocks noChangeShapeType="1"/>
          </p:cNvSpPr>
          <p:nvPr/>
        </p:nvSpPr>
        <p:spPr bwMode="auto">
          <a:xfrm>
            <a:off x="5519738" y="3300413"/>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6" name="Line 160"/>
          <p:cNvSpPr>
            <a:spLocks noChangeShapeType="1"/>
          </p:cNvSpPr>
          <p:nvPr/>
        </p:nvSpPr>
        <p:spPr bwMode="auto">
          <a:xfrm>
            <a:off x="5524501" y="3305175"/>
            <a:ext cx="9525"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Line 161"/>
          <p:cNvSpPr>
            <a:spLocks noChangeShapeType="1"/>
          </p:cNvSpPr>
          <p:nvPr/>
        </p:nvSpPr>
        <p:spPr bwMode="auto">
          <a:xfrm>
            <a:off x="5534026" y="331152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Line 162"/>
          <p:cNvSpPr>
            <a:spLocks noChangeShapeType="1"/>
          </p:cNvSpPr>
          <p:nvPr/>
        </p:nvSpPr>
        <p:spPr bwMode="auto">
          <a:xfrm>
            <a:off x="5543551" y="3316288"/>
            <a:ext cx="1111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Line 163"/>
          <p:cNvSpPr>
            <a:spLocks noChangeShapeType="1"/>
          </p:cNvSpPr>
          <p:nvPr/>
        </p:nvSpPr>
        <p:spPr bwMode="auto">
          <a:xfrm>
            <a:off x="5554663" y="3321050"/>
            <a:ext cx="4763" cy="9525"/>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Line 164"/>
          <p:cNvSpPr>
            <a:spLocks noChangeShapeType="1"/>
          </p:cNvSpPr>
          <p:nvPr/>
        </p:nvSpPr>
        <p:spPr bwMode="auto">
          <a:xfrm>
            <a:off x="5559426" y="3330575"/>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1" name="Line 165"/>
          <p:cNvSpPr>
            <a:spLocks noChangeShapeType="1"/>
          </p:cNvSpPr>
          <p:nvPr/>
        </p:nvSpPr>
        <p:spPr bwMode="auto">
          <a:xfrm>
            <a:off x="5568951" y="3335338"/>
            <a:ext cx="11113" cy="6350"/>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2" name="Line 166"/>
          <p:cNvSpPr>
            <a:spLocks noChangeShapeType="1"/>
          </p:cNvSpPr>
          <p:nvPr/>
        </p:nvSpPr>
        <p:spPr bwMode="auto">
          <a:xfrm>
            <a:off x="5580063" y="3341688"/>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3" name="Line 167"/>
          <p:cNvSpPr>
            <a:spLocks noChangeShapeType="1"/>
          </p:cNvSpPr>
          <p:nvPr/>
        </p:nvSpPr>
        <p:spPr bwMode="auto">
          <a:xfrm>
            <a:off x="5589588" y="3346450"/>
            <a:ext cx="4763"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4" name="Line 168"/>
          <p:cNvSpPr>
            <a:spLocks noChangeShapeType="1"/>
          </p:cNvSpPr>
          <p:nvPr/>
        </p:nvSpPr>
        <p:spPr bwMode="auto">
          <a:xfrm>
            <a:off x="5594351" y="3351213"/>
            <a:ext cx="9525"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Line 169"/>
          <p:cNvSpPr>
            <a:spLocks noChangeShapeType="1"/>
          </p:cNvSpPr>
          <p:nvPr/>
        </p:nvSpPr>
        <p:spPr bwMode="auto">
          <a:xfrm>
            <a:off x="5603876" y="3355975"/>
            <a:ext cx="6350" cy="4763"/>
          </a:xfrm>
          <a:prstGeom prst="line">
            <a:avLst/>
          </a:prstGeom>
          <a:noFill/>
          <a:ln w="19050"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Freeform 170"/>
          <p:cNvSpPr>
            <a:spLocks/>
          </p:cNvSpPr>
          <p:nvPr/>
        </p:nvSpPr>
        <p:spPr bwMode="auto">
          <a:xfrm>
            <a:off x="3298826" y="2195513"/>
            <a:ext cx="1793875" cy="1185863"/>
          </a:xfrm>
          <a:custGeom>
            <a:avLst/>
            <a:gdLst>
              <a:gd name="T0" fmla="*/ 6 w 357"/>
              <a:gd name="T1" fmla="*/ 4 h 236"/>
              <a:gd name="T2" fmla="*/ 13 w 357"/>
              <a:gd name="T3" fmla="*/ 8 h 236"/>
              <a:gd name="T4" fmla="*/ 20 w 357"/>
              <a:gd name="T5" fmla="*/ 13 h 236"/>
              <a:gd name="T6" fmla="*/ 27 w 357"/>
              <a:gd name="T7" fmla="*/ 18 h 236"/>
              <a:gd name="T8" fmla="*/ 34 w 357"/>
              <a:gd name="T9" fmla="*/ 22 h 236"/>
              <a:gd name="T10" fmla="*/ 41 w 357"/>
              <a:gd name="T11" fmla="*/ 27 h 236"/>
              <a:gd name="T12" fmla="*/ 48 w 357"/>
              <a:gd name="T13" fmla="*/ 32 h 236"/>
              <a:gd name="T14" fmla="*/ 55 w 357"/>
              <a:gd name="T15" fmla="*/ 36 h 236"/>
              <a:gd name="T16" fmla="*/ 62 w 357"/>
              <a:gd name="T17" fmla="*/ 41 h 236"/>
              <a:gd name="T18" fmla="*/ 69 w 357"/>
              <a:gd name="T19" fmla="*/ 46 h 236"/>
              <a:gd name="T20" fmla="*/ 76 w 357"/>
              <a:gd name="T21" fmla="*/ 50 h 236"/>
              <a:gd name="T22" fmla="*/ 83 w 357"/>
              <a:gd name="T23" fmla="*/ 55 h 236"/>
              <a:gd name="T24" fmla="*/ 90 w 357"/>
              <a:gd name="T25" fmla="*/ 59 h 236"/>
              <a:gd name="T26" fmla="*/ 97 w 357"/>
              <a:gd name="T27" fmla="*/ 64 h 236"/>
              <a:gd name="T28" fmla="*/ 104 w 357"/>
              <a:gd name="T29" fmla="*/ 69 h 236"/>
              <a:gd name="T30" fmla="*/ 111 w 357"/>
              <a:gd name="T31" fmla="*/ 73 h 236"/>
              <a:gd name="T32" fmla="*/ 118 w 357"/>
              <a:gd name="T33" fmla="*/ 78 h 236"/>
              <a:gd name="T34" fmla="*/ 125 w 357"/>
              <a:gd name="T35" fmla="*/ 83 h 236"/>
              <a:gd name="T36" fmla="*/ 132 w 357"/>
              <a:gd name="T37" fmla="*/ 87 h 236"/>
              <a:gd name="T38" fmla="*/ 139 w 357"/>
              <a:gd name="T39" fmla="*/ 92 h 236"/>
              <a:gd name="T40" fmla="*/ 146 w 357"/>
              <a:gd name="T41" fmla="*/ 97 h 236"/>
              <a:gd name="T42" fmla="*/ 153 w 357"/>
              <a:gd name="T43" fmla="*/ 101 h 236"/>
              <a:gd name="T44" fmla="*/ 160 w 357"/>
              <a:gd name="T45" fmla="*/ 106 h 236"/>
              <a:gd name="T46" fmla="*/ 167 w 357"/>
              <a:gd name="T47" fmla="*/ 111 h 236"/>
              <a:gd name="T48" fmla="*/ 174 w 357"/>
              <a:gd name="T49" fmla="*/ 115 h 236"/>
              <a:gd name="T50" fmla="*/ 181 w 357"/>
              <a:gd name="T51" fmla="*/ 120 h 236"/>
              <a:gd name="T52" fmla="*/ 188 w 357"/>
              <a:gd name="T53" fmla="*/ 125 h 236"/>
              <a:gd name="T54" fmla="*/ 195 w 357"/>
              <a:gd name="T55" fmla="*/ 129 h 236"/>
              <a:gd name="T56" fmla="*/ 203 w 357"/>
              <a:gd name="T57" fmla="*/ 134 h 236"/>
              <a:gd name="T58" fmla="*/ 210 w 357"/>
              <a:gd name="T59" fmla="*/ 138 h 236"/>
              <a:gd name="T60" fmla="*/ 217 w 357"/>
              <a:gd name="T61" fmla="*/ 143 h 236"/>
              <a:gd name="T62" fmla="*/ 224 w 357"/>
              <a:gd name="T63" fmla="*/ 148 h 236"/>
              <a:gd name="T64" fmla="*/ 231 w 357"/>
              <a:gd name="T65" fmla="*/ 152 h 236"/>
              <a:gd name="T66" fmla="*/ 238 w 357"/>
              <a:gd name="T67" fmla="*/ 157 h 236"/>
              <a:gd name="T68" fmla="*/ 245 w 357"/>
              <a:gd name="T69" fmla="*/ 162 h 236"/>
              <a:gd name="T70" fmla="*/ 252 w 357"/>
              <a:gd name="T71" fmla="*/ 166 h 236"/>
              <a:gd name="T72" fmla="*/ 259 w 357"/>
              <a:gd name="T73" fmla="*/ 171 h 236"/>
              <a:gd name="T74" fmla="*/ 266 w 357"/>
              <a:gd name="T75" fmla="*/ 176 h 236"/>
              <a:gd name="T76" fmla="*/ 273 w 357"/>
              <a:gd name="T77" fmla="*/ 180 h 236"/>
              <a:gd name="T78" fmla="*/ 280 w 357"/>
              <a:gd name="T79" fmla="*/ 185 h 236"/>
              <a:gd name="T80" fmla="*/ 287 w 357"/>
              <a:gd name="T81" fmla="*/ 190 h 236"/>
              <a:gd name="T82" fmla="*/ 294 w 357"/>
              <a:gd name="T83" fmla="*/ 194 h 236"/>
              <a:gd name="T84" fmla="*/ 301 w 357"/>
              <a:gd name="T85" fmla="*/ 199 h 236"/>
              <a:gd name="T86" fmla="*/ 308 w 357"/>
              <a:gd name="T87" fmla="*/ 203 h 236"/>
              <a:gd name="T88" fmla="*/ 315 w 357"/>
              <a:gd name="T89" fmla="*/ 208 h 236"/>
              <a:gd name="T90" fmla="*/ 322 w 357"/>
              <a:gd name="T91" fmla="*/ 213 h 236"/>
              <a:gd name="T92" fmla="*/ 329 w 357"/>
              <a:gd name="T93" fmla="*/ 217 h 236"/>
              <a:gd name="T94" fmla="*/ 336 w 357"/>
              <a:gd name="T95" fmla="*/ 222 h 236"/>
              <a:gd name="T96" fmla="*/ 343 w 357"/>
              <a:gd name="T97" fmla="*/ 227 h 236"/>
              <a:gd name="T98" fmla="*/ 350 w 357"/>
              <a:gd name="T99" fmla="*/ 231 h 236"/>
              <a:gd name="T100" fmla="*/ 357 w 357"/>
              <a:gd name="T101"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7" h="236">
                <a:moveTo>
                  <a:pt x="0" y="0"/>
                </a:moveTo>
                <a:lnTo>
                  <a:pt x="2" y="1"/>
                </a:lnTo>
                <a:lnTo>
                  <a:pt x="4" y="3"/>
                </a:lnTo>
                <a:lnTo>
                  <a:pt x="6" y="4"/>
                </a:lnTo>
                <a:lnTo>
                  <a:pt x="7" y="5"/>
                </a:lnTo>
                <a:lnTo>
                  <a:pt x="9" y="6"/>
                </a:lnTo>
                <a:lnTo>
                  <a:pt x="11" y="7"/>
                </a:lnTo>
                <a:lnTo>
                  <a:pt x="13" y="8"/>
                </a:lnTo>
                <a:lnTo>
                  <a:pt x="14" y="10"/>
                </a:lnTo>
                <a:lnTo>
                  <a:pt x="16" y="11"/>
                </a:lnTo>
                <a:lnTo>
                  <a:pt x="18" y="12"/>
                </a:lnTo>
                <a:lnTo>
                  <a:pt x="20" y="13"/>
                </a:lnTo>
                <a:lnTo>
                  <a:pt x="21" y="14"/>
                </a:lnTo>
                <a:lnTo>
                  <a:pt x="23" y="15"/>
                </a:lnTo>
                <a:lnTo>
                  <a:pt x="25" y="17"/>
                </a:lnTo>
                <a:lnTo>
                  <a:pt x="27" y="18"/>
                </a:lnTo>
                <a:lnTo>
                  <a:pt x="28" y="19"/>
                </a:lnTo>
                <a:lnTo>
                  <a:pt x="30" y="20"/>
                </a:lnTo>
                <a:lnTo>
                  <a:pt x="32" y="21"/>
                </a:lnTo>
                <a:lnTo>
                  <a:pt x="34" y="22"/>
                </a:lnTo>
                <a:lnTo>
                  <a:pt x="35" y="23"/>
                </a:lnTo>
                <a:lnTo>
                  <a:pt x="37" y="25"/>
                </a:lnTo>
                <a:lnTo>
                  <a:pt x="39" y="26"/>
                </a:lnTo>
                <a:lnTo>
                  <a:pt x="41" y="27"/>
                </a:lnTo>
                <a:lnTo>
                  <a:pt x="42" y="28"/>
                </a:lnTo>
                <a:lnTo>
                  <a:pt x="44" y="29"/>
                </a:lnTo>
                <a:lnTo>
                  <a:pt x="46" y="30"/>
                </a:lnTo>
                <a:lnTo>
                  <a:pt x="48" y="32"/>
                </a:lnTo>
                <a:lnTo>
                  <a:pt x="50" y="33"/>
                </a:lnTo>
                <a:lnTo>
                  <a:pt x="51" y="34"/>
                </a:lnTo>
                <a:lnTo>
                  <a:pt x="53" y="35"/>
                </a:lnTo>
                <a:lnTo>
                  <a:pt x="55" y="36"/>
                </a:lnTo>
                <a:lnTo>
                  <a:pt x="57" y="37"/>
                </a:lnTo>
                <a:lnTo>
                  <a:pt x="58" y="39"/>
                </a:lnTo>
                <a:lnTo>
                  <a:pt x="60" y="40"/>
                </a:lnTo>
                <a:lnTo>
                  <a:pt x="62" y="41"/>
                </a:lnTo>
                <a:lnTo>
                  <a:pt x="64" y="42"/>
                </a:lnTo>
                <a:lnTo>
                  <a:pt x="65" y="43"/>
                </a:lnTo>
                <a:lnTo>
                  <a:pt x="67" y="44"/>
                </a:lnTo>
                <a:lnTo>
                  <a:pt x="69" y="46"/>
                </a:lnTo>
                <a:lnTo>
                  <a:pt x="71" y="47"/>
                </a:lnTo>
                <a:lnTo>
                  <a:pt x="72" y="48"/>
                </a:lnTo>
                <a:lnTo>
                  <a:pt x="74" y="49"/>
                </a:lnTo>
                <a:lnTo>
                  <a:pt x="76" y="50"/>
                </a:lnTo>
                <a:lnTo>
                  <a:pt x="78" y="51"/>
                </a:lnTo>
                <a:lnTo>
                  <a:pt x="79" y="53"/>
                </a:lnTo>
                <a:lnTo>
                  <a:pt x="81" y="54"/>
                </a:lnTo>
                <a:lnTo>
                  <a:pt x="83" y="55"/>
                </a:lnTo>
                <a:lnTo>
                  <a:pt x="85" y="56"/>
                </a:lnTo>
                <a:lnTo>
                  <a:pt x="86" y="57"/>
                </a:lnTo>
                <a:lnTo>
                  <a:pt x="88" y="58"/>
                </a:lnTo>
                <a:lnTo>
                  <a:pt x="90" y="59"/>
                </a:lnTo>
                <a:lnTo>
                  <a:pt x="92" y="61"/>
                </a:lnTo>
                <a:lnTo>
                  <a:pt x="94" y="62"/>
                </a:lnTo>
                <a:lnTo>
                  <a:pt x="95" y="63"/>
                </a:lnTo>
                <a:lnTo>
                  <a:pt x="97" y="64"/>
                </a:lnTo>
                <a:lnTo>
                  <a:pt x="99" y="65"/>
                </a:lnTo>
                <a:lnTo>
                  <a:pt x="101" y="66"/>
                </a:lnTo>
                <a:lnTo>
                  <a:pt x="102" y="68"/>
                </a:lnTo>
                <a:lnTo>
                  <a:pt x="104" y="69"/>
                </a:lnTo>
                <a:lnTo>
                  <a:pt x="106" y="70"/>
                </a:lnTo>
                <a:lnTo>
                  <a:pt x="108" y="71"/>
                </a:lnTo>
                <a:lnTo>
                  <a:pt x="109" y="72"/>
                </a:lnTo>
                <a:lnTo>
                  <a:pt x="111" y="73"/>
                </a:lnTo>
                <a:lnTo>
                  <a:pt x="113" y="75"/>
                </a:lnTo>
                <a:lnTo>
                  <a:pt x="115" y="76"/>
                </a:lnTo>
                <a:lnTo>
                  <a:pt x="116" y="77"/>
                </a:lnTo>
                <a:lnTo>
                  <a:pt x="118" y="78"/>
                </a:lnTo>
                <a:lnTo>
                  <a:pt x="120" y="79"/>
                </a:lnTo>
                <a:lnTo>
                  <a:pt x="122" y="80"/>
                </a:lnTo>
                <a:lnTo>
                  <a:pt x="123" y="82"/>
                </a:lnTo>
                <a:lnTo>
                  <a:pt x="125" y="83"/>
                </a:lnTo>
                <a:lnTo>
                  <a:pt x="127" y="84"/>
                </a:lnTo>
                <a:lnTo>
                  <a:pt x="129" y="85"/>
                </a:lnTo>
                <a:lnTo>
                  <a:pt x="130" y="86"/>
                </a:lnTo>
                <a:lnTo>
                  <a:pt x="132" y="87"/>
                </a:lnTo>
                <a:lnTo>
                  <a:pt x="134" y="88"/>
                </a:lnTo>
                <a:lnTo>
                  <a:pt x="136" y="90"/>
                </a:lnTo>
                <a:lnTo>
                  <a:pt x="137" y="91"/>
                </a:lnTo>
                <a:lnTo>
                  <a:pt x="139" y="92"/>
                </a:lnTo>
                <a:lnTo>
                  <a:pt x="141" y="93"/>
                </a:lnTo>
                <a:lnTo>
                  <a:pt x="143" y="94"/>
                </a:lnTo>
                <a:lnTo>
                  <a:pt x="144" y="95"/>
                </a:lnTo>
                <a:lnTo>
                  <a:pt x="146" y="97"/>
                </a:lnTo>
                <a:lnTo>
                  <a:pt x="148" y="98"/>
                </a:lnTo>
                <a:lnTo>
                  <a:pt x="150" y="99"/>
                </a:lnTo>
                <a:lnTo>
                  <a:pt x="152" y="100"/>
                </a:lnTo>
                <a:lnTo>
                  <a:pt x="153" y="101"/>
                </a:lnTo>
                <a:lnTo>
                  <a:pt x="155" y="102"/>
                </a:lnTo>
                <a:lnTo>
                  <a:pt x="157" y="104"/>
                </a:lnTo>
                <a:lnTo>
                  <a:pt x="159" y="105"/>
                </a:lnTo>
                <a:lnTo>
                  <a:pt x="160" y="106"/>
                </a:lnTo>
                <a:lnTo>
                  <a:pt x="162" y="107"/>
                </a:lnTo>
                <a:lnTo>
                  <a:pt x="164" y="108"/>
                </a:lnTo>
                <a:lnTo>
                  <a:pt x="166" y="109"/>
                </a:lnTo>
                <a:lnTo>
                  <a:pt x="167" y="111"/>
                </a:lnTo>
                <a:lnTo>
                  <a:pt x="169" y="112"/>
                </a:lnTo>
                <a:lnTo>
                  <a:pt x="171" y="113"/>
                </a:lnTo>
                <a:lnTo>
                  <a:pt x="173" y="114"/>
                </a:lnTo>
                <a:lnTo>
                  <a:pt x="174" y="115"/>
                </a:lnTo>
                <a:lnTo>
                  <a:pt x="176" y="116"/>
                </a:lnTo>
                <a:lnTo>
                  <a:pt x="178" y="118"/>
                </a:lnTo>
                <a:lnTo>
                  <a:pt x="180" y="119"/>
                </a:lnTo>
                <a:lnTo>
                  <a:pt x="181" y="120"/>
                </a:lnTo>
                <a:lnTo>
                  <a:pt x="183" y="121"/>
                </a:lnTo>
                <a:lnTo>
                  <a:pt x="185" y="122"/>
                </a:lnTo>
                <a:lnTo>
                  <a:pt x="187" y="123"/>
                </a:lnTo>
                <a:lnTo>
                  <a:pt x="188" y="125"/>
                </a:lnTo>
                <a:lnTo>
                  <a:pt x="190" y="126"/>
                </a:lnTo>
                <a:lnTo>
                  <a:pt x="192" y="127"/>
                </a:lnTo>
                <a:lnTo>
                  <a:pt x="194" y="128"/>
                </a:lnTo>
                <a:lnTo>
                  <a:pt x="195" y="129"/>
                </a:lnTo>
                <a:lnTo>
                  <a:pt x="197" y="130"/>
                </a:lnTo>
                <a:lnTo>
                  <a:pt x="199" y="132"/>
                </a:lnTo>
                <a:lnTo>
                  <a:pt x="201" y="133"/>
                </a:lnTo>
                <a:lnTo>
                  <a:pt x="203" y="134"/>
                </a:lnTo>
                <a:lnTo>
                  <a:pt x="204" y="135"/>
                </a:lnTo>
                <a:lnTo>
                  <a:pt x="206" y="136"/>
                </a:lnTo>
                <a:lnTo>
                  <a:pt x="208" y="137"/>
                </a:lnTo>
                <a:lnTo>
                  <a:pt x="210" y="138"/>
                </a:lnTo>
                <a:lnTo>
                  <a:pt x="211" y="140"/>
                </a:lnTo>
                <a:lnTo>
                  <a:pt x="213" y="141"/>
                </a:lnTo>
                <a:lnTo>
                  <a:pt x="215" y="142"/>
                </a:lnTo>
                <a:lnTo>
                  <a:pt x="217" y="143"/>
                </a:lnTo>
                <a:lnTo>
                  <a:pt x="218" y="144"/>
                </a:lnTo>
                <a:lnTo>
                  <a:pt x="220" y="145"/>
                </a:lnTo>
                <a:lnTo>
                  <a:pt x="222" y="147"/>
                </a:lnTo>
                <a:lnTo>
                  <a:pt x="224" y="148"/>
                </a:lnTo>
                <a:lnTo>
                  <a:pt x="225" y="149"/>
                </a:lnTo>
                <a:lnTo>
                  <a:pt x="227" y="150"/>
                </a:lnTo>
                <a:lnTo>
                  <a:pt x="229" y="151"/>
                </a:lnTo>
                <a:lnTo>
                  <a:pt x="231" y="152"/>
                </a:lnTo>
                <a:lnTo>
                  <a:pt x="232" y="154"/>
                </a:lnTo>
                <a:lnTo>
                  <a:pt x="234" y="155"/>
                </a:lnTo>
                <a:lnTo>
                  <a:pt x="236" y="156"/>
                </a:lnTo>
                <a:lnTo>
                  <a:pt x="238" y="157"/>
                </a:lnTo>
                <a:lnTo>
                  <a:pt x="239" y="158"/>
                </a:lnTo>
                <a:lnTo>
                  <a:pt x="241" y="159"/>
                </a:lnTo>
                <a:lnTo>
                  <a:pt x="243" y="161"/>
                </a:lnTo>
                <a:lnTo>
                  <a:pt x="245" y="162"/>
                </a:lnTo>
                <a:lnTo>
                  <a:pt x="246" y="163"/>
                </a:lnTo>
                <a:lnTo>
                  <a:pt x="248" y="164"/>
                </a:lnTo>
                <a:lnTo>
                  <a:pt x="250" y="165"/>
                </a:lnTo>
                <a:lnTo>
                  <a:pt x="252" y="166"/>
                </a:lnTo>
                <a:lnTo>
                  <a:pt x="254" y="167"/>
                </a:lnTo>
                <a:lnTo>
                  <a:pt x="255" y="169"/>
                </a:lnTo>
                <a:lnTo>
                  <a:pt x="257" y="170"/>
                </a:lnTo>
                <a:lnTo>
                  <a:pt x="259" y="171"/>
                </a:lnTo>
                <a:lnTo>
                  <a:pt x="261" y="172"/>
                </a:lnTo>
                <a:lnTo>
                  <a:pt x="262" y="173"/>
                </a:lnTo>
                <a:lnTo>
                  <a:pt x="264" y="174"/>
                </a:lnTo>
                <a:lnTo>
                  <a:pt x="266" y="176"/>
                </a:lnTo>
                <a:lnTo>
                  <a:pt x="268" y="177"/>
                </a:lnTo>
                <a:lnTo>
                  <a:pt x="269" y="178"/>
                </a:lnTo>
                <a:lnTo>
                  <a:pt x="271" y="179"/>
                </a:lnTo>
                <a:lnTo>
                  <a:pt x="273" y="180"/>
                </a:lnTo>
                <a:lnTo>
                  <a:pt x="275" y="181"/>
                </a:lnTo>
                <a:lnTo>
                  <a:pt x="276" y="183"/>
                </a:lnTo>
                <a:lnTo>
                  <a:pt x="278" y="184"/>
                </a:lnTo>
                <a:lnTo>
                  <a:pt x="280" y="185"/>
                </a:lnTo>
                <a:lnTo>
                  <a:pt x="282" y="186"/>
                </a:lnTo>
                <a:lnTo>
                  <a:pt x="283" y="187"/>
                </a:lnTo>
                <a:lnTo>
                  <a:pt x="285" y="188"/>
                </a:lnTo>
                <a:lnTo>
                  <a:pt x="287" y="190"/>
                </a:lnTo>
                <a:lnTo>
                  <a:pt x="289" y="191"/>
                </a:lnTo>
                <a:lnTo>
                  <a:pt x="290" y="192"/>
                </a:lnTo>
                <a:lnTo>
                  <a:pt x="292" y="193"/>
                </a:lnTo>
                <a:lnTo>
                  <a:pt x="294" y="194"/>
                </a:lnTo>
                <a:lnTo>
                  <a:pt x="296" y="195"/>
                </a:lnTo>
                <a:lnTo>
                  <a:pt x="297" y="197"/>
                </a:lnTo>
                <a:lnTo>
                  <a:pt x="299" y="198"/>
                </a:lnTo>
                <a:lnTo>
                  <a:pt x="301" y="199"/>
                </a:lnTo>
                <a:lnTo>
                  <a:pt x="303" y="200"/>
                </a:lnTo>
                <a:lnTo>
                  <a:pt x="304" y="201"/>
                </a:lnTo>
                <a:lnTo>
                  <a:pt x="306" y="202"/>
                </a:lnTo>
                <a:lnTo>
                  <a:pt x="308" y="203"/>
                </a:lnTo>
                <a:lnTo>
                  <a:pt x="310" y="205"/>
                </a:lnTo>
                <a:lnTo>
                  <a:pt x="312" y="206"/>
                </a:lnTo>
                <a:lnTo>
                  <a:pt x="313" y="207"/>
                </a:lnTo>
                <a:lnTo>
                  <a:pt x="315" y="208"/>
                </a:lnTo>
                <a:lnTo>
                  <a:pt x="317" y="209"/>
                </a:lnTo>
                <a:lnTo>
                  <a:pt x="319" y="210"/>
                </a:lnTo>
                <a:lnTo>
                  <a:pt x="320" y="212"/>
                </a:lnTo>
                <a:lnTo>
                  <a:pt x="322" y="213"/>
                </a:lnTo>
                <a:lnTo>
                  <a:pt x="324" y="214"/>
                </a:lnTo>
                <a:lnTo>
                  <a:pt x="326" y="215"/>
                </a:lnTo>
                <a:lnTo>
                  <a:pt x="327" y="216"/>
                </a:lnTo>
                <a:lnTo>
                  <a:pt x="329" y="217"/>
                </a:lnTo>
                <a:lnTo>
                  <a:pt x="331" y="219"/>
                </a:lnTo>
                <a:lnTo>
                  <a:pt x="333" y="220"/>
                </a:lnTo>
                <a:lnTo>
                  <a:pt x="334" y="221"/>
                </a:lnTo>
                <a:lnTo>
                  <a:pt x="336" y="222"/>
                </a:lnTo>
                <a:lnTo>
                  <a:pt x="338" y="223"/>
                </a:lnTo>
                <a:lnTo>
                  <a:pt x="340" y="224"/>
                </a:lnTo>
                <a:lnTo>
                  <a:pt x="341" y="226"/>
                </a:lnTo>
                <a:lnTo>
                  <a:pt x="343" y="227"/>
                </a:lnTo>
                <a:lnTo>
                  <a:pt x="345" y="228"/>
                </a:lnTo>
                <a:lnTo>
                  <a:pt x="347" y="229"/>
                </a:lnTo>
                <a:lnTo>
                  <a:pt x="348" y="230"/>
                </a:lnTo>
                <a:lnTo>
                  <a:pt x="350" y="231"/>
                </a:lnTo>
                <a:lnTo>
                  <a:pt x="352" y="233"/>
                </a:lnTo>
                <a:lnTo>
                  <a:pt x="354" y="234"/>
                </a:lnTo>
                <a:lnTo>
                  <a:pt x="355" y="235"/>
                </a:lnTo>
                <a:lnTo>
                  <a:pt x="357" y="236"/>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Line 171"/>
          <p:cNvSpPr>
            <a:spLocks noChangeShapeType="1"/>
          </p:cNvSpPr>
          <p:nvPr/>
        </p:nvSpPr>
        <p:spPr bwMode="auto">
          <a:xfrm>
            <a:off x="2921001" y="1968500"/>
            <a:ext cx="635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8" name="Line 172"/>
          <p:cNvSpPr>
            <a:spLocks noChangeShapeType="1"/>
          </p:cNvSpPr>
          <p:nvPr/>
        </p:nvSpPr>
        <p:spPr bwMode="auto">
          <a:xfrm>
            <a:off x="2927351" y="1968500"/>
            <a:ext cx="9525"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Line 173"/>
          <p:cNvSpPr>
            <a:spLocks noChangeShapeType="1"/>
          </p:cNvSpPr>
          <p:nvPr/>
        </p:nvSpPr>
        <p:spPr bwMode="auto">
          <a:xfrm>
            <a:off x="2936876" y="197326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Line 174"/>
          <p:cNvSpPr>
            <a:spLocks noChangeShapeType="1"/>
          </p:cNvSpPr>
          <p:nvPr/>
        </p:nvSpPr>
        <p:spPr bwMode="auto">
          <a:xfrm>
            <a:off x="2946401" y="1973263"/>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Line 175"/>
          <p:cNvSpPr>
            <a:spLocks noChangeShapeType="1"/>
          </p:cNvSpPr>
          <p:nvPr/>
        </p:nvSpPr>
        <p:spPr bwMode="auto">
          <a:xfrm>
            <a:off x="2957513" y="1973263"/>
            <a:ext cx="4763"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Line 176"/>
          <p:cNvSpPr>
            <a:spLocks noChangeShapeType="1"/>
          </p:cNvSpPr>
          <p:nvPr/>
        </p:nvSpPr>
        <p:spPr bwMode="auto">
          <a:xfrm>
            <a:off x="2962276" y="19796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Line 177"/>
          <p:cNvSpPr>
            <a:spLocks noChangeShapeType="1"/>
          </p:cNvSpPr>
          <p:nvPr/>
        </p:nvSpPr>
        <p:spPr bwMode="auto">
          <a:xfrm>
            <a:off x="2971801" y="19796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4" name="Line 178"/>
          <p:cNvSpPr>
            <a:spLocks noChangeShapeType="1"/>
          </p:cNvSpPr>
          <p:nvPr/>
        </p:nvSpPr>
        <p:spPr bwMode="auto">
          <a:xfrm>
            <a:off x="2981326" y="1979613"/>
            <a:ext cx="1111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5" name="Line 179"/>
          <p:cNvSpPr>
            <a:spLocks noChangeShapeType="1"/>
          </p:cNvSpPr>
          <p:nvPr/>
        </p:nvSpPr>
        <p:spPr bwMode="auto">
          <a:xfrm>
            <a:off x="2992438" y="198437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6" name="Line 180"/>
          <p:cNvSpPr>
            <a:spLocks noChangeShapeType="1"/>
          </p:cNvSpPr>
          <p:nvPr/>
        </p:nvSpPr>
        <p:spPr bwMode="auto">
          <a:xfrm>
            <a:off x="3001963" y="1984375"/>
            <a:ext cx="476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Line 181"/>
          <p:cNvSpPr>
            <a:spLocks noChangeShapeType="1"/>
          </p:cNvSpPr>
          <p:nvPr/>
        </p:nvSpPr>
        <p:spPr bwMode="auto">
          <a:xfrm>
            <a:off x="3006726" y="1989138"/>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8" name="Line 182"/>
          <p:cNvSpPr>
            <a:spLocks noChangeShapeType="1"/>
          </p:cNvSpPr>
          <p:nvPr/>
        </p:nvSpPr>
        <p:spPr bwMode="auto">
          <a:xfrm>
            <a:off x="3017838" y="1989138"/>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9" name="Line 183"/>
          <p:cNvSpPr>
            <a:spLocks noChangeShapeType="1"/>
          </p:cNvSpPr>
          <p:nvPr/>
        </p:nvSpPr>
        <p:spPr bwMode="auto">
          <a:xfrm>
            <a:off x="3027363" y="1989138"/>
            <a:ext cx="9525"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0" name="Line 184"/>
          <p:cNvSpPr>
            <a:spLocks noChangeShapeType="1"/>
          </p:cNvSpPr>
          <p:nvPr/>
        </p:nvSpPr>
        <p:spPr bwMode="auto">
          <a:xfrm>
            <a:off x="3036888" y="1993900"/>
            <a:ext cx="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Line 185"/>
          <p:cNvSpPr>
            <a:spLocks noChangeShapeType="1"/>
          </p:cNvSpPr>
          <p:nvPr/>
        </p:nvSpPr>
        <p:spPr bwMode="auto">
          <a:xfrm>
            <a:off x="3097213" y="2003425"/>
            <a:ext cx="11113"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2" name="Line 186"/>
          <p:cNvSpPr>
            <a:spLocks noChangeShapeType="1"/>
          </p:cNvSpPr>
          <p:nvPr/>
        </p:nvSpPr>
        <p:spPr bwMode="auto">
          <a:xfrm>
            <a:off x="3108326" y="200977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Line 187"/>
          <p:cNvSpPr>
            <a:spLocks noChangeShapeType="1"/>
          </p:cNvSpPr>
          <p:nvPr/>
        </p:nvSpPr>
        <p:spPr bwMode="auto">
          <a:xfrm>
            <a:off x="3113088" y="200977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4" name="Line 188"/>
          <p:cNvSpPr>
            <a:spLocks noChangeShapeType="1"/>
          </p:cNvSpPr>
          <p:nvPr/>
        </p:nvSpPr>
        <p:spPr bwMode="auto">
          <a:xfrm>
            <a:off x="3122613" y="2009775"/>
            <a:ext cx="9525"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5" name="Line 189"/>
          <p:cNvSpPr>
            <a:spLocks noChangeShapeType="1"/>
          </p:cNvSpPr>
          <p:nvPr/>
        </p:nvSpPr>
        <p:spPr bwMode="auto">
          <a:xfrm>
            <a:off x="3132138" y="2014538"/>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6" name="Line 190"/>
          <p:cNvSpPr>
            <a:spLocks noChangeShapeType="1"/>
          </p:cNvSpPr>
          <p:nvPr/>
        </p:nvSpPr>
        <p:spPr bwMode="auto">
          <a:xfrm>
            <a:off x="3143251" y="2014538"/>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Line 191"/>
          <p:cNvSpPr>
            <a:spLocks noChangeShapeType="1"/>
          </p:cNvSpPr>
          <p:nvPr/>
        </p:nvSpPr>
        <p:spPr bwMode="auto">
          <a:xfrm>
            <a:off x="3148013" y="2014538"/>
            <a:ext cx="9525"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Line 192"/>
          <p:cNvSpPr>
            <a:spLocks noChangeShapeType="1"/>
          </p:cNvSpPr>
          <p:nvPr/>
        </p:nvSpPr>
        <p:spPr bwMode="auto">
          <a:xfrm>
            <a:off x="3157538" y="2019300"/>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9" name="Line 193"/>
          <p:cNvSpPr>
            <a:spLocks noChangeShapeType="1"/>
          </p:cNvSpPr>
          <p:nvPr/>
        </p:nvSpPr>
        <p:spPr bwMode="auto">
          <a:xfrm>
            <a:off x="3168651" y="2019300"/>
            <a:ext cx="9525"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0" name="Line 194"/>
          <p:cNvSpPr>
            <a:spLocks noChangeShapeType="1"/>
          </p:cNvSpPr>
          <p:nvPr/>
        </p:nvSpPr>
        <p:spPr bwMode="auto">
          <a:xfrm>
            <a:off x="3178176" y="2024063"/>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1" name="Line 195"/>
          <p:cNvSpPr>
            <a:spLocks noChangeShapeType="1"/>
          </p:cNvSpPr>
          <p:nvPr/>
        </p:nvSpPr>
        <p:spPr bwMode="auto">
          <a:xfrm>
            <a:off x="3182938" y="202406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2" name="Line 196"/>
          <p:cNvSpPr>
            <a:spLocks noChangeShapeType="1"/>
          </p:cNvSpPr>
          <p:nvPr/>
        </p:nvSpPr>
        <p:spPr bwMode="auto">
          <a:xfrm>
            <a:off x="3192463" y="2024063"/>
            <a:ext cx="1111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3" name="Line 197"/>
          <p:cNvSpPr>
            <a:spLocks noChangeShapeType="1"/>
          </p:cNvSpPr>
          <p:nvPr/>
        </p:nvSpPr>
        <p:spPr bwMode="auto">
          <a:xfrm>
            <a:off x="3203576" y="202882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Line 198"/>
          <p:cNvSpPr>
            <a:spLocks noChangeShapeType="1"/>
          </p:cNvSpPr>
          <p:nvPr/>
        </p:nvSpPr>
        <p:spPr bwMode="auto">
          <a:xfrm>
            <a:off x="3213101" y="202882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5" name="Line 199"/>
          <p:cNvSpPr>
            <a:spLocks noChangeShapeType="1"/>
          </p:cNvSpPr>
          <p:nvPr/>
        </p:nvSpPr>
        <p:spPr bwMode="auto">
          <a:xfrm>
            <a:off x="3273426" y="2044700"/>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Line 200"/>
          <p:cNvSpPr>
            <a:spLocks noChangeShapeType="1"/>
          </p:cNvSpPr>
          <p:nvPr/>
        </p:nvSpPr>
        <p:spPr bwMode="auto">
          <a:xfrm>
            <a:off x="3282951" y="2044700"/>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7" name="Line 201"/>
          <p:cNvSpPr>
            <a:spLocks noChangeShapeType="1"/>
          </p:cNvSpPr>
          <p:nvPr/>
        </p:nvSpPr>
        <p:spPr bwMode="auto">
          <a:xfrm>
            <a:off x="3294063" y="2044700"/>
            <a:ext cx="476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8" name="Line 202"/>
          <p:cNvSpPr>
            <a:spLocks noChangeShapeType="1"/>
          </p:cNvSpPr>
          <p:nvPr/>
        </p:nvSpPr>
        <p:spPr bwMode="auto">
          <a:xfrm>
            <a:off x="3298826" y="204946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9" name="Line 203"/>
          <p:cNvSpPr>
            <a:spLocks noChangeShapeType="1"/>
          </p:cNvSpPr>
          <p:nvPr/>
        </p:nvSpPr>
        <p:spPr bwMode="auto">
          <a:xfrm>
            <a:off x="3308351" y="204946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0" name="Line 204"/>
          <p:cNvSpPr>
            <a:spLocks noChangeShapeType="1"/>
          </p:cNvSpPr>
          <p:nvPr/>
        </p:nvSpPr>
        <p:spPr bwMode="auto">
          <a:xfrm>
            <a:off x="3317876" y="2049463"/>
            <a:ext cx="11113" cy="4763"/>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206"/>
          <p:cNvSpPr>
            <a:spLocks noChangeShapeType="1"/>
          </p:cNvSpPr>
          <p:nvPr/>
        </p:nvSpPr>
        <p:spPr bwMode="auto">
          <a:xfrm>
            <a:off x="3328988" y="205422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207"/>
          <p:cNvSpPr>
            <a:spLocks noChangeShapeType="1"/>
          </p:cNvSpPr>
          <p:nvPr/>
        </p:nvSpPr>
        <p:spPr bwMode="auto">
          <a:xfrm>
            <a:off x="3333751" y="205422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208"/>
          <p:cNvSpPr>
            <a:spLocks noChangeShapeType="1"/>
          </p:cNvSpPr>
          <p:nvPr/>
        </p:nvSpPr>
        <p:spPr bwMode="auto">
          <a:xfrm>
            <a:off x="3343276" y="2054225"/>
            <a:ext cx="1111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209"/>
          <p:cNvSpPr>
            <a:spLocks noChangeShapeType="1"/>
          </p:cNvSpPr>
          <p:nvPr/>
        </p:nvSpPr>
        <p:spPr bwMode="auto">
          <a:xfrm>
            <a:off x="3354388" y="2058988"/>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210"/>
          <p:cNvSpPr>
            <a:spLocks noChangeShapeType="1"/>
          </p:cNvSpPr>
          <p:nvPr/>
        </p:nvSpPr>
        <p:spPr bwMode="auto">
          <a:xfrm>
            <a:off x="3363913" y="2058988"/>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211"/>
          <p:cNvSpPr>
            <a:spLocks noChangeShapeType="1"/>
          </p:cNvSpPr>
          <p:nvPr/>
        </p:nvSpPr>
        <p:spPr bwMode="auto">
          <a:xfrm>
            <a:off x="3368676" y="2063750"/>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212"/>
          <p:cNvSpPr>
            <a:spLocks noChangeShapeType="1"/>
          </p:cNvSpPr>
          <p:nvPr/>
        </p:nvSpPr>
        <p:spPr bwMode="auto">
          <a:xfrm>
            <a:off x="3378201" y="2063750"/>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213"/>
          <p:cNvSpPr>
            <a:spLocks noChangeShapeType="1"/>
          </p:cNvSpPr>
          <p:nvPr/>
        </p:nvSpPr>
        <p:spPr bwMode="auto">
          <a:xfrm>
            <a:off x="3389313" y="2063750"/>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214"/>
          <p:cNvSpPr>
            <a:spLocks noChangeShapeType="1"/>
          </p:cNvSpPr>
          <p:nvPr/>
        </p:nvSpPr>
        <p:spPr bwMode="auto">
          <a:xfrm>
            <a:off x="3454401" y="207962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215"/>
          <p:cNvSpPr>
            <a:spLocks noChangeShapeType="1"/>
          </p:cNvSpPr>
          <p:nvPr/>
        </p:nvSpPr>
        <p:spPr bwMode="auto">
          <a:xfrm>
            <a:off x="3459163" y="2079625"/>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216"/>
          <p:cNvSpPr>
            <a:spLocks noChangeShapeType="1"/>
          </p:cNvSpPr>
          <p:nvPr/>
        </p:nvSpPr>
        <p:spPr bwMode="auto">
          <a:xfrm>
            <a:off x="3468688" y="2084388"/>
            <a:ext cx="635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217"/>
          <p:cNvSpPr>
            <a:spLocks noChangeShapeType="1"/>
          </p:cNvSpPr>
          <p:nvPr/>
        </p:nvSpPr>
        <p:spPr bwMode="auto">
          <a:xfrm>
            <a:off x="3475038" y="2084388"/>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218"/>
          <p:cNvSpPr>
            <a:spLocks noChangeShapeType="1"/>
          </p:cNvSpPr>
          <p:nvPr/>
        </p:nvSpPr>
        <p:spPr bwMode="auto">
          <a:xfrm>
            <a:off x="3484563" y="2084388"/>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219"/>
          <p:cNvSpPr>
            <a:spLocks noChangeShapeType="1"/>
          </p:cNvSpPr>
          <p:nvPr/>
        </p:nvSpPr>
        <p:spPr bwMode="auto">
          <a:xfrm>
            <a:off x="3494088" y="2089150"/>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20"/>
          <p:cNvSpPr>
            <a:spLocks noChangeShapeType="1"/>
          </p:cNvSpPr>
          <p:nvPr/>
        </p:nvSpPr>
        <p:spPr bwMode="auto">
          <a:xfrm>
            <a:off x="3505201" y="2089150"/>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221"/>
          <p:cNvSpPr>
            <a:spLocks noChangeShapeType="1"/>
          </p:cNvSpPr>
          <p:nvPr/>
        </p:nvSpPr>
        <p:spPr bwMode="auto">
          <a:xfrm>
            <a:off x="3509963" y="2089150"/>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22"/>
          <p:cNvSpPr>
            <a:spLocks noChangeShapeType="1"/>
          </p:cNvSpPr>
          <p:nvPr/>
        </p:nvSpPr>
        <p:spPr bwMode="auto">
          <a:xfrm>
            <a:off x="3519488" y="20939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23"/>
          <p:cNvSpPr>
            <a:spLocks noChangeShapeType="1"/>
          </p:cNvSpPr>
          <p:nvPr/>
        </p:nvSpPr>
        <p:spPr bwMode="auto">
          <a:xfrm>
            <a:off x="3529013" y="2093913"/>
            <a:ext cx="11113"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24"/>
          <p:cNvSpPr>
            <a:spLocks noChangeShapeType="1"/>
          </p:cNvSpPr>
          <p:nvPr/>
        </p:nvSpPr>
        <p:spPr bwMode="auto">
          <a:xfrm>
            <a:off x="3540126" y="210026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225"/>
          <p:cNvSpPr>
            <a:spLocks noChangeShapeType="1"/>
          </p:cNvSpPr>
          <p:nvPr/>
        </p:nvSpPr>
        <p:spPr bwMode="auto">
          <a:xfrm>
            <a:off x="3549651" y="2100263"/>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26"/>
          <p:cNvSpPr>
            <a:spLocks noChangeShapeType="1"/>
          </p:cNvSpPr>
          <p:nvPr/>
        </p:nvSpPr>
        <p:spPr bwMode="auto">
          <a:xfrm>
            <a:off x="3554413" y="2100263"/>
            <a:ext cx="1111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27"/>
          <p:cNvSpPr>
            <a:spLocks noChangeShapeType="1"/>
          </p:cNvSpPr>
          <p:nvPr/>
        </p:nvSpPr>
        <p:spPr bwMode="auto">
          <a:xfrm>
            <a:off x="3565526" y="210502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28"/>
          <p:cNvSpPr>
            <a:spLocks noChangeShapeType="1"/>
          </p:cNvSpPr>
          <p:nvPr/>
        </p:nvSpPr>
        <p:spPr bwMode="auto">
          <a:xfrm>
            <a:off x="3630613" y="2114550"/>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29"/>
          <p:cNvSpPr>
            <a:spLocks noChangeShapeType="1"/>
          </p:cNvSpPr>
          <p:nvPr/>
        </p:nvSpPr>
        <p:spPr bwMode="auto">
          <a:xfrm>
            <a:off x="3635376" y="21193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230"/>
          <p:cNvSpPr>
            <a:spLocks noChangeShapeType="1"/>
          </p:cNvSpPr>
          <p:nvPr/>
        </p:nvSpPr>
        <p:spPr bwMode="auto">
          <a:xfrm>
            <a:off x="3644901" y="2119313"/>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31"/>
          <p:cNvSpPr>
            <a:spLocks noChangeShapeType="1"/>
          </p:cNvSpPr>
          <p:nvPr/>
        </p:nvSpPr>
        <p:spPr bwMode="auto">
          <a:xfrm>
            <a:off x="3656013" y="2119313"/>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232"/>
          <p:cNvSpPr>
            <a:spLocks noChangeShapeType="1"/>
          </p:cNvSpPr>
          <p:nvPr/>
        </p:nvSpPr>
        <p:spPr bwMode="auto">
          <a:xfrm>
            <a:off x="3660776" y="212407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233"/>
          <p:cNvSpPr>
            <a:spLocks noChangeShapeType="1"/>
          </p:cNvSpPr>
          <p:nvPr/>
        </p:nvSpPr>
        <p:spPr bwMode="auto">
          <a:xfrm>
            <a:off x="3670301" y="212407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234"/>
          <p:cNvSpPr>
            <a:spLocks noChangeShapeType="1"/>
          </p:cNvSpPr>
          <p:nvPr/>
        </p:nvSpPr>
        <p:spPr bwMode="auto">
          <a:xfrm>
            <a:off x="3679826" y="2124075"/>
            <a:ext cx="11113"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235"/>
          <p:cNvSpPr>
            <a:spLocks noChangeShapeType="1"/>
          </p:cNvSpPr>
          <p:nvPr/>
        </p:nvSpPr>
        <p:spPr bwMode="auto">
          <a:xfrm>
            <a:off x="3690938" y="213042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236"/>
          <p:cNvSpPr>
            <a:spLocks noChangeShapeType="1"/>
          </p:cNvSpPr>
          <p:nvPr/>
        </p:nvSpPr>
        <p:spPr bwMode="auto">
          <a:xfrm>
            <a:off x="3695701" y="213042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237"/>
          <p:cNvSpPr>
            <a:spLocks noChangeShapeType="1"/>
          </p:cNvSpPr>
          <p:nvPr/>
        </p:nvSpPr>
        <p:spPr bwMode="auto">
          <a:xfrm>
            <a:off x="3705226" y="2130425"/>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238"/>
          <p:cNvSpPr>
            <a:spLocks noChangeShapeType="1"/>
          </p:cNvSpPr>
          <p:nvPr/>
        </p:nvSpPr>
        <p:spPr bwMode="auto">
          <a:xfrm>
            <a:off x="3714751" y="2135188"/>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239"/>
          <p:cNvSpPr>
            <a:spLocks noChangeShapeType="1"/>
          </p:cNvSpPr>
          <p:nvPr/>
        </p:nvSpPr>
        <p:spPr bwMode="auto">
          <a:xfrm>
            <a:off x="3725863" y="2135188"/>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240"/>
          <p:cNvSpPr>
            <a:spLocks noChangeShapeType="1"/>
          </p:cNvSpPr>
          <p:nvPr/>
        </p:nvSpPr>
        <p:spPr bwMode="auto">
          <a:xfrm>
            <a:off x="3730626" y="2139950"/>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241"/>
          <p:cNvSpPr>
            <a:spLocks noChangeShapeType="1"/>
          </p:cNvSpPr>
          <p:nvPr/>
        </p:nvSpPr>
        <p:spPr bwMode="auto">
          <a:xfrm>
            <a:off x="3740151" y="2139950"/>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242"/>
          <p:cNvSpPr>
            <a:spLocks noChangeShapeType="1"/>
          </p:cNvSpPr>
          <p:nvPr/>
        </p:nvSpPr>
        <p:spPr bwMode="auto">
          <a:xfrm>
            <a:off x="3805238" y="2154238"/>
            <a:ext cx="635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243"/>
          <p:cNvSpPr>
            <a:spLocks noChangeShapeType="1"/>
          </p:cNvSpPr>
          <p:nvPr/>
        </p:nvSpPr>
        <p:spPr bwMode="auto">
          <a:xfrm>
            <a:off x="3811588" y="2154238"/>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244"/>
          <p:cNvSpPr>
            <a:spLocks noChangeShapeType="1"/>
          </p:cNvSpPr>
          <p:nvPr/>
        </p:nvSpPr>
        <p:spPr bwMode="auto">
          <a:xfrm>
            <a:off x="3821113" y="2154238"/>
            <a:ext cx="9525" cy="635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Line 245"/>
          <p:cNvSpPr>
            <a:spLocks noChangeShapeType="1"/>
          </p:cNvSpPr>
          <p:nvPr/>
        </p:nvSpPr>
        <p:spPr bwMode="auto">
          <a:xfrm>
            <a:off x="3830638" y="2160588"/>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Line 246"/>
          <p:cNvSpPr>
            <a:spLocks noChangeShapeType="1"/>
          </p:cNvSpPr>
          <p:nvPr/>
        </p:nvSpPr>
        <p:spPr bwMode="auto">
          <a:xfrm>
            <a:off x="3841751" y="2160588"/>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247"/>
          <p:cNvSpPr>
            <a:spLocks noChangeShapeType="1"/>
          </p:cNvSpPr>
          <p:nvPr/>
        </p:nvSpPr>
        <p:spPr bwMode="auto">
          <a:xfrm>
            <a:off x="3846513" y="2160588"/>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248"/>
          <p:cNvSpPr>
            <a:spLocks noChangeShapeType="1"/>
          </p:cNvSpPr>
          <p:nvPr/>
        </p:nvSpPr>
        <p:spPr bwMode="auto">
          <a:xfrm>
            <a:off x="3856038" y="2165350"/>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249"/>
          <p:cNvSpPr>
            <a:spLocks noChangeShapeType="1"/>
          </p:cNvSpPr>
          <p:nvPr/>
        </p:nvSpPr>
        <p:spPr bwMode="auto">
          <a:xfrm>
            <a:off x="3865563" y="2165350"/>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250"/>
          <p:cNvSpPr>
            <a:spLocks noChangeShapeType="1"/>
          </p:cNvSpPr>
          <p:nvPr/>
        </p:nvSpPr>
        <p:spPr bwMode="auto">
          <a:xfrm>
            <a:off x="3876676" y="2165350"/>
            <a:ext cx="476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251"/>
          <p:cNvSpPr>
            <a:spLocks noChangeShapeType="1"/>
          </p:cNvSpPr>
          <p:nvPr/>
        </p:nvSpPr>
        <p:spPr bwMode="auto">
          <a:xfrm>
            <a:off x="3881438" y="21701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252"/>
          <p:cNvSpPr>
            <a:spLocks noChangeShapeType="1"/>
          </p:cNvSpPr>
          <p:nvPr/>
        </p:nvSpPr>
        <p:spPr bwMode="auto">
          <a:xfrm>
            <a:off x="3890963" y="2170113"/>
            <a:ext cx="1111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253"/>
          <p:cNvSpPr>
            <a:spLocks noChangeShapeType="1"/>
          </p:cNvSpPr>
          <p:nvPr/>
        </p:nvSpPr>
        <p:spPr bwMode="auto">
          <a:xfrm>
            <a:off x="3902076" y="2170113"/>
            <a:ext cx="9525"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254"/>
          <p:cNvSpPr>
            <a:spLocks noChangeShapeType="1"/>
          </p:cNvSpPr>
          <p:nvPr/>
        </p:nvSpPr>
        <p:spPr bwMode="auto">
          <a:xfrm>
            <a:off x="3911601" y="2174875"/>
            <a:ext cx="4763"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255"/>
          <p:cNvSpPr>
            <a:spLocks noChangeShapeType="1"/>
          </p:cNvSpPr>
          <p:nvPr/>
        </p:nvSpPr>
        <p:spPr bwMode="auto">
          <a:xfrm>
            <a:off x="3916363" y="2174875"/>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256"/>
          <p:cNvSpPr>
            <a:spLocks noChangeShapeType="1"/>
          </p:cNvSpPr>
          <p:nvPr/>
        </p:nvSpPr>
        <p:spPr bwMode="auto">
          <a:xfrm>
            <a:off x="3986213" y="2190750"/>
            <a:ext cx="0"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257"/>
          <p:cNvSpPr>
            <a:spLocks noChangeShapeType="1"/>
          </p:cNvSpPr>
          <p:nvPr/>
        </p:nvSpPr>
        <p:spPr bwMode="auto">
          <a:xfrm>
            <a:off x="3986213" y="2190750"/>
            <a:ext cx="11113" cy="4762"/>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258"/>
          <p:cNvSpPr>
            <a:spLocks noChangeShapeType="1"/>
          </p:cNvSpPr>
          <p:nvPr/>
        </p:nvSpPr>
        <p:spPr bwMode="auto">
          <a:xfrm>
            <a:off x="3997326" y="21955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259"/>
          <p:cNvSpPr>
            <a:spLocks noChangeShapeType="1"/>
          </p:cNvSpPr>
          <p:nvPr/>
        </p:nvSpPr>
        <p:spPr bwMode="auto">
          <a:xfrm>
            <a:off x="4006851" y="2195513"/>
            <a:ext cx="9525" cy="0"/>
          </a:xfrm>
          <a:prstGeom prst="line">
            <a:avLst/>
          </a:prstGeom>
          <a:noFill/>
          <a:ln w="190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60"/>
          <p:cNvSpPr>
            <a:spLocks/>
          </p:cNvSpPr>
          <p:nvPr/>
        </p:nvSpPr>
        <p:spPr bwMode="auto">
          <a:xfrm>
            <a:off x="2203451" y="1968500"/>
            <a:ext cx="1095375" cy="227012"/>
          </a:xfrm>
          <a:custGeom>
            <a:avLst/>
            <a:gdLst>
              <a:gd name="T0" fmla="*/ 2 w 218"/>
              <a:gd name="T1" fmla="*/ 0 h 45"/>
              <a:gd name="T2" fmla="*/ 6 w 218"/>
              <a:gd name="T3" fmla="*/ 1 h 45"/>
              <a:gd name="T4" fmla="*/ 9 w 218"/>
              <a:gd name="T5" fmla="*/ 2 h 45"/>
              <a:gd name="T6" fmla="*/ 13 w 218"/>
              <a:gd name="T7" fmla="*/ 2 h 45"/>
              <a:gd name="T8" fmla="*/ 16 w 218"/>
              <a:gd name="T9" fmla="*/ 3 h 45"/>
              <a:gd name="T10" fmla="*/ 20 w 218"/>
              <a:gd name="T11" fmla="*/ 4 h 45"/>
              <a:gd name="T12" fmla="*/ 23 w 218"/>
              <a:gd name="T13" fmla="*/ 5 h 45"/>
              <a:gd name="T14" fmla="*/ 27 w 218"/>
              <a:gd name="T15" fmla="*/ 5 h 45"/>
              <a:gd name="T16" fmla="*/ 30 w 218"/>
              <a:gd name="T17" fmla="*/ 6 h 45"/>
              <a:gd name="T18" fmla="*/ 34 w 218"/>
              <a:gd name="T19" fmla="*/ 7 h 45"/>
              <a:gd name="T20" fmla="*/ 37 w 218"/>
              <a:gd name="T21" fmla="*/ 8 h 45"/>
              <a:gd name="T22" fmla="*/ 41 w 218"/>
              <a:gd name="T23" fmla="*/ 8 h 45"/>
              <a:gd name="T24" fmla="*/ 44 w 218"/>
              <a:gd name="T25" fmla="*/ 9 h 45"/>
              <a:gd name="T26" fmla="*/ 48 w 218"/>
              <a:gd name="T27" fmla="*/ 10 h 45"/>
              <a:gd name="T28" fmla="*/ 51 w 218"/>
              <a:gd name="T29" fmla="*/ 11 h 45"/>
              <a:gd name="T30" fmla="*/ 55 w 218"/>
              <a:gd name="T31" fmla="*/ 11 h 45"/>
              <a:gd name="T32" fmla="*/ 58 w 218"/>
              <a:gd name="T33" fmla="*/ 12 h 45"/>
              <a:gd name="T34" fmla="*/ 62 w 218"/>
              <a:gd name="T35" fmla="*/ 13 h 45"/>
              <a:gd name="T36" fmla="*/ 65 w 218"/>
              <a:gd name="T37" fmla="*/ 13 h 45"/>
              <a:gd name="T38" fmla="*/ 69 w 218"/>
              <a:gd name="T39" fmla="*/ 14 h 45"/>
              <a:gd name="T40" fmla="*/ 72 w 218"/>
              <a:gd name="T41" fmla="*/ 15 h 45"/>
              <a:gd name="T42" fmla="*/ 76 w 218"/>
              <a:gd name="T43" fmla="*/ 16 h 45"/>
              <a:gd name="T44" fmla="*/ 79 w 218"/>
              <a:gd name="T45" fmla="*/ 16 h 45"/>
              <a:gd name="T46" fmla="*/ 83 w 218"/>
              <a:gd name="T47" fmla="*/ 17 h 45"/>
              <a:gd name="T48" fmla="*/ 86 w 218"/>
              <a:gd name="T49" fmla="*/ 18 h 45"/>
              <a:gd name="T50" fmla="*/ 90 w 218"/>
              <a:gd name="T51" fmla="*/ 19 h 45"/>
              <a:gd name="T52" fmla="*/ 93 w 218"/>
              <a:gd name="T53" fmla="*/ 19 h 45"/>
              <a:gd name="T54" fmla="*/ 97 w 218"/>
              <a:gd name="T55" fmla="*/ 20 h 45"/>
              <a:gd name="T56" fmla="*/ 100 w 218"/>
              <a:gd name="T57" fmla="*/ 21 h 45"/>
              <a:gd name="T58" fmla="*/ 104 w 218"/>
              <a:gd name="T59" fmla="*/ 21 h 45"/>
              <a:gd name="T60" fmla="*/ 107 w 218"/>
              <a:gd name="T61" fmla="*/ 22 h 45"/>
              <a:gd name="T62" fmla="*/ 111 w 218"/>
              <a:gd name="T63" fmla="*/ 23 h 45"/>
              <a:gd name="T64" fmla="*/ 115 w 218"/>
              <a:gd name="T65" fmla="*/ 24 h 45"/>
              <a:gd name="T66" fmla="*/ 118 w 218"/>
              <a:gd name="T67" fmla="*/ 24 h 45"/>
              <a:gd name="T68" fmla="*/ 122 w 218"/>
              <a:gd name="T69" fmla="*/ 25 h 45"/>
              <a:gd name="T70" fmla="*/ 125 w 218"/>
              <a:gd name="T71" fmla="*/ 26 h 45"/>
              <a:gd name="T72" fmla="*/ 129 w 218"/>
              <a:gd name="T73" fmla="*/ 27 h 45"/>
              <a:gd name="T74" fmla="*/ 132 w 218"/>
              <a:gd name="T75" fmla="*/ 27 h 45"/>
              <a:gd name="T76" fmla="*/ 136 w 218"/>
              <a:gd name="T77" fmla="*/ 28 h 45"/>
              <a:gd name="T78" fmla="*/ 139 w 218"/>
              <a:gd name="T79" fmla="*/ 29 h 45"/>
              <a:gd name="T80" fmla="*/ 143 w 218"/>
              <a:gd name="T81" fmla="*/ 30 h 45"/>
              <a:gd name="T82" fmla="*/ 146 w 218"/>
              <a:gd name="T83" fmla="*/ 30 h 45"/>
              <a:gd name="T84" fmla="*/ 150 w 218"/>
              <a:gd name="T85" fmla="*/ 31 h 45"/>
              <a:gd name="T86" fmla="*/ 153 w 218"/>
              <a:gd name="T87" fmla="*/ 32 h 45"/>
              <a:gd name="T88" fmla="*/ 157 w 218"/>
              <a:gd name="T89" fmla="*/ 32 h 45"/>
              <a:gd name="T90" fmla="*/ 160 w 218"/>
              <a:gd name="T91" fmla="*/ 33 h 45"/>
              <a:gd name="T92" fmla="*/ 164 w 218"/>
              <a:gd name="T93" fmla="*/ 34 h 45"/>
              <a:gd name="T94" fmla="*/ 167 w 218"/>
              <a:gd name="T95" fmla="*/ 35 h 45"/>
              <a:gd name="T96" fmla="*/ 171 w 218"/>
              <a:gd name="T97" fmla="*/ 35 h 45"/>
              <a:gd name="T98" fmla="*/ 174 w 218"/>
              <a:gd name="T99" fmla="*/ 36 h 45"/>
              <a:gd name="T100" fmla="*/ 178 w 218"/>
              <a:gd name="T101" fmla="*/ 37 h 45"/>
              <a:gd name="T102" fmla="*/ 181 w 218"/>
              <a:gd name="T103" fmla="*/ 38 h 45"/>
              <a:gd name="T104" fmla="*/ 185 w 218"/>
              <a:gd name="T105" fmla="*/ 38 h 45"/>
              <a:gd name="T106" fmla="*/ 188 w 218"/>
              <a:gd name="T107" fmla="*/ 39 h 45"/>
              <a:gd name="T108" fmla="*/ 192 w 218"/>
              <a:gd name="T109" fmla="*/ 40 h 45"/>
              <a:gd name="T110" fmla="*/ 195 w 218"/>
              <a:gd name="T111" fmla="*/ 40 h 45"/>
              <a:gd name="T112" fmla="*/ 199 w 218"/>
              <a:gd name="T113" fmla="*/ 41 h 45"/>
              <a:gd name="T114" fmla="*/ 202 w 218"/>
              <a:gd name="T115" fmla="*/ 42 h 45"/>
              <a:gd name="T116" fmla="*/ 206 w 218"/>
              <a:gd name="T117" fmla="*/ 43 h 45"/>
              <a:gd name="T118" fmla="*/ 209 w 218"/>
              <a:gd name="T119" fmla="*/ 43 h 45"/>
              <a:gd name="T120" fmla="*/ 213 w 218"/>
              <a:gd name="T121" fmla="*/ 44 h 45"/>
              <a:gd name="T122" fmla="*/ 217 w 218"/>
              <a:gd name="T12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8" h="45">
                <a:moveTo>
                  <a:pt x="0" y="0"/>
                </a:moveTo>
                <a:lnTo>
                  <a:pt x="2" y="0"/>
                </a:lnTo>
                <a:lnTo>
                  <a:pt x="4" y="1"/>
                </a:lnTo>
                <a:lnTo>
                  <a:pt x="6" y="1"/>
                </a:lnTo>
                <a:lnTo>
                  <a:pt x="7" y="1"/>
                </a:lnTo>
                <a:lnTo>
                  <a:pt x="9" y="2"/>
                </a:lnTo>
                <a:lnTo>
                  <a:pt x="11" y="2"/>
                </a:lnTo>
                <a:lnTo>
                  <a:pt x="13" y="2"/>
                </a:lnTo>
                <a:lnTo>
                  <a:pt x="14" y="3"/>
                </a:lnTo>
                <a:lnTo>
                  <a:pt x="16" y="3"/>
                </a:lnTo>
                <a:lnTo>
                  <a:pt x="18" y="4"/>
                </a:lnTo>
                <a:lnTo>
                  <a:pt x="20" y="4"/>
                </a:lnTo>
                <a:lnTo>
                  <a:pt x="21" y="4"/>
                </a:lnTo>
                <a:lnTo>
                  <a:pt x="23" y="5"/>
                </a:lnTo>
                <a:lnTo>
                  <a:pt x="25" y="5"/>
                </a:lnTo>
                <a:lnTo>
                  <a:pt x="27" y="5"/>
                </a:lnTo>
                <a:lnTo>
                  <a:pt x="28" y="6"/>
                </a:lnTo>
                <a:lnTo>
                  <a:pt x="30" y="6"/>
                </a:lnTo>
                <a:lnTo>
                  <a:pt x="32" y="6"/>
                </a:lnTo>
                <a:lnTo>
                  <a:pt x="34" y="7"/>
                </a:lnTo>
                <a:lnTo>
                  <a:pt x="35" y="7"/>
                </a:lnTo>
                <a:lnTo>
                  <a:pt x="37" y="8"/>
                </a:lnTo>
                <a:lnTo>
                  <a:pt x="39" y="8"/>
                </a:lnTo>
                <a:lnTo>
                  <a:pt x="41" y="8"/>
                </a:lnTo>
                <a:lnTo>
                  <a:pt x="42" y="9"/>
                </a:lnTo>
                <a:lnTo>
                  <a:pt x="44" y="9"/>
                </a:lnTo>
                <a:lnTo>
                  <a:pt x="46" y="9"/>
                </a:lnTo>
                <a:lnTo>
                  <a:pt x="48" y="10"/>
                </a:lnTo>
                <a:lnTo>
                  <a:pt x="49" y="10"/>
                </a:lnTo>
                <a:lnTo>
                  <a:pt x="51" y="11"/>
                </a:lnTo>
                <a:lnTo>
                  <a:pt x="53" y="11"/>
                </a:lnTo>
                <a:lnTo>
                  <a:pt x="55" y="11"/>
                </a:lnTo>
                <a:lnTo>
                  <a:pt x="57" y="12"/>
                </a:lnTo>
                <a:lnTo>
                  <a:pt x="58" y="12"/>
                </a:lnTo>
                <a:lnTo>
                  <a:pt x="60" y="12"/>
                </a:lnTo>
                <a:lnTo>
                  <a:pt x="62" y="13"/>
                </a:lnTo>
                <a:lnTo>
                  <a:pt x="64" y="13"/>
                </a:lnTo>
                <a:lnTo>
                  <a:pt x="65" y="13"/>
                </a:lnTo>
                <a:lnTo>
                  <a:pt x="67" y="14"/>
                </a:lnTo>
                <a:lnTo>
                  <a:pt x="69" y="14"/>
                </a:lnTo>
                <a:lnTo>
                  <a:pt x="71" y="15"/>
                </a:lnTo>
                <a:lnTo>
                  <a:pt x="72" y="15"/>
                </a:lnTo>
                <a:lnTo>
                  <a:pt x="74" y="15"/>
                </a:lnTo>
                <a:lnTo>
                  <a:pt x="76" y="16"/>
                </a:lnTo>
                <a:lnTo>
                  <a:pt x="78" y="16"/>
                </a:lnTo>
                <a:lnTo>
                  <a:pt x="79" y="16"/>
                </a:lnTo>
                <a:lnTo>
                  <a:pt x="81" y="17"/>
                </a:lnTo>
                <a:lnTo>
                  <a:pt x="83" y="17"/>
                </a:lnTo>
                <a:lnTo>
                  <a:pt x="85" y="17"/>
                </a:lnTo>
                <a:lnTo>
                  <a:pt x="86" y="18"/>
                </a:lnTo>
                <a:lnTo>
                  <a:pt x="88" y="18"/>
                </a:lnTo>
                <a:lnTo>
                  <a:pt x="90" y="19"/>
                </a:lnTo>
                <a:lnTo>
                  <a:pt x="92" y="19"/>
                </a:lnTo>
                <a:lnTo>
                  <a:pt x="93" y="19"/>
                </a:lnTo>
                <a:lnTo>
                  <a:pt x="95" y="20"/>
                </a:lnTo>
                <a:lnTo>
                  <a:pt x="97" y="20"/>
                </a:lnTo>
                <a:lnTo>
                  <a:pt x="99" y="20"/>
                </a:lnTo>
                <a:lnTo>
                  <a:pt x="100" y="21"/>
                </a:lnTo>
                <a:lnTo>
                  <a:pt x="102" y="21"/>
                </a:lnTo>
                <a:lnTo>
                  <a:pt x="104" y="21"/>
                </a:lnTo>
                <a:lnTo>
                  <a:pt x="106" y="22"/>
                </a:lnTo>
                <a:lnTo>
                  <a:pt x="107" y="22"/>
                </a:lnTo>
                <a:lnTo>
                  <a:pt x="109" y="23"/>
                </a:lnTo>
                <a:lnTo>
                  <a:pt x="111" y="23"/>
                </a:lnTo>
                <a:lnTo>
                  <a:pt x="113" y="23"/>
                </a:lnTo>
                <a:lnTo>
                  <a:pt x="115" y="24"/>
                </a:lnTo>
                <a:lnTo>
                  <a:pt x="116" y="24"/>
                </a:lnTo>
                <a:lnTo>
                  <a:pt x="118" y="24"/>
                </a:lnTo>
                <a:lnTo>
                  <a:pt x="120" y="25"/>
                </a:lnTo>
                <a:lnTo>
                  <a:pt x="122" y="25"/>
                </a:lnTo>
                <a:lnTo>
                  <a:pt x="123" y="26"/>
                </a:lnTo>
                <a:lnTo>
                  <a:pt x="125" y="26"/>
                </a:lnTo>
                <a:lnTo>
                  <a:pt x="127" y="26"/>
                </a:lnTo>
                <a:lnTo>
                  <a:pt x="129" y="27"/>
                </a:lnTo>
                <a:lnTo>
                  <a:pt x="130" y="27"/>
                </a:lnTo>
                <a:lnTo>
                  <a:pt x="132" y="27"/>
                </a:lnTo>
                <a:lnTo>
                  <a:pt x="134" y="28"/>
                </a:lnTo>
                <a:lnTo>
                  <a:pt x="136" y="28"/>
                </a:lnTo>
                <a:lnTo>
                  <a:pt x="137" y="28"/>
                </a:lnTo>
                <a:lnTo>
                  <a:pt x="139" y="29"/>
                </a:lnTo>
                <a:lnTo>
                  <a:pt x="141" y="29"/>
                </a:lnTo>
                <a:lnTo>
                  <a:pt x="143" y="30"/>
                </a:lnTo>
                <a:lnTo>
                  <a:pt x="144" y="30"/>
                </a:lnTo>
                <a:lnTo>
                  <a:pt x="146" y="30"/>
                </a:lnTo>
                <a:lnTo>
                  <a:pt x="148" y="31"/>
                </a:lnTo>
                <a:lnTo>
                  <a:pt x="150" y="31"/>
                </a:lnTo>
                <a:lnTo>
                  <a:pt x="151" y="31"/>
                </a:lnTo>
                <a:lnTo>
                  <a:pt x="153" y="32"/>
                </a:lnTo>
                <a:lnTo>
                  <a:pt x="155" y="32"/>
                </a:lnTo>
                <a:lnTo>
                  <a:pt x="157" y="32"/>
                </a:lnTo>
                <a:lnTo>
                  <a:pt x="159" y="33"/>
                </a:lnTo>
                <a:lnTo>
                  <a:pt x="160" y="33"/>
                </a:lnTo>
                <a:lnTo>
                  <a:pt x="162" y="34"/>
                </a:lnTo>
                <a:lnTo>
                  <a:pt x="164" y="34"/>
                </a:lnTo>
                <a:lnTo>
                  <a:pt x="166" y="34"/>
                </a:lnTo>
                <a:lnTo>
                  <a:pt x="167" y="35"/>
                </a:lnTo>
                <a:lnTo>
                  <a:pt x="169" y="35"/>
                </a:lnTo>
                <a:lnTo>
                  <a:pt x="171" y="35"/>
                </a:lnTo>
                <a:lnTo>
                  <a:pt x="173" y="36"/>
                </a:lnTo>
                <a:lnTo>
                  <a:pt x="174" y="36"/>
                </a:lnTo>
                <a:lnTo>
                  <a:pt x="176" y="36"/>
                </a:lnTo>
                <a:lnTo>
                  <a:pt x="178" y="37"/>
                </a:lnTo>
                <a:lnTo>
                  <a:pt x="180" y="37"/>
                </a:lnTo>
                <a:lnTo>
                  <a:pt x="181" y="38"/>
                </a:lnTo>
                <a:lnTo>
                  <a:pt x="183" y="38"/>
                </a:lnTo>
                <a:lnTo>
                  <a:pt x="185" y="38"/>
                </a:lnTo>
                <a:lnTo>
                  <a:pt x="187" y="39"/>
                </a:lnTo>
                <a:lnTo>
                  <a:pt x="188" y="39"/>
                </a:lnTo>
                <a:lnTo>
                  <a:pt x="190" y="39"/>
                </a:lnTo>
                <a:lnTo>
                  <a:pt x="192" y="40"/>
                </a:lnTo>
                <a:lnTo>
                  <a:pt x="194" y="40"/>
                </a:lnTo>
                <a:lnTo>
                  <a:pt x="195" y="40"/>
                </a:lnTo>
                <a:lnTo>
                  <a:pt x="197" y="41"/>
                </a:lnTo>
                <a:lnTo>
                  <a:pt x="199" y="41"/>
                </a:lnTo>
                <a:lnTo>
                  <a:pt x="201" y="42"/>
                </a:lnTo>
                <a:lnTo>
                  <a:pt x="202" y="42"/>
                </a:lnTo>
                <a:lnTo>
                  <a:pt x="204" y="42"/>
                </a:lnTo>
                <a:lnTo>
                  <a:pt x="206" y="43"/>
                </a:lnTo>
                <a:lnTo>
                  <a:pt x="208" y="43"/>
                </a:lnTo>
                <a:lnTo>
                  <a:pt x="209" y="43"/>
                </a:lnTo>
                <a:lnTo>
                  <a:pt x="211" y="44"/>
                </a:lnTo>
                <a:lnTo>
                  <a:pt x="213" y="44"/>
                </a:lnTo>
                <a:lnTo>
                  <a:pt x="215" y="45"/>
                </a:lnTo>
                <a:lnTo>
                  <a:pt x="217" y="45"/>
                </a:lnTo>
                <a:lnTo>
                  <a:pt x="218" y="45"/>
                </a:lnTo>
              </a:path>
            </a:pathLst>
          </a:custGeom>
          <a:noFill/>
          <a:ln w="190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Rectangle 266"/>
          <p:cNvSpPr>
            <a:spLocks noChangeArrowheads="1"/>
          </p:cNvSpPr>
          <p:nvPr/>
        </p:nvSpPr>
        <p:spPr bwMode="auto">
          <a:xfrm>
            <a:off x="2078798" y="2336801"/>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(0.44, $29)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7" name="Rectangle 267"/>
          <p:cNvSpPr>
            <a:spLocks noChangeArrowheads="1"/>
          </p:cNvSpPr>
          <p:nvPr/>
        </p:nvSpPr>
        <p:spPr bwMode="auto">
          <a:xfrm>
            <a:off x="1117602" y="1523518"/>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(0.31, $31)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8" name="Line 268"/>
          <p:cNvSpPr>
            <a:spLocks noChangeShapeType="1"/>
          </p:cNvSpPr>
          <p:nvPr/>
        </p:nvSpPr>
        <p:spPr bwMode="auto">
          <a:xfrm flipV="1">
            <a:off x="1047751" y="817563"/>
            <a:ext cx="0" cy="48752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269"/>
          <p:cNvSpPr>
            <a:spLocks noChangeShapeType="1"/>
          </p:cNvSpPr>
          <p:nvPr/>
        </p:nvSpPr>
        <p:spPr bwMode="auto">
          <a:xfrm flipH="1">
            <a:off x="947738" y="5532438"/>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Rectangle 270"/>
          <p:cNvSpPr>
            <a:spLocks noChangeArrowheads="1"/>
          </p:cNvSpPr>
          <p:nvPr/>
        </p:nvSpPr>
        <p:spPr bwMode="auto">
          <a:xfrm rot="16200000">
            <a:off x="654051" y="5302250"/>
            <a:ext cx="2508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 name="Line 271"/>
          <p:cNvSpPr>
            <a:spLocks noChangeShapeType="1"/>
          </p:cNvSpPr>
          <p:nvPr/>
        </p:nvSpPr>
        <p:spPr bwMode="auto">
          <a:xfrm flipH="1">
            <a:off x="947738" y="4395788"/>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Rectangle 272"/>
          <p:cNvSpPr>
            <a:spLocks noChangeArrowheads="1"/>
          </p:cNvSpPr>
          <p:nvPr/>
        </p:nvSpPr>
        <p:spPr bwMode="auto">
          <a:xfrm rot="16200000">
            <a:off x="581026" y="4164013"/>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3" name="Line 273"/>
          <p:cNvSpPr>
            <a:spLocks noChangeShapeType="1"/>
          </p:cNvSpPr>
          <p:nvPr/>
        </p:nvSpPr>
        <p:spPr bwMode="auto">
          <a:xfrm flipH="1">
            <a:off x="947738" y="3255963"/>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Rectangle 274"/>
          <p:cNvSpPr>
            <a:spLocks noChangeArrowheads="1"/>
          </p:cNvSpPr>
          <p:nvPr/>
        </p:nvSpPr>
        <p:spPr bwMode="auto">
          <a:xfrm rot="16200000">
            <a:off x="581026" y="3022600"/>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5" name="Line 275"/>
          <p:cNvSpPr>
            <a:spLocks noChangeShapeType="1"/>
          </p:cNvSpPr>
          <p:nvPr/>
        </p:nvSpPr>
        <p:spPr bwMode="auto">
          <a:xfrm flipH="1">
            <a:off x="947738" y="2114550"/>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Rectangle 276"/>
          <p:cNvSpPr>
            <a:spLocks noChangeArrowheads="1"/>
          </p:cNvSpPr>
          <p:nvPr/>
        </p:nvSpPr>
        <p:spPr bwMode="auto">
          <a:xfrm rot="16200000">
            <a:off x="579438" y="1882775"/>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Line 277"/>
          <p:cNvSpPr>
            <a:spLocks noChangeShapeType="1"/>
          </p:cNvSpPr>
          <p:nvPr/>
        </p:nvSpPr>
        <p:spPr bwMode="auto">
          <a:xfrm flipH="1">
            <a:off x="947738" y="979488"/>
            <a:ext cx="10001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Rectangle 278"/>
          <p:cNvSpPr>
            <a:spLocks noChangeArrowheads="1"/>
          </p:cNvSpPr>
          <p:nvPr/>
        </p:nvSpPr>
        <p:spPr bwMode="auto">
          <a:xfrm rot="16200000">
            <a:off x="581026" y="744538"/>
            <a:ext cx="39687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9" name="Line 279"/>
          <p:cNvSpPr>
            <a:spLocks noChangeShapeType="1"/>
          </p:cNvSpPr>
          <p:nvPr/>
        </p:nvSpPr>
        <p:spPr bwMode="auto">
          <a:xfrm>
            <a:off x="1047751" y="5692775"/>
            <a:ext cx="7385050"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280"/>
          <p:cNvSpPr>
            <a:spLocks noChangeShapeType="1"/>
          </p:cNvSpPr>
          <p:nvPr/>
        </p:nvSpPr>
        <p:spPr bwMode="auto">
          <a:xfrm>
            <a:off x="1208088" y="5692775"/>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Rectangle 281"/>
          <p:cNvSpPr>
            <a:spLocks noChangeArrowheads="1"/>
          </p:cNvSpPr>
          <p:nvPr/>
        </p:nvSpPr>
        <p:spPr bwMode="auto">
          <a:xfrm>
            <a:off x="1103313" y="5843588"/>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Line 282"/>
          <p:cNvSpPr>
            <a:spLocks noChangeShapeType="1"/>
          </p:cNvSpPr>
          <p:nvPr/>
        </p:nvSpPr>
        <p:spPr bwMode="auto">
          <a:xfrm>
            <a:off x="2971801" y="5692775"/>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Rectangle 283"/>
          <p:cNvSpPr>
            <a:spLocks noChangeArrowheads="1"/>
          </p:cNvSpPr>
          <p:nvPr/>
        </p:nvSpPr>
        <p:spPr bwMode="auto">
          <a:xfrm>
            <a:off x="2867026" y="5843588"/>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Line 284"/>
          <p:cNvSpPr>
            <a:spLocks noChangeShapeType="1"/>
          </p:cNvSpPr>
          <p:nvPr/>
        </p:nvSpPr>
        <p:spPr bwMode="auto">
          <a:xfrm>
            <a:off x="4740276" y="5692775"/>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Rectangle 285"/>
          <p:cNvSpPr>
            <a:spLocks noChangeArrowheads="1"/>
          </p:cNvSpPr>
          <p:nvPr/>
        </p:nvSpPr>
        <p:spPr bwMode="auto">
          <a:xfrm>
            <a:off x="4635501" y="5843588"/>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Line 286"/>
          <p:cNvSpPr>
            <a:spLocks noChangeShapeType="1"/>
          </p:cNvSpPr>
          <p:nvPr/>
        </p:nvSpPr>
        <p:spPr bwMode="auto">
          <a:xfrm>
            <a:off x="6508751" y="5692775"/>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Rectangle 287"/>
          <p:cNvSpPr>
            <a:spLocks noChangeArrowheads="1"/>
          </p:cNvSpPr>
          <p:nvPr/>
        </p:nvSpPr>
        <p:spPr bwMode="auto">
          <a:xfrm>
            <a:off x="6403976" y="5843588"/>
            <a:ext cx="325438"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Line 288"/>
          <p:cNvSpPr>
            <a:spLocks noChangeShapeType="1"/>
          </p:cNvSpPr>
          <p:nvPr/>
        </p:nvSpPr>
        <p:spPr bwMode="auto">
          <a:xfrm>
            <a:off x="8272463" y="5692775"/>
            <a:ext cx="0" cy="100012"/>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Rectangle 289"/>
          <p:cNvSpPr>
            <a:spLocks noChangeArrowheads="1"/>
          </p:cNvSpPr>
          <p:nvPr/>
        </p:nvSpPr>
        <p:spPr bwMode="auto">
          <a:xfrm>
            <a:off x="8202613" y="5843588"/>
            <a:ext cx="250825"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1" name="Rectangle 59"/>
          <p:cNvSpPr>
            <a:spLocks noChangeArrowheads="1"/>
          </p:cNvSpPr>
          <p:nvPr/>
        </p:nvSpPr>
        <p:spPr bwMode="auto">
          <a:xfrm>
            <a:off x="113941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WTP for H relative to L (</a:t>
            </a:r>
            <a:r>
              <a:rPr lang="el-GR" altLang="en-US" sz="2700" dirty="0">
                <a:solidFill>
                  <a:srgbClr val="1E2D53"/>
                </a:solidFill>
              </a:rPr>
              <a:t>Δ</a:t>
            </a:r>
            <a:r>
              <a:rPr lang="en-US" altLang="en-US" sz="2700" i="1" dirty="0">
                <a:solidFill>
                  <a:srgbClr val="1E2D53"/>
                </a:solidFill>
              </a:rPr>
              <a:t>W</a:t>
            </a:r>
            <a:r>
              <a:rPr lang="en-US" altLang="en-US" sz="2700" i="1" baseline="-25000" dirty="0">
                <a:solidFill>
                  <a:srgbClr val="1E2D53"/>
                </a:solidFill>
              </a:rPr>
              <a:t>HL</a:t>
            </a:r>
            <a:r>
              <a:rPr lang="en-US" altLang="en-US" sz="2700" dirty="0">
                <a:solidFill>
                  <a:srgbClr val="1E2D53"/>
                </a:solidFill>
              </a:rPr>
              <a:t>(</a:t>
            </a:r>
            <a:r>
              <a:rPr lang="en-US" altLang="en-US" sz="2700" i="1" dirty="0">
                <a:solidFill>
                  <a:srgbClr val="1E2D53"/>
                </a:solidFill>
              </a:rPr>
              <a:t>s</a:t>
            </a:r>
            <a:r>
              <a:rPr lang="en-US" altLang="en-US" sz="2700" dirty="0">
                <a:solidFill>
                  <a:srgbClr val="1E2D53"/>
                </a:solidFill>
              </a:rPr>
              <a:t>)) – Adjusted</a:t>
            </a:r>
            <a:endParaRPr lang="en-US" altLang="en-US" dirty="0"/>
          </a:p>
        </p:txBody>
      </p:sp>
      <p:sp>
        <p:nvSpPr>
          <p:cNvPr id="292" name="Rectangle 24"/>
          <p:cNvSpPr>
            <a:spLocks noChangeArrowheads="1"/>
          </p:cNvSpPr>
          <p:nvPr/>
        </p:nvSpPr>
        <p:spPr bwMode="auto">
          <a:xfrm>
            <a:off x="5473700" y="4421981"/>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(0.80, $11)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3" name="Rectangle 25"/>
          <p:cNvSpPr>
            <a:spLocks noChangeArrowheads="1"/>
          </p:cNvSpPr>
          <p:nvPr/>
        </p:nvSpPr>
        <p:spPr bwMode="auto">
          <a:xfrm>
            <a:off x="3840956" y="3406517"/>
            <a:ext cx="1350963" cy="34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1A476F"/>
                </a:solidFill>
                <a:effectLst/>
                <a:latin typeface="Arial" panose="020B0604020202020204" pitchFamily="34" charset="0"/>
              </a:rPr>
              <a:t>(0.64, $19)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294" name="Straight Arrow Connector 293"/>
          <p:cNvCxnSpPr/>
          <p:nvPr/>
        </p:nvCxnSpPr>
        <p:spPr>
          <a:xfrm flipH="1">
            <a:off x="2336454" y="1961322"/>
            <a:ext cx="436563"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5" name="Straight Arrow Connector 294"/>
          <p:cNvCxnSpPr/>
          <p:nvPr/>
        </p:nvCxnSpPr>
        <p:spPr>
          <a:xfrm flipH="1">
            <a:off x="4227513" y="2759351"/>
            <a:ext cx="436563"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6" name="Rectangle 22"/>
          <p:cNvSpPr>
            <a:spLocks noChangeArrowheads="1"/>
          </p:cNvSpPr>
          <p:nvPr/>
        </p:nvSpPr>
        <p:spPr bwMode="auto">
          <a:xfrm>
            <a:off x="1275761" y="3550386"/>
            <a:ext cx="199971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1A476F"/>
                </a:solidFill>
                <a:effectLst/>
                <a:latin typeface="Arial" panose="020B0604020202020204" pitchFamily="34" charset="0"/>
              </a:rPr>
              <a:t>Adjusted </a:t>
            </a:r>
            <a:r>
              <a:rPr kumimoji="0" lang="el-GR" altLang="en-US" sz="2200" b="1" i="0" u="none" strike="noStrike" cap="none" normalizeH="0" baseline="0" dirty="0">
                <a:ln>
                  <a:noFill/>
                </a:ln>
                <a:solidFill>
                  <a:srgbClr val="1A476F"/>
                </a:solidFill>
                <a:effectLst/>
                <a:latin typeface="Arial" panose="020B0604020202020204" pitchFamily="34" charset="0"/>
              </a:rPr>
              <a:t>Δ</a:t>
            </a:r>
            <a:r>
              <a:rPr kumimoji="0" lang="en-US" altLang="en-US" sz="2200" b="1" i="0" u="none" strike="noStrike" cap="none" normalizeH="0" baseline="0" dirty="0">
                <a:ln>
                  <a:noFill/>
                </a:ln>
                <a:solidFill>
                  <a:srgbClr val="1A476F"/>
                </a:solidFill>
                <a:effectLst/>
                <a:latin typeface="Arial" panose="020B0604020202020204" pitchFamily="34" charset="0"/>
              </a:rPr>
              <a:t>W</a:t>
            </a:r>
            <a:r>
              <a:rPr kumimoji="0" lang="en-US" altLang="en-US" sz="2200" b="1" i="0" u="none" strike="noStrike" cap="none" normalizeH="0" baseline="-25000" dirty="0">
                <a:ln>
                  <a:noFill/>
                </a:ln>
                <a:solidFill>
                  <a:srgbClr val="1A476F"/>
                </a:solidFill>
                <a:effectLst/>
                <a:latin typeface="Arial" panose="020B0604020202020204" pitchFamily="34" charset="0"/>
              </a:rPr>
              <a:t>HL</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dirty="0">
                <a:solidFill>
                  <a:srgbClr val="1A476F"/>
                </a:solidFill>
              </a:rPr>
              <a:t>(150% FPL)</a:t>
            </a:r>
            <a:endParaRPr kumimoji="0" lang="en-US" altLang="en-US" sz="2000" i="0" u="none" strike="noStrike" cap="none" normalizeH="0" dirty="0">
              <a:ln>
                <a:noFill/>
              </a:ln>
              <a:solidFill>
                <a:schemeClr val="tx1"/>
              </a:solidFill>
              <a:effectLst/>
            </a:endParaRPr>
          </a:p>
        </p:txBody>
      </p:sp>
      <p:cxnSp>
        <p:nvCxnSpPr>
          <p:cNvPr id="297" name="Straight Connector 296"/>
          <p:cNvCxnSpPr/>
          <p:nvPr/>
        </p:nvCxnSpPr>
        <p:spPr>
          <a:xfrm flipV="1">
            <a:off x="3095192" y="2656726"/>
            <a:ext cx="875074" cy="9302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98" name="Rectangle 22"/>
          <p:cNvSpPr>
            <a:spLocks noChangeArrowheads="1"/>
          </p:cNvSpPr>
          <p:nvPr/>
        </p:nvSpPr>
        <p:spPr bwMode="auto">
          <a:xfrm>
            <a:off x="6750051" y="4010402"/>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1A476F"/>
                </a:solidFill>
                <a:effectLst/>
                <a:latin typeface="Arial" panose="020B0604020202020204" pitchFamily="34" charset="0"/>
              </a:rPr>
              <a:t>Δ</a:t>
            </a:r>
            <a:r>
              <a:rPr kumimoji="0" lang="en-US" altLang="en-US" sz="2200" b="1" i="0" u="none" strike="noStrike" cap="none" normalizeH="0" baseline="0" dirty="0">
                <a:ln>
                  <a:noFill/>
                </a:ln>
                <a:solidFill>
                  <a:srgbClr val="1A476F"/>
                </a:solidFill>
                <a:effectLst/>
                <a:latin typeface="Arial" panose="020B0604020202020204" pitchFamily="34" charset="0"/>
              </a:rPr>
              <a:t>W</a:t>
            </a:r>
            <a:r>
              <a:rPr kumimoji="0" lang="en-US" altLang="en-US" sz="2200" b="1" i="0" u="none" strike="noStrike" cap="none" normalizeH="0" baseline="-25000" dirty="0">
                <a:ln>
                  <a:noFill/>
                </a:ln>
                <a:solidFill>
                  <a:srgbClr val="1A476F"/>
                </a:solidFill>
                <a:effectLst/>
                <a:latin typeface="Arial" panose="020B0604020202020204" pitchFamily="34" charset="0"/>
              </a:rPr>
              <a:t>HL</a:t>
            </a:r>
            <a:r>
              <a:rPr kumimoji="0" lang="en-US" altLang="en-US" sz="2200" b="1" i="0" u="none" strike="noStrike" cap="none" normalizeH="0" baseline="30000" dirty="0">
                <a:ln>
                  <a:noFill/>
                </a:ln>
                <a:solidFill>
                  <a:srgbClr val="1A476F"/>
                </a:solidFill>
                <a:effectLst/>
                <a:latin typeface="Arial" panose="020B0604020202020204" pitchFamily="34" charset="0"/>
              </a:rPr>
              <a:t>150%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299" name="Rectangle 23"/>
          <p:cNvSpPr>
            <a:spLocks noChangeArrowheads="1"/>
          </p:cNvSpPr>
          <p:nvPr/>
        </p:nvSpPr>
        <p:spPr bwMode="auto">
          <a:xfrm>
            <a:off x="4981576" y="2576492"/>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90353B"/>
                </a:solidFill>
                <a:effectLst/>
                <a:latin typeface="Arial" panose="020B0604020202020204" pitchFamily="34" charset="0"/>
              </a:rPr>
              <a:t>Δ</a:t>
            </a:r>
            <a:r>
              <a:rPr kumimoji="0" lang="en-US" altLang="en-US" sz="2200" b="1" i="0" u="none" strike="noStrike" cap="none" normalizeH="0" baseline="0" dirty="0">
                <a:ln>
                  <a:noFill/>
                </a:ln>
                <a:solidFill>
                  <a:srgbClr val="90353B"/>
                </a:solidFill>
                <a:effectLst/>
                <a:latin typeface="Arial" panose="020B0604020202020204" pitchFamily="34" charset="0"/>
              </a:rPr>
              <a:t>W</a:t>
            </a:r>
            <a:r>
              <a:rPr kumimoji="0" lang="en-US" altLang="en-US" sz="2200" b="1" i="0" u="none" strike="noStrike" cap="none" normalizeH="0" baseline="-25000" dirty="0">
                <a:ln>
                  <a:noFill/>
                </a:ln>
                <a:solidFill>
                  <a:srgbClr val="90353B"/>
                </a:solidFill>
                <a:effectLst/>
                <a:latin typeface="Arial" panose="020B0604020202020204" pitchFamily="34" charset="0"/>
              </a:rPr>
              <a:t>HL</a:t>
            </a:r>
            <a:r>
              <a:rPr kumimoji="0" lang="en-US" altLang="en-US" sz="2200" b="1" i="0" u="none" strike="noStrike" cap="none" normalizeH="0" baseline="30000" dirty="0">
                <a:ln>
                  <a:noFill/>
                </a:ln>
                <a:solidFill>
                  <a:srgbClr val="90353B"/>
                </a:solidFill>
                <a:effectLst/>
                <a:latin typeface="Arial" panose="020B0604020202020204" pitchFamily="34" charset="0"/>
              </a:rPr>
              <a:t>200%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300" name="Rectangle 24"/>
          <p:cNvSpPr>
            <a:spLocks noChangeArrowheads="1"/>
          </p:cNvSpPr>
          <p:nvPr/>
        </p:nvSpPr>
        <p:spPr bwMode="auto">
          <a:xfrm>
            <a:off x="2974132" y="1468483"/>
            <a:ext cx="16094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200" b="1" i="0" u="none" strike="noStrike" cap="none" normalizeH="0" baseline="0" dirty="0">
                <a:ln>
                  <a:noFill/>
                </a:ln>
                <a:solidFill>
                  <a:srgbClr val="006000"/>
                </a:solidFill>
                <a:effectLst/>
                <a:latin typeface="Arial" panose="020B0604020202020204" pitchFamily="34" charset="0"/>
              </a:rPr>
              <a:t>Δ</a:t>
            </a:r>
            <a:r>
              <a:rPr kumimoji="0" lang="en-US" altLang="en-US" sz="2200" b="1" i="0" u="none" strike="noStrike" cap="none" normalizeH="0" baseline="0" dirty="0">
                <a:ln>
                  <a:noFill/>
                </a:ln>
                <a:solidFill>
                  <a:srgbClr val="006000"/>
                </a:solidFill>
                <a:effectLst/>
                <a:latin typeface="Arial" panose="020B0604020202020204" pitchFamily="34" charset="0"/>
              </a:rPr>
              <a:t>W</a:t>
            </a:r>
            <a:r>
              <a:rPr kumimoji="0" lang="en-US" altLang="en-US" sz="2200" b="1" i="0" u="none" strike="noStrike" cap="none" normalizeH="0" baseline="-25000" dirty="0">
                <a:ln>
                  <a:noFill/>
                </a:ln>
                <a:solidFill>
                  <a:srgbClr val="006000"/>
                </a:solidFill>
                <a:effectLst/>
                <a:latin typeface="Arial" panose="020B0604020202020204" pitchFamily="34" charset="0"/>
              </a:rPr>
              <a:t>HL</a:t>
            </a:r>
            <a:r>
              <a:rPr kumimoji="0" lang="en-US" altLang="en-US" sz="2200" b="1" i="0" u="none" strike="noStrike" cap="none" normalizeH="0" baseline="30000" dirty="0">
                <a:ln>
                  <a:noFill/>
                </a:ln>
                <a:solidFill>
                  <a:srgbClr val="006000"/>
                </a:solidFill>
                <a:effectLst/>
                <a:latin typeface="Arial" panose="020B0604020202020204" pitchFamily="34" charset="0"/>
              </a:rPr>
              <a:t>250% FPL</a:t>
            </a:r>
            <a:endParaRPr kumimoji="0" lang="en-US" altLang="en-US" sz="2200" b="1" i="0" u="none" strike="noStrike" cap="none" normalizeH="0" baseline="30000" dirty="0">
              <a:ln>
                <a:noFill/>
              </a:ln>
              <a:solidFill>
                <a:schemeClr val="tx1"/>
              </a:solidFill>
              <a:effectLst/>
              <a:latin typeface="Arial" panose="020B0604020202020204" pitchFamily="34" charset="0"/>
            </a:endParaRPr>
          </a:p>
        </p:txBody>
      </p:sp>
      <p:sp>
        <p:nvSpPr>
          <p:cNvPr id="301" name="Rectangle 297"/>
          <p:cNvSpPr>
            <a:spLocks noChangeArrowheads="1"/>
          </p:cNvSpPr>
          <p:nvPr/>
        </p:nvSpPr>
        <p:spPr bwMode="auto">
          <a:xfrm rot="16200000">
            <a:off x="-5555" y="3019425"/>
            <a:ext cx="1039812"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$/month</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2" name="TextBox 301"/>
          <p:cNvSpPr txBox="1"/>
          <p:nvPr/>
        </p:nvSpPr>
        <p:spPr>
          <a:xfrm>
            <a:off x="4874869" y="1123408"/>
            <a:ext cx="3581399" cy="800219"/>
          </a:xfrm>
          <a:prstGeom prst="rect">
            <a:avLst/>
          </a:prstGeom>
          <a:solidFill>
            <a:schemeClr val="bg1"/>
          </a:solidFill>
          <a:ln w="19050">
            <a:solidFill>
              <a:schemeClr val="tx1"/>
            </a:solidFill>
          </a:ln>
        </p:spPr>
        <p:txBody>
          <a:bodyPr wrap="square" rtlCol="0">
            <a:spAutoFit/>
          </a:bodyPr>
          <a:lstStyle/>
          <a:p>
            <a:pPr algn="ctr">
              <a:spcAft>
                <a:spcPts val="1200"/>
              </a:spcAft>
            </a:pPr>
            <a:r>
              <a:rPr lang="en-US" u="sng" dirty="0">
                <a:latin typeface="+mj-lt"/>
              </a:rPr>
              <a:t>Assumption</a:t>
            </a:r>
            <a:endParaRPr lang="en-US" dirty="0">
              <a:latin typeface="+mj-lt"/>
            </a:endParaRPr>
          </a:p>
          <a:p>
            <a:pPr algn="ctr">
              <a:spcAft>
                <a:spcPts val="1200"/>
              </a:spcAft>
            </a:pPr>
            <a:r>
              <a:rPr lang="el-GR" dirty="0">
                <a:latin typeface="+mj-lt"/>
              </a:rPr>
              <a:t>Δ</a:t>
            </a:r>
            <a:r>
              <a:rPr lang="en-US" i="1" dirty="0">
                <a:latin typeface="+mj-lt"/>
              </a:rPr>
              <a:t>W</a:t>
            </a:r>
            <a:r>
              <a:rPr lang="en-US" i="1" baseline="-25000" dirty="0">
                <a:latin typeface="+mj-lt"/>
              </a:rPr>
              <a:t>HL</a:t>
            </a:r>
            <a:r>
              <a:rPr lang="en-US" dirty="0">
                <a:latin typeface="+mj-lt"/>
              </a:rPr>
              <a:t>(</a:t>
            </a:r>
            <a:r>
              <a:rPr lang="en-US" i="1" dirty="0" err="1">
                <a:latin typeface="+mj-lt"/>
              </a:rPr>
              <a:t>s</a:t>
            </a:r>
            <a:r>
              <a:rPr lang="en-US" dirty="0" err="1">
                <a:latin typeface="+mj-lt"/>
              </a:rPr>
              <a:t>,</a:t>
            </a:r>
            <a:r>
              <a:rPr lang="en-US" i="1" dirty="0" err="1">
                <a:latin typeface="+mj-lt"/>
              </a:rPr>
              <a:t>y</a:t>
            </a:r>
            <a:r>
              <a:rPr lang="en-US" dirty="0">
                <a:latin typeface="+mj-lt"/>
              </a:rPr>
              <a:t>) = </a:t>
            </a:r>
            <a:r>
              <a:rPr lang="el-GR" dirty="0">
                <a:latin typeface="+mj-lt"/>
              </a:rPr>
              <a:t>Δ</a:t>
            </a:r>
            <a:r>
              <a:rPr lang="en-US" i="1" dirty="0">
                <a:latin typeface="+mj-lt"/>
              </a:rPr>
              <a:t>W</a:t>
            </a:r>
            <a:r>
              <a:rPr lang="en-US" i="1" baseline="-25000" dirty="0">
                <a:latin typeface="+mj-lt"/>
              </a:rPr>
              <a:t>HL</a:t>
            </a:r>
            <a:r>
              <a:rPr lang="en-US" dirty="0">
                <a:latin typeface="+mj-lt"/>
              </a:rPr>
              <a:t>(</a:t>
            </a:r>
            <a:r>
              <a:rPr lang="en-US" i="1" dirty="0">
                <a:latin typeface="+mj-lt"/>
              </a:rPr>
              <a:t>s</a:t>
            </a:r>
            <a:r>
              <a:rPr lang="en-US" dirty="0">
                <a:latin typeface="+mj-lt"/>
              </a:rPr>
              <a:t> + </a:t>
            </a:r>
            <a:r>
              <a:rPr lang="el-GR" dirty="0">
                <a:latin typeface="+mj-lt"/>
              </a:rPr>
              <a:t>λ</a:t>
            </a:r>
            <a:r>
              <a:rPr lang="en-US" i="1" baseline="-25000" dirty="0">
                <a:latin typeface="+mj-lt"/>
              </a:rPr>
              <a:t>y</a:t>
            </a:r>
            <a:r>
              <a:rPr lang="en-US" dirty="0">
                <a:latin typeface="+mj-lt"/>
              </a:rPr>
              <a:t>, 150%)</a:t>
            </a:r>
          </a:p>
        </p:txBody>
      </p:sp>
      <p:sp>
        <p:nvSpPr>
          <p:cNvPr id="303" name="Rectangle 52"/>
          <p:cNvSpPr>
            <a:spLocks noChangeArrowheads="1"/>
          </p:cNvSpPr>
          <p:nvPr/>
        </p:nvSpPr>
        <p:spPr bwMode="auto">
          <a:xfrm>
            <a:off x="4708804" y="6091237"/>
            <a:ext cx="12824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7358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9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animBg="1"/>
      <p:bldP spid="106" grpId="0" animBg="1"/>
      <p:bldP spid="107" grpId="0" animBg="1"/>
      <p:bldP spid="256" grpId="0" animBg="1"/>
      <p:bldP spid="60" grpId="0" animBg="1"/>
      <p:bldP spid="66" grpId="0"/>
      <p:bldP spid="67" grpId="0"/>
      <p:bldP spid="292" grpId="0"/>
      <p:bldP spid="293" grpId="0"/>
      <p:bldP spid="296" grpId="0"/>
      <p:bldP spid="30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99779" y="533452"/>
            <a:ext cx="8575675" cy="6238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6"/>
          <p:cNvSpPr>
            <a:spLocks noChangeArrowheads="1"/>
          </p:cNvSpPr>
          <p:nvPr/>
        </p:nvSpPr>
        <p:spPr bwMode="auto">
          <a:xfrm>
            <a:off x="228600" y="554037"/>
            <a:ext cx="8555038" cy="6227763"/>
          </a:xfrm>
          <a:prstGeom prst="rect">
            <a:avLst/>
          </a:prstGeom>
          <a:solidFill>
            <a:srgbClr val="FFFFFF"/>
          </a:solidFill>
          <a:ln w="11113">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 name="Line 8"/>
          <p:cNvSpPr>
            <a:spLocks noChangeShapeType="1"/>
          </p:cNvSpPr>
          <p:nvPr/>
        </p:nvSpPr>
        <p:spPr bwMode="auto">
          <a:xfrm>
            <a:off x="1176092" y="5634090"/>
            <a:ext cx="7370763" cy="0"/>
          </a:xfrm>
          <a:prstGeom prst="line">
            <a:avLst/>
          </a:prstGeom>
          <a:noFill/>
          <a:ln w="20638"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9"/>
          <p:cNvSpPr>
            <a:spLocks noChangeShapeType="1"/>
          </p:cNvSpPr>
          <p:nvPr/>
        </p:nvSpPr>
        <p:spPr bwMode="auto">
          <a:xfrm>
            <a:off x="1176092" y="4465690"/>
            <a:ext cx="7370763" cy="0"/>
          </a:xfrm>
          <a:prstGeom prst="line">
            <a:avLst/>
          </a:prstGeom>
          <a:noFill/>
          <a:ln w="20638"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0"/>
          <p:cNvSpPr>
            <a:spLocks noChangeShapeType="1"/>
          </p:cNvSpPr>
          <p:nvPr/>
        </p:nvSpPr>
        <p:spPr bwMode="auto">
          <a:xfrm>
            <a:off x="1176092" y="3297290"/>
            <a:ext cx="7370763" cy="0"/>
          </a:xfrm>
          <a:prstGeom prst="line">
            <a:avLst/>
          </a:prstGeom>
          <a:noFill/>
          <a:ln w="20638"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1"/>
          <p:cNvSpPr>
            <a:spLocks noChangeShapeType="1"/>
          </p:cNvSpPr>
          <p:nvPr/>
        </p:nvSpPr>
        <p:spPr bwMode="auto">
          <a:xfrm>
            <a:off x="1176092" y="2122540"/>
            <a:ext cx="7370763" cy="0"/>
          </a:xfrm>
          <a:prstGeom prst="line">
            <a:avLst/>
          </a:prstGeom>
          <a:noFill/>
          <a:ln w="20638"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2"/>
          <p:cNvSpPr>
            <a:spLocks noChangeShapeType="1"/>
          </p:cNvSpPr>
          <p:nvPr/>
        </p:nvSpPr>
        <p:spPr bwMode="auto">
          <a:xfrm>
            <a:off x="1176092" y="954140"/>
            <a:ext cx="7370763" cy="0"/>
          </a:xfrm>
          <a:prstGeom prst="line">
            <a:avLst/>
          </a:prstGeom>
          <a:noFill/>
          <a:ln w="20638" cap="flat">
            <a:solidFill>
              <a:srgbClr val="E0E0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Oval 13"/>
          <p:cNvSpPr>
            <a:spLocks noChangeArrowheads="1"/>
          </p:cNvSpPr>
          <p:nvPr/>
        </p:nvSpPr>
        <p:spPr bwMode="auto">
          <a:xfrm>
            <a:off x="3808167" y="2170165"/>
            <a:ext cx="139700" cy="1397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Oval 14"/>
          <p:cNvSpPr>
            <a:spLocks noChangeArrowheads="1"/>
          </p:cNvSpPr>
          <p:nvPr/>
        </p:nvSpPr>
        <p:spPr bwMode="auto">
          <a:xfrm>
            <a:off x="4773367" y="3313165"/>
            <a:ext cx="139700" cy="1444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Oval 15"/>
          <p:cNvSpPr>
            <a:spLocks noChangeArrowheads="1"/>
          </p:cNvSpPr>
          <p:nvPr/>
        </p:nvSpPr>
        <p:spPr bwMode="auto">
          <a:xfrm>
            <a:off x="6195767" y="4424415"/>
            <a:ext cx="144463" cy="1444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16"/>
          <p:cNvSpPr>
            <a:spLocks noChangeArrowheads="1"/>
          </p:cNvSpPr>
          <p:nvPr/>
        </p:nvSpPr>
        <p:spPr bwMode="auto">
          <a:xfrm>
            <a:off x="7903917" y="5567415"/>
            <a:ext cx="144463" cy="1444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7"/>
          <p:cNvSpPr>
            <a:spLocks/>
          </p:cNvSpPr>
          <p:nvPr/>
        </p:nvSpPr>
        <p:spPr bwMode="auto">
          <a:xfrm>
            <a:off x="3552579" y="1852665"/>
            <a:ext cx="4422775" cy="3786188"/>
          </a:xfrm>
          <a:custGeom>
            <a:avLst/>
            <a:gdLst>
              <a:gd name="T0" fmla="*/ 12 w 852"/>
              <a:gd name="T1" fmla="*/ 14 h 729"/>
              <a:gd name="T2" fmla="*/ 25 w 852"/>
              <a:gd name="T3" fmla="*/ 30 h 729"/>
              <a:gd name="T4" fmla="*/ 39 w 852"/>
              <a:gd name="T5" fmla="*/ 46 h 729"/>
              <a:gd name="T6" fmla="*/ 52 w 852"/>
              <a:gd name="T7" fmla="*/ 62 h 729"/>
              <a:gd name="T8" fmla="*/ 66 w 852"/>
              <a:gd name="T9" fmla="*/ 78 h 729"/>
              <a:gd name="T10" fmla="*/ 80 w 852"/>
              <a:gd name="T11" fmla="*/ 94 h 729"/>
              <a:gd name="T12" fmla="*/ 93 w 852"/>
              <a:gd name="T13" fmla="*/ 110 h 729"/>
              <a:gd name="T14" fmla="*/ 107 w 852"/>
              <a:gd name="T15" fmla="*/ 126 h 729"/>
              <a:gd name="T16" fmla="*/ 120 w 852"/>
              <a:gd name="T17" fmla="*/ 142 h 729"/>
              <a:gd name="T18" fmla="*/ 134 w 852"/>
              <a:gd name="T19" fmla="*/ 158 h 729"/>
              <a:gd name="T20" fmla="*/ 147 w 852"/>
              <a:gd name="T21" fmla="*/ 174 h 729"/>
              <a:gd name="T22" fmla="*/ 161 w 852"/>
              <a:gd name="T23" fmla="*/ 190 h 729"/>
              <a:gd name="T24" fmla="*/ 175 w 852"/>
              <a:gd name="T25" fmla="*/ 206 h 729"/>
              <a:gd name="T26" fmla="*/ 188 w 852"/>
              <a:gd name="T27" fmla="*/ 223 h 729"/>
              <a:gd name="T28" fmla="*/ 202 w 852"/>
              <a:gd name="T29" fmla="*/ 239 h 729"/>
              <a:gd name="T30" fmla="*/ 215 w 852"/>
              <a:gd name="T31" fmla="*/ 255 h 729"/>
              <a:gd name="T32" fmla="*/ 229 w 852"/>
              <a:gd name="T33" fmla="*/ 271 h 729"/>
              <a:gd name="T34" fmla="*/ 242 w 852"/>
              <a:gd name="T35" fmla="*/ 287 h 729"/>
              <a:gd name="T36" fmla="*/ 256 w 852"/>
              <a:gd name="T37" fmla="*/ 300 h 729"/>
              <a:gd name="T38" fmla="*/ 270 w 852"/>
              <a:gd name="T39" fmla="*/ 311 h 729"/>
              <a:gd name="T40" fmla="*/ 283 w 852"/>
              <a:gd name="T41" fmla="*/ 321 h 729"/>
              <a:gd name="T42" fmla="*/ 297 w 852"/>
              <a:gd name="T43" fmla="*/ 332 h 729"/>
              <a:gd name="T44" fmla="*/ 310 w 852"/>
              <a:gd name="T45" fmla="*/ 342 h 729"/>
              <a:gd name="T46" fmla="*/ 324 w 852"/>
              <a:gd name="T47" fmla="*/ 353 h 729"/>
              <a:gd name="T48" fmla="*/ 337 w 852"/>
              <a:gd name="T49" fmla="*/ 364 h 729"/>
              <a:gd name="T50" fmla="*/ 351 w 852"/>
              <a:gd name="T51" fmla="*/ 374 h 729"/>
              <a:gd name="T52" fmla="*/ 364 w 852"/>
              <a:gd name="T53" fmla="*/ 385 h 729"/>
              <a:gd name="T54" fmla="*/ 378 w 852"/>
              <a:gd name="T55" fmla="*/ 395 h 729"/>
              <a:gd name="T56" fmla="*/ 392 w 852"/>
              <a:gd name="T57" fmla="*/ 406 h 729"/>
              <a:gd name="T58" fmla="*/ 405 w 852"/>
              <a:gd name="T59" fmla="*/ 417 h 729"/>
              <a:gd name="T60" fmla="*/ 419 w 852"/>
              <a:gd name="T61" fmla="*/ 427 h 729"/>
              <a:gd name="T62" fmla="*/ 432 w 852"/>
              <a:gd name="T63" fmla="*/ 438 h 729"/>
              <a:gd name="T64" fmla="*/ 446 w 852"/>
              <a:gd name="T65" fmla="*/ 448 h 729"/>
              <a:gd name="T66" fmla="*/ 459 w 852"/>
              <a:gd name="T67" fmla="*/ 459 h 729"/>
              <a:gd name="T68" fmla="*/ 473 w 852"/>
              <a:gd name="T69" fmla="*/ 470 h 729"/>
              <a:gd name="T70" fmla="*/ 487 w 852"/>
              <a:gd name="T71" fmla="*/ 480 h 729"/>
              <a:gd name="T72" fmla="*/ 500 w 852"/>
              <a:gd name="T73" fmla="*/ 491 h 729"/>
              <a:gd name="T74" fmla="*/ 514 w 852"/>
              <a:gd name="T75" fmla="*/ 501 h 729"/>
              <a:gd name="T76" fmla="*/ 527 w 852"/>
              <a:gd name="T77" fmla="*/ 512 h 729"/>
              <a:gd name="T78" fmla="*/ 541 w 852"/>
              <a:gd name="T79" fmla="*/ 521 h 729"/>
              <a:gd name="T80" fmla="*/ 554 w 852"/>
              <a:gd name="T81" fmla="*/ 530 h 729"/>
              <a:gd name="T82" fmla="*/ 568 w 852"/>
              <a:gd name="T83" fmla="*/ 539 h 729"/>
              <a:gd name="T84" fmla="*/ 582 w 852"/>
              <a:gd name="T85" fmla="*/ 548 h 729"/>
              <a:gd name="T86" fmla="*/ 595 w 852"/>
              <a:gd name="T87" fmla="*/ 557 h 729"/>
              <a:gd name="T88" fmla="*/ 609 w 852"/>
              <a:gd name="T89" fmla="*/ 566 h 729"/>
              <a:gd name="T90" fmla="*/ 622 w 852"/>
              <a:gd name="T91" fmla="*/ 575 h 729"/>
              <a:gd name="T92" fmla="*/ 636 w 852"/>
              <a:gd name="T93" fmla="*/ 584 h 729"/>
              <a:gd name="T94" fmla="*/ 649 w 852"/>
              <a:gd name="T95" fmla="*/ 593 h 729"/>
              <a:gd name="T96" fmla="*/ 663 w 852"/>
              <a:gd name="T97" fmla="*/ 602 h 729"/>
              <a:gd name="T98" fmla="*/ 677 w 852"/>
              <a:gd name="T99" fmla="*/ 611 h 729"/>
              <a:gd name="T100" fmla="*/ 690 w 852"/>
              <a:gd name="T101" fmla="*/ 620 h 729"/>
              <a:gd name="T102" fmla="*/ 704 w 852"/>
              <a:gd name="T103" fmla="*/ 630 h 729"/>
              <a:gd name="T104" fmla="*/ 717 w 852"/>
              <a:gd name="T105" fmla="*/ 639 h 729"/>
              <a:gd name="T106" fmla="*/ 731 w 852"/>
              <a:gd name="T107" fmla="*/ 648 h 729"/>
              <a:gd name="T108" fmla="*/ 744 w 852"/>
              <a:gd name="T109" fmla="*/ 657 h 729"/>
              <a:gd name="T110" fmla="*/ 758 w 852"/>
              <a:gd name="T111" fmla="*/ 666 h 729"/>
              <a:gd name="T112" fmla="*/ 772 w 852"/>
              <a:gd name="T113" fmla="*/ 675 h 729"/>
              <a:gd name="T114" fmla="*/ 785 w 852"/>
              <a:gd name="T115" fmla="*/ 684 h 729"/>
              <a:gd name="T116" fmla="*/ 799 w 852"/>
              <a:gd name="T117" fmla="*/ 693 h 729"/>
              <a:gd name="T118" fmla="*/ 812 w 852"/>
              <a:gd name="T119" fmla="*/ 702 h 729"/>
              <a:gd name="T120" fmla="*/ 826 w 852"/>
              <a:gd name="T121" fmla="*/ 711 h 729"/>
              <a:gd name="T122" fmla="*/ 839 w 852"/>
              <a:gd name="T123" fmla="*/ 720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2" h="729">
                <a:moveTo>
                  <a:pt x="0" y="0"/>
                </a:moveTo>
                <a:lnTo>
                  <a:pt x="1" y="1"/>
                </a:lnTo>
                <a:lnTo>
                  <a:pt x="2" y="3"/>
                </a:lnTo>
                <a:lnTo>
                  <a:pt x="4" y="4"/>
                </a:lnTo>
                <a:lnTo>
                  <a:pt x="5" y="6"/>
                </a:lnTo>
                <a:lnTo>
                  <a:pt x="6" y="8"/>
                </a:lnTo>
                <a:lnTo>
                  <a:pt x="8" y="9"/>
                </a:lnTo>
                <a:lnTo>
                  <a:pt x="9" y="11"/>
                </a:lnTo>
                <a:lnTo>
                  <a:pt x="10" y="12"/>
                </a:lnTo>
                <a:lnTo>
                  <a:pt x="12" y="14"/>
                </a:lnTo>
                <a:lnTo>
                  <a:pt x="13" y="16"/>
                </a:lnTo>
                <a:lnTo>
                  <a:pt x="14" y="17"/>
                </a:lnTo>
                <a:lnTo>
                  <a:pt x="16" y="19"/>
                </a:lnTo>
                <a:lnTo>
                  <a:pt x="17" y="20"/>
                </a:lnTo>
                <a:lnTo>
                  <a:pt x="19" y="22"/>
                </a:lnTo>
                <a:lnTo>
                  <a:pt x="20" y="24"/>
                </a:lnTo>
                <a:lnTo>
                  <a:pt x="21" y="25"/>
                </a:lnTo>
                <a:lnTo>
                  <a:pt x="23" y="27"/>
                </a:lnTo>
                <a:lnTo>
                  <a:pt x="24" y="28"/>
                </a:lnTo>
                <a:lnTo>
                  <a:pt x="25" y="30"/>
                </a:lnTo>
                <a:lnTo>
                  <a:pt x="27" y="32"/>
                </a:lnTo>
                <a:lnTo>
                  <a:pt x="28" y="33"/>
                </a:lnTo>
                <a:lnTo>
                  <a:pt x="29" y="35"/>
                </a:lnTo>
                <a:lnTo>
                  <a:pt x="31" y="36"/>
                </a:lnTo>
                <a:lnTo>
                  <a:pt x="32" y="38"/>
                </a:lnTo>
                <a:lnTo>
                  <a:pt x="33" y="40"/>
                </a:lnTo>
                <a:lnTo>
                  <a:pt x="35" y="41"/>
                </a:lnTo>
                <a:lnTo>
                  <a:pt x="36" y="43"/>
                </a:lnTo>
                <a:lnTo>
                  <a:pt x="38" y="45"/>
                </a:lnTo>
                <a:lnTo>
                  <a:pt x="39" y="46"/>
                </a:lnTo>
                <a:lnTo>
                  <a:pt x="40" y="48"/>
                </a:lnTo>
                <a:lnTo>
                  <a:pt x="42" y="49"/>
                </a:lnTo>
                <a:lnTo>
                  <a:pt x="43" y="51"/>
                </a:lnTo>
                <a:lnTo>
                  <a:pt x="44" y="53"/>
                </a:lnTo>
                <a:lnTo>
                  <a:pt x="46" y="54"/>
                </a:lnTo>
                <a:lnTo>
                  <a:pt x="47" y="56"/>
                </a:lnTo>
                <a:lnTo>
                  <a:pt x="48" y="57"/>
                </a:lnTo>
                <a:lnTo>
                  <a:pt x="50" y="59"/>
                </a:lnTo>
                <a:lnTo>
                  <a:pt x="51" y="61"/>
                </a:lnTo>
                <a:lnTo>
                  <a:pt x="52" y="62"/>
                </a:lnTo>
                <a:lnTo>
                  <a:pt x="54" y="64"/>
                </a:lnTo>
                <a:lnTo>
                  <a:pt x="55" y="65"/>
                </a:lnTo>
                <a:lnTo>
                  <a:pt x="57" y="67"/>
                </a:lnTo>
                <a:lnTo>
                  <a:pt x="58" y="69"/>
                </a:lnTo>
                <a:lnTo>
                  <a:pt x="59" y="70"/>
                </a:lnTo>
                <a:lnTo>
                  <a:pt x="61" y="72"/>
                </a:lnTo>
                <a:lnTo>
                  <a:pt x="62" y="73"/>
                </a:lnTo>
                <a:lnTo>
                  <a:pt x="63" y="75"/>
                </a:lnTo>
                <a:lnTo>
                  <a:pt x="65" y="77"/>
                </a:lnTo>
                <a:lnTo>
                  <a:pt x="66" y="78"/>
                </a:lnTo>
                <a:lnTo>
                  <a:pt x="67" y="80"/>
                </a:lnTo>
                <a:lnTo>
                  <a:pt x="69" y="81"/>
                </a:lnTo>
                <a:lnTo>
                  <a:pt x="70" y="83"/>
                </a:lnTo>
                <a:lnTo>
                  <a:pt x="71" y="85"/>
                </a:lnTo>
                <a:lnTo>
                  <a:pt x="73" y="86"/>
                </a:lnTo>
                <a:lnTo>
                  <a:pt x="74" y="88"/>
                </a:lnTo>
                <a:lnTo>
                  <a:pt x="76" y="89"/>
                </a:lnTo>
                <a:lnTo>
                  <a:pt x="77" y="91"/>
                </a:lnTo>
                <a:lnTo>
                  <a:pt x="78" y="93"/>
                </a:lnTo>
                <a:lnTo>
                  <a:pt x="80" y="94"/>
                </a:lnTo>
                <a:lnTo>
                  <a:pt x="81" y="96"/>
                </a:lnTo>
                <a:lnTo>
                  <a:pt x="82" y="97"/>
                </a:lnTo>
                <a:lnTo>
                  <a:pt x="84" y="99"/>
                </a:lnTo>
                <a:lnTo>
                  <a:pt x="85" y="101"/>
                </a:lnTo>
                <a:lnTo>
                  <a:pt x="86" y="102"/>
                </a:lnTo>
                <a:lnTo>
                  <a:pt x="88" y="104"/>
                </a:lnTo>
                <a:lnTo>
                  <a:pt x="89" y="105"/>
                </a:lnTo>
                <a:lnTo>
                  <a:pt x="90" y="107"/>
                </a:lnTo>
                <a:lnTo>
                  <a:pt x="92" y="109"/>
                </a:lnTo>
                <a:lnTo>
                  <a:pt x="93" y="110"/>
                </a:lnTo>
                <a:lnTo>
                  <a:pt x="95" y="112"/>
                </a:lnTo>
                <a:lnTo>
                  <a:pt x="96" y="113"/>
                </a:lnTo>
                <a:lnTo>
                  <a:pt x="97" y="115"/>
                </a:lnTo>
                <a:lnTo>
                  <a:pt x="99" y="117"/>
                </a:lnTo>
                <a:lnTo>
                  <a:pt x="100" y="118"/>
                </a:lnTo>
                <a:lnTo>
                  <a:pt x="101" y="120"/>
                </a:lnTo>
                <a:lnTo>
                  <a:pt x="103" y="121"/>
                </a:lnTo>
                <a:lnTo>
                  <a:pt x="104" y="123"/>
                </a:lnTo>
                <a:lnTo>
                  <a:pt x="105" y="125"/>
                </a:lnTo>
                <a:lnTo>
                  <a:pt x="107" y="126"/>
                </a:lnTo>
                <a:lnTo>
                  <a:pt x="108" y="128"/>
                </a:lnTo>
                <a:lnTo>
                  <a:pt x="109" y="130"/>
                </a:lnTo>
                <a:lnTo>
                  <a:pt x="111" y="131"/>
                </a:lnTo>
                <a:lnTo>
                  <a:pt x="112" y="133"/>
                </a:lnTo>
                <a:lnTo>
                  <a:pt x="113" y="134"/>
                </a:lnTo>
                <a:lnTo>
                  <a:pt x="115" y="136"/>
                </a:lnTo>
                <a:lnTo>
                  <a:pt x="116" y="138"/>
                </a:lnTo>
                <a:lnTo>
                  <a:pt x="118" y="139"/>
                </a:lnTo>
                <a:lnTo>
                  <a:pt x="119" y="141"/>
                </a:lnTo>
                <a:lnTo>
                  <a:pt x="120" y="142"/>
                </a:lnTo>
                <a:lnTo>
                  <a:pt x="122" y="144"/>
                </a:lnTo>
                <a:lnTo>
                  <a:pt x="123" y="146"/>
                </a:lnTo>
                <a:lnTo>
                  <a:pt x="124" y="147"/>
                </a:lnTo>
                <a:lnTo>
                  <a:pt x="126" y="149"/>
                </a:lnTo>
                <a:lnTo>
                  <a:pt x="127" y="150"/>
                </a:lnTo>
                <a:lnTo>
                  <a:pt x="128" y="152"/>
                </a:lnTo>
                <a:lnTo>
                  <a:pt x="130" y="154"/>
                </a:lnTo>
                <a:lnTo>
                  <a:pt x="131" y="155"/>
                </a:lnTo>
                <a:lnTo>
                  <a:pt x="133" y="157"/>
                </a:lnTo>
                <a:lnTo>
                  <a:pt x="134" y="158"/>
                </a:lnTo>
                <a:lnTo>
                  <a:pt x="135" y="160"/>
                </a:lnTo>
                <a:lnTo>
                  <a:pt x="137" y="162"/>
                </a:lnTo>
                <a:lnTo>
                  <a:pt x="138" y="163"/>
                </a:lnTo>
                <a:lnTo>
                  <a:pt x="139" y="165"/>
                </a:lnTo>
                <a:lnTo>
                  <a:pt x="141" y="166"/>
                </a:lnTo>
                <a:lnTo>
                  <a:pt x="142" y="168"/>
                </a:lnTo>
                <a:lnTo>
                  <a:pt x="143" y="170"/>
                </a:lnTo>
                <a:lnTo>
                  <a:pt x="145" y="171"/>
                </a:lnTo>
                <a:lnTo>
                  <a:pt x="146" y="173"/>
                </a:lnTo>
                <a:lnTo>
                  <a:pt x="147" y="174"/>
                </a:lnTo>
                <a:lnTo>
                  <a:pt x="149" y="176"/>
                </a:lnTo>
                <a:lnTo>
                  <a:pt x="150" y="178"/>
                </a:lnTo>
                <a:lnTo>
                  <a:pt x="152" y="179"/>
                </a:lnTo>
                <a:lnTo>
                  <a:pt x="153" y="181"/>
                </a:lnTo>
                <a:lnTo>
                  <a:pt x="154" y="182"/>
                </a:lnTo>
                <a:lnTo>
                  <a:pt x="156" y="184"/>
                </a:lnTo>
                <a:lnTo>
                  <a:pt x="157" y="186"/>
                </a:lnTo>
                <a:lnTo>
                  <a:pt x="158" y="187"/>
                </a:lnTo>
                <a:lnTo>
                  <a:pt x="160" y="189"/>
                </a:lnTo>
                <a:lnTo>
                  <a:pt x="161" y="190"/>
                </a:lnTo>
                <a:lnTo>
                  <a:pt x="162" y="192"/>
                </a:lnTo>
                <a:lnTo>
                  <a:pt x="164" y="194"/>
                </a:lnTo>
                <a:lnTo>
                  <a:pt x="165" y="195"/>
                </a:lnTo>
                <a:lnTo>
                  <a:pt x="166" y="197"/>
                </a:lnTo>
                <a:lnTo>
                  <a:pt x="168" y="198"/>
                </a:lnTo>
                <a:lnTo>
                  <a:pt x="169" y="200"/>
                </a:lnTo>
                <a:lnTo>
                  <a:pt x="170" y="202"/>
                </a:lnTo>
                <a:lnTo>
                  <a:pt x="172" y="203"/>
                </a:lnTo>
                <a:lnTo>
                  <a:pt x="173" y="205"/>
                </a:lnTo>
                <a:lnTo>
                  <a:pt x="175" y="206"/>
                </a:lnTo>
                <a:lnTo>
                  <a:pt x="176" y="208"/>
                </a:lnTo>
                <a:lnTo>
                  <a:pt x="177" y="210"/>
                </a:lnTo>
                <a:lnTo>
                  <a:pt x="179" y="211"/>
                </a:lnTo>
                <a:lnTo>
                  <a:pt x="180" y="213"/>
                </a:lnTo>
                <a:lnTo>
                  <a:pt x="181" y="215"/>
                </a:lnTo>
                <a:lnTo>
                  <a:pt x="183" y="216"/>
                </a:lnTo>
                <a:lnTo>
                  <a:pt x="184" y="218"/>
                </a:lnTo>
                <a:lnTo>
                  <a:pt x="185" y="219"/>
                </a:lnTo>
                <a:lnTo>
                  <a:pt x="187" y="221"/>
                </a:lnTo>
                <a:lnTo>
                  <a:pt x="188" y="223"/>
                </a:lnTo>
                <a:lnTo>
                  <a:pt x="189" y="224"/>
                </a:lnTo>
                <a:lnTo>
                  <a:pt x="191" y="226"/>
                </a:lnTo>
                <a:lnTo>
                  <a:pt x="192" y="227"/>
                </a:lnTo>
                <a:lnTo>
                  <a:pt x="194" y="229"/>
                </a:lnTo>
                <a:lnTo>
                  <a:pt x="195" y="231"/>
                </a:lnTo>
                <a:lnTo>
                  <a:pt x="196" y="232"/>
                </a:lnTo>
                <a:lnTo>
                  <a:pt x="198" y="234"/>
                </a:lnTo>
                <a:lnTo>
                  <a:pt x="199" y="235"/>
                </a:lnTo>
                <a:lnTo>
                  <a:pt x="200" y="237"/>
                </a:lnTo>
                <a:lnTo>
                  <a:pt x="202" y="239"/>
                </a:lnTo>
                <a:lnTo>
                  <a:pt x="203" y="240"/>
                </a:lnTo>
                <a:lnTo>
                  <a:pt x="204" y="242"/>
                </a:lnTo>
                <a:lnTo>
                  <a:pt x="206" y="243"/>
                </a:lnTo>
                <a:lnTo>
                  <a:pt x="207" y="245"/>
                </a:lnTo>
                <a:lnTo>
                  <a:pt x="208" y="247"/>
                </a:lnTo>
                <a:lnTo>
                  <a:pt x="210" y="248"/>
                </a:lnTo>
                <a:lnTo>
                  <a:pt x="211" y="250"/>
                </a:lnTo>
                <a:lnTo>
                  <a:pt x="213" y="251"/>
                </a:lnTo>
                <a:lnTo>
                  <a:pt x="214" y="253"/>
                </a:lnTo>
                <a:lnTo>
                  <a:pt x="215" y="255"/>
                </a:lnTo>
                <a:lnTo>
                  <a:pt x="217" y="256"/>
                </a:lnTo>
                <a:lnTo>
                  <a:pt x="218" y="258"/>
                </a:lnTo>
                <a:lnTo>
                  <a:pt x="219" y="259"/>
                </a:lnTo>
                <a:lnTo>
                  <a:pt x="221" y="261"/>
                </a:lnTo>
                <a:lnTo>
                  <a:pt x="222" y="263"/>
                </a:lnTo>
                <a:lnTo>
                  <a:pt x="223" y="264"/>
                </a:lnTo>
                <a:lnTo>
                  <a:pt x="225" y="266"/>
                </a:lnTo>
                <a:lnTo>
                  <a:pt x="226" y="267"/>
                </a:lnTo>
                <a:lnTo>
                  <a:pt x="227" y="269"/>
                </a:lnTo>
                <a:lnTo>
                  <a:pt x="229" y="271"/>
                </a:lnTo>
                <a:lnTo>
                  <a:pt x="230" y="272"/>
                </a:lnTo>
                <a:lnTo>
                  <a:pt x="232" y="274"/>
                </a:lnTo>
                <a:lnTo>
                  <a:pt x="233" y="275"/>
                </a:lnTo>
                <a:lnTo>
                  <a:pt x="234" y="277"/>
                </a:lnTo>
                <a:lnTo>
                  <a:pt x="236" y="279"/>
                </a:lnTo>
                <a:lnTo>
                  <a:pt x="237" y="280"/>
                </a:lnTo>
                <a:lnTo>
                  <a:pt x="238" y="282"/>
                </a:lnTo>
                <a:lnTo>
                  <a:pt x="240" y="283"/>
                </a:lnTo>
                <a:lnTo>
                  <a:pt x="241" y="285"/>
                </a:lnTo>
                <a:lnTo>
                  <a:pt x="242" y="287"/>
                </a:lnTo>
                <a:lnTo>
                  <a:pt x="244" y="288"/>
                </a:lnTo>
                <a:lnTo>
                  <a:pt x="245" y="290"/>
                </a:lnTo>
                <a:lnTo>
                  <a:pt x="246" y="291"/>
                </a:lnTo>
                <a:lnTo>
                  <a:pt x="248" y="293"/>
                </a:lnTo>
                <a:lnTo>
                  <a:pt x="249" y="295"/>
                </a:lnTo>
                <a:lnTo>
                  <a:pt x="251" y="296"/>
                </a:lnTo>
                <a:lnTo>
                  <a:pt x="252" y="297"/>
                </a:lnTo>
                <a:lnTo>
                  <a:pt x="253" y="298"/>
                </a:lnTo>
                <a:lnTo>
                  <a:pt x="255" y="299"/>
                </a:lnTo>
                <a:lnTo>
                  <a:pt x="256" y="300"/>
                </a:lnTo>
                <a:lnTo>
                  <a:pt x="257" y="301"/>
                </a:lnTo>
                <a:lnTo>
                  <a:pt x="259" y="302"/>
                </a:lnTo>
                <a:lnTo>
                  <a:pt x="260" y="303"/>
                </a:lnTo>
                <a:lnTo>
                  <a:pt x="261" y="304"/>
                </a:lnTo>
                <a:lnTo>
                  <a:pt x="263" y="305"/>
                </a:lnTo>
                <a:lnTo>
                  <a:pt x="264" y="306"/>
                </a:lnTo>
                <a:lnTo>
                  <a:pt x="265" y="307"/>
                </a:lnTo>
                <a:lnTo>
                  <a:pt x="267" y="308"/>
                </a:lnTo>
                <a:lnTo>
                  <a:pt x="268" y="310"/>
                </a:lnTo>
                <a:lnTo>
                  <a:pt x="270" y="311"/>
                </a:lnTo>
                <a:lnTo>
                  <a:pt x="271" y="312"/>
                </a:lnTo>
                <a:lnTo>
                  <a:pt x="272" y="313"/>
                </a:lnTo>
                <a:lnTo>
                  <a:pt x="274" y="314"/>
                </a:lnTo>
                <a:lnTo>
                  <a:pt x="275" y="315"/>
                </a:lnTo>
                <a:lnTo>
                  <a:pt x="276" y="316"/>
                </a:lnTo>
                <a:lnTo>
                  <a:pt x="278" y="317"/>
                </a:lnTo>
                <a:lnTo>
                  <a:pt x="279" y="318"/>
                </a:lnTo>
                <a:lnTo>
                  <a:pt x="280" y="319"/>
                </a:lnTo>
                <a:lnTo>
                  <a:pt x="282" y="320"/>
                </a:lnTo>
                <a:lnTo>
                  <a:pt x="283" y="321"/>
                </a:lnTo>
                <a:lnTo>
                  <a:pt x="284" y="322"/>
                </a:lnTo>
                <a:lnTo>
                  <a:pt x="286" y="323"/>
                </a:lnTo>
                <a:lnTo>
                  <a:pt x="287" y="324"/>
                </a:lnTo>
                <a:lnTo>
                  <a:pt x="289" y="325"/>
                </a:lnTo>
                <a:lnTo>
                  <a:pt x="290" y="326"/>
                </a:lnTo>
                <a:lnTo>
                  <a:pt x="291" y="328"/>
                </a:lnTo>
                <a:lnTo>
                  <a:pt x="293" y="329"/>
                </a:lnTo>
                <a:lnTo>
                  <a:pt x="294" y="330"/>
                </a:lnTo>
                <a:lnTo>
                  <a:pt x="295" y="331"/>
                </a:lnTo>
                <a:lnTo>
                  <a:pt x="297" y="332"/>
                </a:lnTo>
                <a:lnTo>
                  <a:pt x="298" y="333"/>
                </a:lnTo>
                <a:lnTo>
                  <a:pt x="299" y="334"/>
                </a:lnTo>
                <a:lnTo>
                  <a:pt x="301" y="335"/>
                </a:lnTo>
                <a:lnTo>
                  <a:pt x="302" y="336"/>
                </a:lnTo>
                <a:lnTo>
                  <a:pt x="303" y="337"/>
                </a:lnTo>
                <a:lnTo>
                  <a:pt x="305" y="338"/>
                </a:lnTo>
                <a:lnTo>
                  <a:pt x="306" y="339"/>
                </a:lnTo>
                <a:lnTo>
                  <a:pt x="308" y="340"/>
                </a:lnTo>
                <a:lnTo>
                  <a:pt x="309" y="341"/>
                </a:lnTo>
                <a:lnTo>
                  <a:pt x="310" y="342"/>
                </a:lnTo>
                <a:lnTo>
                  <a:pt x="312" y="343"/>
                </a:lnTo>
                <a:lnTo>
                  <a:pt x="313" y="345"/>
                </a:lnTo>
                <a:lnTo>
                  <a:pt x="314" y="346"/>
                </a:lnTo>
                <a:lnTo>
                  <a:pt x="316" y="347"/>
                </a:lnTo>
                <a:lnTo>
                  <a:pt x="317" y="348"/>
                </a:lnTo>
                <a:lnTo>
                  <a:pt x="318" y="349"/>
                </a:lnTo>
                <a:lnTo>
                  <a:pt x="320" y="350"/>
                </a:lnTo>
                <a:lnTo>
                  <a:pt x="321" y="351"/>
                </a:lnTo>
                <a:lnTo>
                  <a:pt x="322" y="352"/>
                </a:lnTo>
                <a:lnTo>
                  <a:pt x="324" y="353"/>
                </a:lnTo>
                <a:lnTo>
                  <a:pt x="325" y="354"/>
                </a:lnTo>
                <a:lnTo>
                  <a:pt x="327" y="355"/>
                </a:lnTo>
                <a:lnTo>
                  <a:pt x="328" y="356"/>
                </a:lnTo>
                <a:lnTo>
                  <a:pt x="329" y="357"/>
                </a:lnTo>
                <a:lnTo>
                  <a:pt x="331" y="358"/>
                </a:lnTo>
                <a:lnTo>
                  <a:pt x="332" y="359"/>
                </a:lnTo>
                <a:lnTo>
                  <a:pt x="333" y="360"/>
                </a:lnTo>
                <a:lnTo>
                  <a:pt x="335" y="361"/>
                </a:lnTo>
                <a:lnTo>
                  <a:pt x="336" y="363"/>
                </a:lnTo>
                <a:lnTo>
                  <a:pt x="337" y="364"/>
                </a:lnTo>
                <a:lnTo>
                  <a:pt x="339" y="365"/>
                </a:lnTo>
                <a:lnTo>
                  <a:pt x="340" y="366"/>
                </a:lnTo>
                <a:lnTo>
                  <a:pt x="341" y="367"/>
                </a:lnTo>
                <a:lnTo>
                  <a:pt x="343" y="368"/>
                </a:lnTo>
                <a:lnTo>
                  <a:pt x="344" y="369"/>
                </a:lnTo>
                <a:lnTo>
                  <a:pt x="346" y="370"/>
                </a:lnTo>
                <a:lnTo>
                  <a:pt x="347" y="371"/>
                </a:lnTo>
                <a:lnTo>
                  <a:pt x="348" y="372"/>
                </a:lnTo>
                <a:lnTo>
                  <a:pt x="350" y="373"/>
                </a:lnTo>
                <a:lnTo>
                  <a:pt x="351" y="374"/>
                </a:lnTo>
                <a:lnTo>
                  <a:pt x="352" y="375"/>
                </a:lnTo>
                <a:lnTo>
                  <a:pt x="354" y="376"/>
                </a:lnTo>
                <a:lnTo>
                  <a:pt x="355" y="377"/>
                </a:lnTo>
                <a:lnTo>
                  <a:pt x="356" y="378"/>
                </a:lnTo>
                <a:lnTo>
                  <a:pt x="358" y="379"/>
                </a:lnTo>
                <a:lnTo>
                  <a:pt x="359" y="381"/>
                </a:lnTo>
                <a:lnTo>
                  <a:pt x="360" y="382"/>
                </a:lnTo>
                <a:lnTo>
                  <a:pt x="362" y="383"/>
                </a:lnTo>
                <a:lnTo>
                  <a:pt x="363" y="384"/>
                </a:lnTo>
                <a:lnTo>
                  <a:pt x="364" y="385"/>
                </a:lnTo>
                <a:lnTo>
                  <a:pt x="366" y="386"/>
                </a:lnTo>
                <a:lnTo>
                  <a:pt x="367" y="387"/>
                </a:lnTo>
                <a:lnTo>
                  <a:pt x="369" y="388"/>
                </a:lnTo>
                <a:lnTo>
                  <a:pt x="370" y="389"/>
                </a:lnTo>
                <a:lnTo>
                  <a:pt x="371" y="390"/>
                </a:lnTo>
                <a:lnTo>
                  <a:pt x="373" y="391"/>
                </a:lnTo>
                <a:lnTo>
                  <a:pt x="374" y="392"/>
                </a:lnTo>
                <a:lnTo>
                  <a:pt x="375" y="393"/>
                </a:lnTo>
                <a:lnTo>
                  <a:pt x="377" y="394"/>
                </a:lnTo>
                <a:lnTo>
                  <a:pt x="378" y="395"/>
                </a:lnTo>
                <a:lnTo>
                  <a:pt x="379" y="396"/>
                </a:lnTo>
                <a:lnTo>
                  <a:pt x="381" y="398"/>
                </a:lnTo>
                <a:lnTo>
                  <a:pt x="382" y="399"/>
                </a:lnTo>
                <a:lnTo>
                  <a:pt x="384" y="400"/>
                </a:lnTo>
                <a:lnTo>
                  <a:pt x="385" y="401"/>
                </a:lnTo>
                <a:lnTo>
                  <a:pt x="386" y="402"/>
                </a:lnTo>
                <a:lnTo>
                  <a:pt x="388" y="403"/>
                </a:lnTo>
                <a:lnTo>
                  <a:pt x="389" y="404"/>
                </a:lnTo>
                <a:lnTo>
                  <a:pt x="390" y="405"/>
                </a:lnTo>
                <a:lnTo>
                  <a:pt x="392" y="406"/>
                </a:lnTo>
                <a:lnTo>
                  <a:pt x="393" y="407"/>
                </a:lnTo>
                <a:lnTo>
                  <a:pt x="394" y="408"/>
                </a:lnTo>
                <a:lnTo>
                  <a:pt x="396" y="409"/>
                </a:lnTo>
                <a:lnTo>
                  <a:pt x="397" y="410"/>
                </a:lnTo>
                <a:lnTo>
                  <a:pt x="398" y="411"/>
                </a:lnTo>
                <a:lnTo>
                  <a:pt x="400" y="412"/>
                </a:lnTo>
                <a:lnTo>
                  <a:pt x="401" y="413"/>
                </a:lnTo>
                <a:lnTo>
                  <a:pt x="403" y="414"/>
                </a:lnTo>
                <a:lnTo>
                  <a:pt x="404" y="416"/>
                </a:lnTo>
                <a:lnTo>
                  <a:pt x="405" y="417"/>
                </a:lnTo>
                <a:lnTo>
                  <a:pt x="407" y="418"/>
                </a:lnTo>
                <a:lnTo>
                  <a:pt x="408" y="419"/>
                </a:lnTo>
                <a:lnTo>
                  <a:pt x="409" y="420"/>
                </a:lnTo>
                <a:lnTo>
                  <a:pt x="411" y="421"/>
                </a:lnTo>
                <a:lnTo>
                  <a:pt x="412" y="422"/>
                </a:lnTo>
                <a:lnTo>
                  <a:pt x="413" y="423"/>
                </a:lnTo>
                <a:lnTo>
                  <a:pt x="415" y="424"/>
                </a:lnTo>
                <a:lnTo>
                  <a:pt x="416" y="425"/>
                </a:lnTo>
                <a:lnTo>
                  <a:pt x="417" y="426"/>
                </a:lnTo>
                <a:lnTo>
                  <a:pt x="419" y="427"/>
                </a:lnTo>
                <a:lnTo>
                  <a:pt x="420" y="428"/>
                </a:lnTo>
                <a:lnTo>
                  <a:pt x="421" y="429"/>
                </a:lnTo>
                <a:lnTo>
                  <a:pt x="423" y="430"/>
                </a:lnTo>
                <a:lnTo>
                  <a:pt x="424" y="431"/>
                </a:lnTo>
                <a:lnTo>
                  <a:pt x="426" y="433"/>
                </a:lnTo>
                <a:lnTo>
                  <a:pt x="427" y="434"/>
                </a:lnTo>
                <a:lnTo>
                  <a:pt x="428" y="435"/>
                </a:lnTo>
                <a:lnTo>
                  <a:pt x="430" y="436"/>
                </a:lnTo>
                <a:lnTo>
                  <a:pt x="431" y="437"/>
                </a:lnTo>
                <a:lnTo>
                  <a:pt x="432" y="438"/>
                </a:lnTo>
                <a:lnTo>
                  <a:pt x="434" y="439"/>
                </a:lnTo>
                <a:lnTo>
                  <a:pt x="435" y="440"/>
                </a:lnTo>
                <a:lnTo>
                  <a:pt x="436" y="441"/>
                </a:lnTo>
                <a:lnTo>
                  <a:pt x="438" y="442"/>
                </a:lnTo>
                <a:lnTo>
                  <a:pt x="439" y="443"/>
                </a:lnTo>
                <a:lnTo>
                  <a:pt x="441" y="444"/>
                </a:lnTo>
                <a:lnTo>
                  <a:pt x="442" y="445"/>
                </a:lnTo>
                <a:lnTo>
                  <a:pt x="443" y="446"/>
                </a:lnTo>
                <a:lnTo>
                  <a:pt x="445" y="447"/>
                </a:lnTo>
                <a:lnTo>
                  <a:pt x="446" y="448"/>
                </a:lnTo>
                <a:lnTo>
                  <a:pt x="447" y="449"/>
                </a:lnTo>
                <a:lnTo>
                  <a:pt x="449" y="450"/>
                </a:lnTo>
                <a:lnTo>
                  <a:pt x="450" y="452"/>
                </a:lnTo>
                <a:lnTo>
                  <a:pt x="451" y="453"/>
                </a:lnTo>
                <a:lnTo>
                  <a:pt x="453" y="454"/>
                </a:lnTo>
                <a:lnTo>
                  <a:pt x="454" y="455"/>
                </a:lnTo>
                <a:lnTo>
                  <a:pt x="455" y="456"/>
                </a:lnTo>
                <a:lnTo>
                  <a:pt x="457" y="457"/>
                </a:lnTo>
                <a:lnTo>
                  <a:pt x="458" y="458"/>
                </a:lnTo>
                <a:lnTo>
                  <a:pt x="459" y="459"/>
                </a:lnTo>
                <a:lnTo>
                  <a:pt x="461" y="460"/>
                </a:lnTo>
                <a:lnTo>
                  <a:pt x="462" y="461"/>
                </a:lnTo>
                <a:lnTo>
                  <a:pt x="464" y="462"/>
                </a:lnTo>
                <a:lnTo>
                  <a:pt x="465" y="463"/>
                </a:lnTo>
                <a:lnTo>
                  <a:pt x="466" y="464"/>
                </a:lnTo>
                <a:lnTo>
                  <a:pt x="468" y="465"/>
                </a:lnTo>
                <a:lnTo>
                  <a:pt x="469" y="466"/>
                </a:lnTo>
                <a:lnTo>
                  <a:pt x="470" y="467"/>
                </a:lnTo>
                <a:lnTo>
                  <a:pt x="472" y="469"/>
                </a:lnTo>
                <a:lnTo>
                  <a:pt x="473" y="470"/>
                </a:lnTo>
                <a:lnTo>
                  <a:pt x="474" y="471"/>
                </a:lnTo>
                <a:lnTo>
                  <a:pt x="476" y="472"/>
                </a:lnTo>
                <a:lnTo>
                  <a:pt x="477" y="473"/>
                </a:lnTo>
                <a:lnTo>
                  <a:pt x="478" y="474"/>
                </a:lnTo>
                <a:lnTo>
                  <a:pt x="480" y="475"/>
                </a:lnTo>
                <a:lnTo>
                  <a:pt x="481" y="476"/>
                </a:lnTo>
                <a:lnTo>
                  <a:pt x="483" y="477"/>
                </a:lnTo>
                <a:lnTo>
                  <a:pt x="484" y="478"/>
                </a:lnTo>
                <a:lnTo>
                  <a:pt x="485" y="479"/>
                </a:lnTo>
                <a:lnTo>
                  <a:pt x="487" y="480"/>
                </a:lnTo>
                <a:lnTo>
                  <a:pt x="488" y="481"/>
                </a:lnTo>
                <a:lnTo>
                  <a:pt x="489" y="482"/>
                </a:lnTo>
                <a:lnTo>
                  <a:pt x="491" y="483"/>
                </a:lnTo>
                <a:lnTo>
                  <a:pt x="492" y="484"/>
                </a:lnTo>
                <a:lnTo>
                  <a:pt x="493" y="485"/>
                </a:lnTo>
                <a:lnTo>
                  <a:pt x="495" y="487"/>
                </a:lnTo>
                <a:lnTo>
                  <a:pt x="496" y="488"/>
                </a:lnTo>
                <a:lnTo>
                  <a:pt x="497" y="489"/>
                </a:lnTo>
                <a:lnTo>
                  <a:pt x="499" y="490"/>
                </a:lnTo>
                <a:lnTo>
                  <a:pt x="500" y="491"/>
                </a:lnTo>
                <a:lnTo>
                  <a:pt x="502" y="492"/>
                </a:lnTo>
                <a:lnTo>
                  <a:pt x="503" y="493"/>
                </a:lnTo>
                <a:lnTo>
                  <a:pt x="504" y="494"/>
                </a:lnTo>
                <a:lnTo>
                  <a:pt x="506" y="495"/>
                </a:lnTo>
                <a:lnTo>
                  <a:pt x="507" y="496"/>
                </a:lnTo>
                <a:lnTo>
                  <a:pt x="508" y="497"/>
                </a:lnTo>
                <a:lnTo>
                  <a:pt x="510" y="498"/>
                </a:lnTo>
                <a:lnTo>
                  <a:pt x="511" y="499"/>
                </a:lnTo>
                <a:lnTo>
                  <a:pt x="512" y="500"/>
                </a:lnTo>
                <a:lnTo>
                  <a:pt x="514" y="501"/>
                </a:lnTo>
                <a:lnTo>
                  <a:pt x="515" y="502"/>
                </a:lnTo>
                <a:lnTo>
                  <a:pt x="516" y="504"/>
                </a:lnTo>
                <a:lnTo>
                  <a:pt x="518" y="505"/>
                </a:lnTo>
                <a:lnTo>
                  <a:pt x="519" y="506"/>
                </a:lnTo>
                <a:lnTo>
                  <a:pt x="521" y="507"/>
                </a:lnTo>
                <a:lnTo>
                  <a:pt x="522" y="508"/>
                </a:lnTo>
                <a:lnTo>
                  <a:pt x="523" y="509"/>
                </a:lnTo>
                <a:lnTo>
                  <a:pt x="525" y="510"/>
                </a:lnTo>
                <a:lnTo>
                  <a:pt x="526" y="511"/>
                </a:lnTo>
                <a:lnTo>
                  <a:pt x="527" y="512"/>
                </a:lnTo>
                <a:lnTo>
                  <a:pt x="529" y="512"/>
                </a:lnTo>
                <a:lnTo>
                  <a:pt x="530" y="513"/>
                </a:lnTo>
                <a:lnTo>
                  <a:pt x="531" y="514"/>
                </a:lnTo>
                <a:lnTo>
                  <a:pt x="533" y="515"/>
                </a:lnTo>
                <a:lnTo>
                  <a:pt x="534" y="516"/>
                </a:lnTo>
                <a:lnTo>
                  <a:pt x="535" y="517"/>
                </a:lnTo>
                <a:lnTo>
                  <a:pt x="537" y="518"/>
                </a:lnTo>
                <a:lnTo>
                  <a:pt x="538" y="519"/>
                </a:lnTo>
                <a:lnTo>
                  <a:pt x="540" y="520"/>
                </a:lnTo>
                <a:lnTo>
                  <a:pt x="541" y="521"/>
                </a:lnTo>
                <a:lnTo>
                  <a:pt x="542" y="522"/>
                </a:lnTo>
                <a:lnTo>
                  <a:pt x="544" y="522"/>
                </a:lnTo>
                <a:lnTo>
                  <a:pt x="545" y="523"/>
                </a:lnTo>
                <a:lnTo>
                  <a:pt x="546" y="524"/>
                </a:lnTo>
                <a:lnTo>
                  <a:pt x="548" y="525"/>
                </a:lnTo>
                <a:lnTo>
                  <a:pt x="549" y="526"/>
                </a:lnTo>
                <a:lnTo>
                  <a:pt x="550" y="527"/>
                </a:lnTo>
                <a:lnTo>
                  <a:pt x="552" y="528"/>
                </a:lnTo>
                <a:lnTo>
                  <a:pt x="553" y="529"/>
                </a:lnTo>
                <a:lnTo>
                  <a:pt x="554" y="530"/>
                </a:lnTo>
                <a:lnTo>
                  <a:pt x="556" y="531"/>
                </a:lnTo>
                <a:lnTo>
                  <a:pt x="557" y="531"/>
                </a:lnTo>
                <a:lnTo>
                  <a:pt x="559" y="532"/>
                </a:lnTo>
                <a:lnTo>
                  <a:pt x="560" y="533"/>
                </a:lnTo>
                <a:lnTo>
                  <a:pt x="561" y="534"/>
                </a:lnTo>
                <a:lnTo>
                  <a:pt x="563" y="535"/>
                </a:lnTo>
                <a:lnTo>
                  <a:pt x="564" y="536"/>
                </a:lnTo>
                <a:lnTo>
                  <a:pt x="565" y="537"/>
                </a:lnTo>
                <a:lnTo>
                  <a:pt x="567" y="538"/>
                </a:lnTo>
                <a:lnTo>
                  <a:pt x="568" y="539"/>
                </a:lnTo>
                <a:lnTo>
                  <a:pt x="569" y="540"/>
                </a:lnTo>
                <a:lnTo>
                  <a:pt x="571" y="541"/>
                </a:lnTo>
                <a:lnTo>
                  <a:pt x="572" y="541"/>
                </a:lnTo>
                <a:lnTo>
                  <a:pt x="573" y="542"/>
                </a:lnTo>
                <a:lnTo>
                  <a:pt x="575" y="543"/>
                </a:lnTo>
                <a:lnTo>
                  <a:pt x="576" y="544"/>
                </a:lnTo>
                <a:lnTo>
                  <a:pt x="578" y="545"/>
                </a:lnTo>
                <a:lnTo>
                  <a:pt x="579" y="546"/>
                </a:lnTo>
                <a:lnTo>
                  <a:pt x="580" y="547"/>
                </a:lnTo>
                <a:lnTo>
                  <a:pt x="582" y="548"/>
                </a:lnTo>
                <a:lnTo>
                  <a:pt x="583" y="549"/>
                </a:lnTo>
                <a:lnTo>
                  <a:pt x="584" y="550"/>
                </a:lnTo>
                <a:lnTo>
                  <a:pt x="586" y="551"/>
                </a:lnTo>
                <a:lnTo>
                  <a:pt x="587" y="551"/>
                </a:lnTo>
                <a:lnTo>
                  <a:pt x="588" y="552"/>
                </a:lnTo>
                <a:lnTo>
                  <a:pt x="590" y="553"/>
                </a:lnTo>
                <a:lnTo>
                  <a:pt x="591" y="554"/>
                </a:lnTo>
                <a:lnTo>
                  <a:pt x="592" y="555"/>
                </a:lnTo>
                <a:lnTo>
                  <a:pt x="594" y="556"/>
                </a:lnTo>
                <a:lnTo>
                  <a:pt x="595" y="557"/>
                </a:lnTo>
                <a:lnTo>
                  <a:pt x="597" y="558"/>
                </a:lnTo>
                <a:lnTo>
                  <a:pt x="598" y="559"/>
                </a:lnTo>
                <a:lnTo>
                  <a:pt x="599" y="560"/>
                </a:lnTo>
                <a:lnTo>
                  <a:pt x="601" y="561"/>
                </a:lnTo>
                <a:lnTo>
                  <a:pt x="602" y="561"/>
                </a:lnTo>
                <a:lnTo>
                  <a:pt x="603" y="562"/>
                </a:lnTo>
                <a:lnTo>
                  <a:pt x="605" y="563"/>
                </a:lnTo>
                <a:lnTo>
                  <a:pt x="606" y="564"/>
                </a:lnTo>
                <a:lnTo>
                  <a:pt x="607" y="565"/>
                </a:lnTo>
                <a:lnTo>
                  <a:pt x="609" y="566"/>
                </a:lnTo>
                <a:lnTo>
                  <a:pt x="610" y="567"/>
                </a:lnTo>
                <a:lnTo>
                  <a:pt x="611" y="568"/>
                </a:lnTo>
                <a:lnTo>
                  <a:pt x="613" y="569"/>
                </a:lnTo>
                <a:lnTo>
                  <a:pt x="614" y="570"/>
                </a:lnTo>
                <a:lnTo>
                  <a:pt x="616" y="571"/>
                </a:lnTo>
                <a:lnTo>
                  <a:pt x="617" y="571"/>
                </a:lnTo>
                <a:lnTo>
                  <a:pt x="618" y="572"/>
                </a:lnTo>
                <a:lnTo>
                  <a:pt x="620" y="573"/>
                </a:lnTo>
                <a:lnTo>
                  <a:pt x="621" y="574"/>
                </a:lnTo>
                <a:lnTo>
                  <a:pt x="622" y="575"/>
                </a:lnTo>
                <a:lnTo>
                  <a:pt x="624" y="576"/>
                </a:lnTo>
                <a:lnTo>
                  <a:pt x="625" y="577"/>
                </a:lnTo>
                <a:lnTo>
                  <a:pt x="626" y="578"/>
                </a:lnTo>
                <a:lnTo>
                  <a:pt x="628" y="579"/>
                </a:lnTo>
                <a:lnTo>
                  <a:pt x="629" y="580"/>
                </a:lnTo>
                <a:lnTo>
                  <a:pt x="630" y="581"/>
                </a:lnTo>
                <a:lnTo>
                  <a:pt x="632" y="581"/>
                </a:lnTo>
                <a:lnTo>
                  <a:pt x="633" y="582"/>
                </a:lnTo>
                <a:lnTo>
                  <a:pt x="635" y="583"/>
                </a:lnTo>
                <a:lnTo>
                  <a:pt x="636" y="584"/>
                </a:lnTo>
                <a:lnTo>
                  <a:pt x="637" y="585"/>
                </a:lnTo>
                <a:lnTo>
                  <a:pt x="639" y="586"/>
                </a:lnTo>
                <a:lnTo>
                  <a:pt x="640" y="587"/>
                </a:lnTo>
                <a:lnTo>
                  <a:pt x="641" y="588"/>
                </a:lnTo>
                <a:lnTo>
                  <a:pt x="643" y="589"/>
                </a:lnTo>
                <a:lnTo>
                  <a:pt x="644" y="590"/>
                </a:lnTo>
                <a:lnTo>
                  <a:pt x="645" y="591"/>
                </a:lnTo>
                <a:lnTo>
                  <a:pt x="647" y="591"/>
                </a:lnTo>
                <a:lnTo>
                  <a:pt x="648" y="592"/>
                </a:lnTo>
                <a:lnTo>
                  <a:pt x="649" y="593"/>
                </a:lnTo>
                <a:lnTo>
                  <a:pt x="651" y="594"/>
                </a:lnTo>
                <a:lnTo>
                  <a:pt x="652" y="595"/>
                </a:lnTo>
                <a:lnTo>
                  <a:pt x="653" y="596"/>
                </a:lnTo>
                <a:lnTo>
                  <a:pt x="655" y="597"/>
                </a:lnTo>
                <a:lnTo>
                  <a:pt x="656" y="598"/>
                </a:lnTo>
                <a:lnTo>
                  <a:pt x="658" y="599"/>
                </a:lnTo>
                <a:lnTo>
                  <a:pt x="659" y="600"/>
                </a:lnTo>
                <a:lnTo>
                  <a:pt x="660" y="601"/>
                </a:lnTo>
                <a:lnTo>
                  <a:pt x="662" y="601"/>
                </a:lnTo>
                <a:lnTo>
                  <a:pt x="663" y="602"/>
                </a:lnTo>
                <a:lnTo>
                  <a:pt x="664" y="603"/>
                </a:lnTo>
                <a:lnTo>
                  <a:pt x="666" y="604"/>
                </a:lnTo>
                <a:lnTo>
                  <a:pt x="667" y="605"/>
                </a:lnTo>
                <a:lnTo>
                  <a:pt x="668" y="606"/>
                </a:lnTo>
                <a:lnTo>
                  <a:pt x="670" y="607"/>
                </a:lnTo>
                <a:lnTo>
                  <a:pt x="671" y="608"/>
                </a:lnTo>
                <a:lnTo>
                  <a:pt x="672" y="609"/>
                </a:lnTo>
                <a:lnTo>
                  <a:pt x="674" y="610"/>
                </a:lnTo>
                <a:lnTo>
                  <a:pt x="675" y="611"/>
                </a:lnTo>
                <a:lnTo>
                  <a:pt x="677" y="611"/>
                </a:lnTo>
                <a:lnTo>
                  <a:pt x="678" y="612"/>
                </a:lnTo>
                <a:lnTo>
                  <a:pt x="679" y="613"/>
                </a:lnTo>
                <a:lnTo>
                  <a:pt x="681" y="614"/>
                </a:lnTo>
                <a:lnTo>
                  <a:pt x="682" y="615"/>
                </a:lnTo>
                <a:lnTo>
                  <a:pt x="683" y="616"/>
                </a:lnTo>
                <a:lnTo>
                  <a:pt x="685" y="617"/>
                </a:lnTo>
                <a:lnTo>
                  <a:pt x="686" y="618"/>
                </a:lnTo>
                <a:lnTo>
                  <a:pt x="687" y="619"/>
                </a:lnTo>
                <a:lnTo>
                  <a:pt x="689" y="620"/>
                </a:lnTo>
                <a:lnTo>
                  <a:pt x="690" y="620"/>
                </a:lnTo>
                <a:lnTo>
                  <a:pt x="692" y="621"/>
                </a:lnTo>
                <a:lnTo>
                  <a:pt x="693" y="622"/>
                </a:lnTo>
                <a:lnTo>
                  <a:pt x="694" y="623"/>
                </a:lnTo>
                <a:lnTo>
                  <a:pt x="696" y="624"/>
                </a:lnTo>
                <a:lnTo>
                  <a:pt x="697" y="625"/>
                </a:lnTo>
                <a:lnTo>
                  <a:pt x="698" y="626"/>
                </a:lnTo>
                <a:lnTo>
                  <a:pt x="700" y="627"/>
                </a:lnTo>
                <a:lnTo>
                  <a:pt x="701" y="628"/>
                </a:lnTo>
                <a:lnTo>
                  <a:pt x="702" y="629"/>
                </a:lnTo>
                <a:lnTo>
                  <a:pt x="704" y="630"/>
                </a:lnTo>
                <a:lnTo>
                  <a:pt x="705" y="630"/>
                </a:lnTo>
                <a:lnTo>
                  <a:pt x="706" y="631"/>
                </a:lnTo>
                <a:lnTo>
                  <a:pt x="708" y="632"/>
                </a:lnTo>
                <a:lnTo>
                  <a:pt x="709" y="633"/>
                </a:lnTo>
                <a:lnTo>
                  <a:pt x="710" y="634"/>
                </a:lnTo>
                <a:lnTo>
                  <a:pt x="712" y="635"/>
                </a:lnTo>
                <a:lnTo>
                  <a:pt x="713" y="636"/>
                </a:lnTo>
                <a:lnTo>
                  <a:pt x="715" y="637"/>
                </a:lnTo>
                <a:lnTo>
                  <a:pt x="716" y="638"/>
                </a:lnTo>
                <a:lnTo>
                  <a:pt x="717" y="639"/>
                </a:lnTo>
                <a:lnTo>
                  <a:pt x="719" y="640"/>
                </a:lnTo>
                <a:lnTo>
                  <a:pt x="720" y="640"/>
                </a:lnTo>
                <a:lnTo>
                  <a:pt x="721" y="641"/>
                </a:lnTo>
                <a:lnTo>
                  <a:pt x="723" y="642"/>
                </a:lnTo>
                <a:lnTo>
                  <a:pt x="724" y="643"/>
                </a:lnTo>
                <a:lnTo>
                  <a:pt x="725" y="644"/>
                </a:lnTo>
                <a:lnTo>
                  <a:pt x="727" y="645"/>
                </a:lnTo>
                <a:lnTo>
                  <a:pt x="728" y="646"/>
                </a:lnTo>
                <a:lnTo>
                  <a:pt x="729" y="647"/>
                </a:lnTo>
                <a:lnTo>
                  <a:pt x="731" y="648"/>
                </a:lnTo>
                <a:lnTo>
                  <a:pt x="732" y="649"/>
                </a:lnTo>
                <a:lnTo>
                  <a:pt x="734" y="650"/>
                </a:lnTo>
                <a:lnTo>
                  <a:pt x="735" y="650"/>
                </a:lnTo>
                <a:lnTo>
                  <a:pt x="736" y="651"/>
                </a:lnTo>
                <a:lnTo>
                  <a:pt x="738" y="652"/>
                </a:lnTo>
                <a:lnTo>
                  <a:pt x="739" y="653"/>
                </a:lnTo>
                <a:lnTo>
                  <a:pt x="740" y="654"/>
                </a:lnTo>
                <a:lnTo>
                  <a:pt x="742" y="655"/>
                </a:lnTo>
                <a:lnTo>
                  <a:pt x="743" y="656"/>
                </a:lnTo>
                <a:lnTo>
                  <a:pt x="744" y="657"/>
                </a:lnTo>
                <a:lnTo>
                  <a:pt x="746" y="658"/>
                </a:lnTo>
                <a:lnTo>
                  <a:pt x="747" y="659"/>
                </a:lnTo>
                <a:lnTo>
                  <a:pt x="748" y="660"/>
                </a:lnTo>
                <a:lnTo>
                  <a:pt x="750" y="660"/>
                </a:lnTo>
                <a:lnTo>
                  <a:pt x="751" y="661"/>
                </a:lnTo>
                <a:lnTo>
                  <a:pt x="753" y="662"/>
                </a:lnTo>
                <a:lnTo>
                  <a:pt x="754" y="663"/>
                </a:lnTo>
                <a:lnTo>
                  <a:pt x="755" y="664"/>
                </a:lnTo>
                <a:lnTo>
                  <a:pt x="757" y="665"/>
                </a:lnTo>
                <a:lnTo>
                  <a:pt x="758" y="666"/>
                </a:lnTo>
                <a:lnTo>
                  <a:pt x="759" y="667"/>
                </a:lnTo>
                <a:lnTo>
                  <a:pt x="761" y="668"/>
                </a:lnTo>
                <a:lnTo>
                  <a:pt x="762" y="669"/>
                </a:lnTo>
                <a:lnTo>
                  <a:pt x="763" y="670"/>
                </a:lnTo>
                <a:lnTo>
                  <a:pt x="765" y="670"/>
                </a:lnTo>
                <a:lnTo>
                  <a:pt x="766" y="671"/>
                </a:lnTo>
                <a:lnTo>
                  <a:pt x="767" y="672"/>
                </a:lnTo>
                <a:lnTo>
                  <a:pt x="769" y="673"/>
                </a:lnTo>
                <a:lnTo>
                  <a:pt x="770" y="674"/>
                </a:lnTo>
                <a:lnTo>
                  <a:pt x="772" y="675"/>
                </a:lnTo>
                <a:lnTo>
                  <a:pt x="773" y="676"/>
                </a:lnTo>
                <a:lnTo>
                  <a:pt x="774" y="677"/>
                </a:lnTo>
                <a:lnTo>
                  <a:pt x="776" y="678"/>
                </a:lnTo>
                <a:lnTo>
                  <a:pt x="777" y="679"/>
                </a:lnTo>
                <a:lnTo>
                  <a:pt x="778" y="680"/>
                </a:lnTo>
                <a:lnTo>
                  <a:pt x="780" y="680"/>
                </a:lnTo>
                <a:lnTo>
                  <a:pt x="781" y="681"/>
                </a:lnTo>
                <a:lnTo>
                  <a:pt x="782" y="682"/>
                </a:lnTo>
                <a:lnTo>
                  <a:pt x="784" y="683"/>
                </a:lnTo>
                <a:lnTo>
                  <a:pt x="785" y="684"/>
                </a:lnTo>
                <a:lnTo>
                  <a:pt x="786" y="685"/>
                </a:lnTo>
                <a:lnTo>
                  <a:pt x="788" y="686"/>
                </a:lnTo>
                <a:lnTo>
                  <a:pt x="789" y="687"/>
                </a:lnTo>
                <a:lnTo>
                  <a:pt x="791" y="688"/>
                </a:lnTo>
                <a:lnTo>
                  <a:pt x="792" y="689"/>
                </a:lnTo>
                <a:lnTo>
                  <a:pt x="793" y="689"/>
                </a:lnTo>
                <a:lnTo>
                  <a:pt x="795" y="690"/>
                </a:lnTo>
                <a:lnTo>
                  <a:pt x="796" y="691"/>
                </a:lnTo>
                <a:lnTo>
                  <a:pt x="797" y="692"/>
                </a:lnTo>
                <a:lnTo>
                  <a:pt x="799" y="693"/>
                </a:lnTo>
                <a:lnTo>
                  <a:pt x="800" y="694"/>
                </a:lnTo>
                <a:lnTo>
                  <a:pt x="801" y="695"/>
                </a:lnTo>
                <a:lnTo>
                  <a:pt x="803" y="696"/>
                </a:lnTo>
                <a:lnTo>
                  <a:pt x="804" y="697"/>
                </a:lnTo>
                <a:lnTo>
                  <a:pt x="805" y="698"/>
                </a:lnTo>
                <a:lnTo>
                  <a:pt x="807" y="699"/>
                </a:lnTo>
                <a:lnTo>
                  <a:pt x="808" y="699"/>
                </a:lnTo>
                <a:lnTo>
                  <a:pt x="810" y="700"/>
                </a:lnTo>
                <a:lnTo>
                  <a:pt x="811" y="701"/>
                </a:lnTo>
                <a:lnTo>
                  <a:pt x="812" y="702"/>
                </a:lnTo>
                <a:lnTo>
                  <a:pt x="814" y="703"/>
                </a:lnTo>
                <a:lnTo>
                  <a:pt x="815" y="704"/>
                </a:lnTo>
                <a:lnTo>
                  <a:pt x="816" y="705"/>
                </a:lnTo>
                <a:lnTo>
                  <a:pt x="818" y="706"/>
                </a:lnTo>
                <a:lnTo>
                  <a:pt x="819" y="707"/>
                </a:lnTo>
                <a:lnTo>
                  <a:pt x="820" y="708"/>
                </a:lnTo>
                <a:lnTo>
                  <a:pt x="822" y="709"/>
                </a:lnTo>
                <a:lnTo>
                  <a:pt x="823" y="709"/>
                </a:lnTo>
                <a:lnTo>
                  <a:pt x="824" y="710"/>
                </a:lnTo>
                <a:lnTo>
                  <a:pt x="826" y="711"/>
                </a:lnTo>
                <a:lnTo>
                  <a:pt x="827" y="712"/>
                </a:lnTo>
                <a:lnTo>
                  <a:pt x="829" y="713"/>
                </a:lnTo>
                <a:lnTo>
                  <a:pt x="830" y="714"/>
                </a:lnTo>
                <a:lnTo>
                  <a:pt x="831" y="715"/>
                </a:lnTo>
                <a:lnTo>
                  <a:pt x="833" y="716"/>
                </a:lnTo>
                <a:lnTo>
                  <a:pt x="834" y="717"/>
                </a:lnTo>
                <a:lnTo>
                  <a:pt x="835" y="718"/>
                </a:lnTo>
                <a:lnTo>
                  <a:pt x="837" y="719"/>
                </a:lnTo>
                <a:lnTo>
                  <a:pt x="838" y="719"/>
                </a:lnTo>
                <a:lnTo>
                  <a:pt x="839" y="720"/>
                </a:lnTo>
                <a:lnTo>
                  <a:pt x="841" y="721"/>
                </a:lnTo>
                <a:lnTo>
                  <a:pt x="842" y="722"/>
                </a:lnTo>
                <a:lnTo>
                  <a:pt x="843" y="723"/>
                </a:lnTo>
                <a:lnTo>
                  <a:pt x="845" y="724"/>
                </a:lnTo>
                <a:lnTo>
                  <a:pt x="846" y="725"/>
                </a:lnTo>
                <a:lnTo>
                  <a:pt x="848" y="726"/>
                </a:lnTo>
                <a:lnTo>
                  <a:pt x="849" y="727"/>
                </a:lnTo>
                <a:lnTo>
                  <a:pt x="850" y="728"/>
                </a:lnTo>
                <a:lnTo>
                  <a:pt x="852" y="729"/>
                </a:lnTo>
              </a:path>
            </a:pathLst>
          </a:custGeom>
          <a:noFill/>
          <a:ln w="31750">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8"/>
          <p:cNvSpPr>
            <a:spLocks/>
          </p:cNvSpPr>
          <p:nvPr/>
        </p:nvSpPr>
        <p:spPr bwMode="auto">
          <a:xfrm>
            <a:off x="3552579" y="933502"/>
            <a:ext cx="3441700" cy="3724275"/>
          </a:xfrm>
          <a:custGeom>
            <a:avLst/>
            <a:gdLst>
              <a:gd name="T0" fmla="*/ 9 w 663"/>
              <a:gd name="T1" fmla="*/ 12 h 717"/>
              <a:gd name="T2" fmla="*/ 20 w 663"/>
              <a:gd name="T3" fmla="*/ 26 h 717"/>
              <a:gd name="T4" fmla="*/ 31 w 663"/>
              <a:gd name="T5" fmla="*/ 39 h 717"/>
              <a:gd name="T6" fmla="*/ 42 w 663"/>
              <a:gd name="T7" fmla="*/ 53 h 717"/>
              <a:gd name="T8" fmla="*/ 52 w 663"/>
              <a:gd name="T9" fmla="*/ 66 h 717"/>
              <a:gd name="T10" fmla="*/ 63 w 663"/>
              <a:gd name="T11" fmla="*/ 80 h 717"/>
              <a:gd name="T12" fmla="*/ 74 w 663"/>
              <a:gd name="T13" fmla="*/ 94 h 717"/>
              <a:gd name="T14" fmla="*/ 85 w 663"/>
              <a:gd name="T15" fmla="*/ 107 h 717"/>
              <a:gd name="T16" fmla="*/ 96 w 663"/>
              <a:gd name="T17" fmla="*/ 121 h 717"/>
              <a:gd name="T18" fmla="*/ 107 w 663"/>
              <a:gd name="T19" fmla="*/ 134 h 717"/>
              <a:gd name="T20" fmla="*/ 118 w 663"/>
              <a:gd name="T21" fmla="*/ 148 h 717"/>
              <a:gd name="T22" fmla="*/ 128 w 663"/>
              <a:gd name="T23" fmla="*/ 161 h 717"/>
              <a:gd name="T24" fmla="*/ 139 w 663"/>
              <a:gd name="T25" fmla="*/ 175 h 717"/>
              <a:gd name="T26" fmla="*/ 150 w 663"/>
              <a:gd name="T27" fmla="*/ 188 h 717"/>
              <a:gd name="T28" fmla="*/ 161 w 663"/>
              <a:gd name="T29" fmla="*/ 202 h 717"/>
              <a:gd name="T30" fmla="*/ 172 w 663"/>
              <a:gd name="T31" fmla="*/ 216 h 717"/>
              <a:gd name="T32" fmla="*/ 183 w 663"/>
              <a:gd name="T33" fmla="*/ 231 h 717"/>
              <a:gd name="T34" fmla="*/ 194 w 663"/>
              <a:gd name="T35" fmla="*/ 247 h 717"/>
              <a:gd name="T36" fmla="*/ 204 w 663"/>
              <a:gd name="T37" fmla="*/ 262 h 717"/>
              <a:gd name="T38" fmla="*/ 215 w 663"/>
              <a:gd name="T39" fmla="*/ 277 h 717"/>
              <a:gd name="T40" fmla="*/ 226 w 663"/>
              <a:gd name="T41" fmla="*/ 292 h 717"/>
              <a:gd name="T42" fmla="*/ 237 w 663"/>
              <a:gd name="T43" fmla="*/ 307 h 717"/>
              <a:gd name="T44" fmla="*/ 248 w 663"/>
              <a:gd name="T45" fmla="*/ 322 h 717"/>
              <a:gd name="T46" fmla="*/ 259 w 663"/>
              <a:gd name="T47" fmla="*/ 334 h 717"/>
              <a:gd name="T48" fmla="*/ 270 w 663"/>
              <a:gd name="T49" fmla="*/ 344 h 717"/>
              <a:gd name="T50" fmla="*/ 280 w 663"/>
              <a:gd name="T51" fmla="*/ 355 h 717"/>
              <a:gd name="T52" fmla="*/ 291 w 663"/>
              <a:gd name="T53" fmla="*/ 366 h 717"/>
              <a:gd name="T54" fmla="*/ 302 w 663"/>
              <a:gd name="T55" fmla="*/ 377 h 717"/>
              <a:gd name="T56" fmla="*/ 313 w 663"/>
              <a:gd name="T57" fmla="*/ 388 h 717"/>
              <a:gd name="T58" fmla="*/ 324 w 663"/>
              <a:gd name="T59" fmla="*/ 398 h 717"/>
              <a:gd name="T60" fmla="*/ 335 w 663"/>
              <a:gd name="T61" fmla="*/ 409 h 717"/>
              <a:gd name="T62" fmla="*/ 346 w 663"/>
              <a:gd name="T63" fmla="*/ 420 h 717"/>
              <a:gd name="T64" fmla="*/ 356 w 663"/>
              <a:gd name="T65" fmla="*/ 431 h 717"/>
              <a:gd name="T66" fmla="*/ 367 w 663"/>
              <a:gd name="T67" fmla="*/ 442 h 717"/>
              <a:gd name="T68" fmla="*/ 378 w 663"/>
              <a:gd name="T69" fmla="*/ 452 h 717"/>
              <a:gd name="T70" fmla="*/ 389 w 663"/>
              <a:gd name="T71" fmla="*/ 463 h 717"/>
              <a:gd name="T72" fmla="*/ 400 w 663"/>
              <a:gd name="T73" fmla="*/ 474 h 717"/>
              <a:gd name="T74" fmla="*/ 411 w 663"/>
              <a:gd name="T75" fmla="*/ 485 h 717"/>
              <a:gd name="T76" fmla="*/ 421 w 663"/>
              <a:gd name="T77" fmla="*/ 495 h 717"/>
              <a:gd name="T78" fmla="*/ 432 w 663"/>
              <a:gd name="T79" fmla="*/ 506 h 717"/>
              <a:gd name="T80" fmla="*/ 443 w 663"/>
              <a:gd name="T81" fmla="*/ 517 h 717"/>
              <a:gd name="T82" fmla="*/ 454 w 663"/>
              <a:gd name="T83" fmla="*/ 528 h 717"/>
              <a:gd name="T84" fmla="*/ 465 w 663"/>
              <a:gd name="T85" fmla="*/ 538 h 717"/>
              <a:gd name="T86" fmla="*/ 476 w 663"/>
              <a:gd name="T87" fmla="*/ 549 h 717"/>
              <a:gd name="T88" fmla="*/ 487 w 663"/>
              <a:gd name="T89" fmla="*/ 560 h 717"/>
              <a:gd name="T90" fmla="*/ 497 w 663"/>
              <a:gd name="T91" fmla="*/ 570 h 717"/>
              <a:gd name="T92" fmla="*/ 508 w 663"/>
              <a:gd name="T93" fmla="*/ 581 h 717"/>
              <a:gd name="T94" fmla="*/ 519 w 663"/>
              <a:gd name="T95" fmla="*/ 592 h 717"/>
              <a:gd name="T96" fmla="*/ 530 w 663"/>
              <a:gd name="T97" fmla="*/ 602 h 717"/>
              <a:gd name="T98" fmla="*/ 541 w 663"/>
              <a:gd name="T99" fmla="*/ 611 h 717"/>
              <a:gd name="T100" fmla="*/ 552 w 663"/>
              <a:gd name="T101" fmla="*/ 620 h 717"/>
              <a:gd name="T102" fmla="*/ 563 w 663"/>
              <a:gd name="T103" fmla="*/ 630 h 717"/>
              <a:gd name="T104" fmla="*/ 573 w 663"/>
              <a:gd name="T105" fmla="*/ 639 h 717"/>
              <a:gd name="T106" fmla="*/ 584 w 663"/>
              <a:gd name="T107" fmla="*/ 649 h 717"/>
              <a:gd name="T108" fmla="*/ 595 w 663"/>
              <a:gd name="T109" fmla="*/ 658 h 717"/>
              <a:gd name="T110" fmla="*/ 606 w 663"/>
              <a:gd name="T111" fmla="*/ 668 h 717"/>
              <a:gd name="T112" fmla="*/ 617 w 663"/>
              <a:gd name="T113" fmla="*/ 677 h 717"/>
              <a:gd name="T114" fmla="*/ 628 w 663"/>
              <a:gd name="T115" fmla="*/ 687 h 717"/>
              <a:gd name="T116" fmla="*/ 639 w 663"/>
              <a:gd name="T117" fmla="*/ 696 h 717"/>
              <a:gd name="T118" fmla="*/ 649 w 663"/>
              <a:gd name="T119" fmla="*/ 706 h 717"/>
              <a:gd name="T120" fmla="*/ 660 w 663"/>
              <a:gd name="T121" fmla="*/ 715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63" h="717">
                <a:moveTo>
                  <a:pt x="0" y="0"/>
                </a:moveTo>
                <a:lnTo>
                  <a:pt x="1" y="2"/>
                </a:lnTo>
                <a:lnTo>
                  <a:pt x="2" y="4"/>
                </a:lnTo>
                <a:lnTo>
                  <a:pt x="4" y="5"/>
                </a:lnTo>
                <a:lnTo>
                  <a:pt x="5" y="7"/>
                </a:lnTo>
                <a:lnTo>
                  <a:pt x="6" y="9"/>
                </a:lnTo>
                <a:lnTo>
                  <a:pt x="8" y="11"/>
                </a:lnTo>
                <a:lnTo>
                  <a:pt x="9" y="12"/>
                </a:lnTo>
                <a:lnTo>
                  <a:pt x="10" y="14"/>
                </a:lnTo>
                <a:lnTo>
                  <a:pt x="12" y="16"/>
                </a:lnTo>
                <a:lnTo>
                  <a:pt x="13" y="17"/>
                </a:lnTo>
                <a:lnTo>
                  <a:pt x="14" y="19"/>
                </a:lnTo>
                <a:lnTo>
                  <a:pt x="16" y="21"/>
                </a:lnTo>
                <a:lnTo>
                  <a:pt x="17" y="22"/>
                </a:lnTo>
                <a:lnTo>
                  <a:pt x="19" y="24"/>
                </a:lnTo>
                <a:lnTo>
                  <a:pt x="20" y="26"/>
                </a:lnTo>
                <a:lnTo>
                  <a:pt x="21" y="27"/>
                </a:lnTo>
                <a:lnTo>
                  <a:pt x="23" y="29"/>
                </a:lnTo>
                <a:lnTo>
                  <a:pt x="24" y="31"/>
                </a:lnTo>
                <a:lnTo>
                  <a:pt x="25" y="33"/>
                </a:lnTo>
                <a:lnTo>
                  <a:pt x="27" y="34"/>
                </a:lnTo>
                <a:lnTo>
                  <a:pt x="28" y="36"/>
                </a:lnTo>
                <a:lnTo>
                  <a:pt x="29" y="38"/>
                </a:lnTo>
                <a:lnTo>
                  <a:pt x="31" y="39"/>
                </a:lnTo>
                <a:lnTo>
                  <a:pt x="32" y="41"/>
                </a:lnTo>
                <a:lnTo>
                  <a:pt x="33" y="43"/>
                </a:lnTo>
                <a:lnTo>
                  <a:pt x="35" y="44"/>
                </a:lnTo>
                <a:lnTo>
                  <a:pt x="36" y="46"/>
                </a:lnTo>
                <a:lnTo>
                  <a:pt x="38" y="48"/>
                </a:lnTo>
                <a:lnTo>
                  <a:pt x="39" y="49"/>
                </a:lnTo>
                <a:lnTo>
                  <a:pt x="40" y="51"/>
                </a:lnTo>
                <a:lnTo>
                  <a:pt x="42" y="53"/>
                </a:lnTo>
                <a:lnTo>
                  <a:pt x="43" y="55"/>
                </a:lnTo>
                <a:lnTo>
                  <a:pt x="44" y="56"/>
                </a:lnTo>
                <a:lnTo>
                  <a:pt x="46" y="58"/>
                </a:lnTo>
                <a:lnTo>
                  <a:pt x="47" y="60"/>
                </a:lnTo>
                <a:lnTo>
                  <a:pt x="48" y="61"/>
                </a:lnTo>
                <a:lnTo>
                  <a:pt x="50" y="63"/>
                </a:lnTo>
                <a:lnTo>
                  <a:pt x="51" y="65"/>
                </a:lnTo>
                <a:lnTo>
                  <a:pt x="52" y="66"/>
                </a:lnTo>
                <a:lnTo>
                  <a:pt x="54" y="68"/>
                </a:lnTo>
                <a:lnTo>
                  <a:pt x="55" y="70"/>
                </a:lnTo>
                <a:lnTo>
                  <a:pt x="57" y="72"/>
                </a:lnTo>
                <a:lnTo>
                  <a:pt x="58" y="73"/>
                </a:lnTo>
                <a:lnTo>
                  <a:pt x="59" y="75"/>
                </a:lnTo>
                <a:lnTo>
                  <a:pt x="61" y="77"/>
                </a:lnTo>
                <a:lnTo>
                  <a:pt x="62" y="78"/>
                </a:lnTo>
                <a:lnTo>
                  <a:pt x="63" y="80"/>
                </a:lnTo>
                <a:lnTo>
                  <a:pt x="65" y="82"/>
                </a:lnTo>
                <a:lnTo>
                  <a:pt x="66" y="83"/>
                </a:lnTo>
                <a:lnTo>
                  <a:pt x="67" y="85"/>
                </a:lnTo>
                <a:lnTo>
                  <a:pt x="69" y="87"/>
                </a:lnTo>
                <a:lnTo>
                  <a:pt x="70" y="88"/>
                </a:lnTo>
                <a:lnTo>
                  <a:pt x="71" y="90"/>
                </a:lnTo>
                <a:lnTo>
                  <a:pt x="73" y="92"/>
                </a:lnTo>
                <a:lnTo>
                  <a:pt x="74" y="94"/>
                </a:lnTo>
                <a:lnTo>
                  <a:pt x="76" y="95"/>
                </a:lnTo>
                <a:lnTo>
                  <a:pt x="77" y="97"/>
                </a:lnTo>
                <a:lnTo>
                  <a:pt x="78" y="99"/>
                </a:lnTo>
                <a:lnTo>
                  <a:pt x="80" y="100"/>
                </a:lnTo>
                <a:lnTo>
                  <a:pt x="81" y="102"/>
                </a:lnTo>
                <a:lnTo>
                  <a:pt x="82" y="104"/>
                </a:lnTo>
                <a:lnTo>
                  <a:pt x="84" y="105"/>
                </a:lnTo>
                <a:lnTo>
                  <a:pt x="85" y="107"/>
                </a:lnTo>
                <a:lnTo>
                  <a:pt x="86" y="109"/>
                </a:lnTo>
                <a:lnTo>
                  <a:pt x="88" y="110"/>
                </a:lnTo>
                <a:lnTo>
                  <a:pt x="89" y="112"/>
                </a:lnTo>
                <a:lnTo>
                  <a:pt x="90" y="114"/>
                </a:lnTo>
                <a:lnTo>
                  <a:pt x="92" y="116"/>
                </a:lnTo>
                <a:lnTo>
                  <a:pt x="93" y="117"/>
                </a:lnTo>
                <a:lnTo>
                  <a:pt x="95" y="119"/>
                </a:lnTo>
                <a:lnTo>
                  <a:pt x="96" y="121"/>
                </a:lnTo>
                <a:lnTo>
                  <a:pt x="97" y="122"/>
                </a:lnTo>
                <a:lnTo>
                  <a:pt x="99" y="124"/>
                </a:lnTo>
                <a:lnTo>
                  <a:pt x="100" y="126"/>
                </a:lnTo>
                <a:lnTo>
                  <a:pt x="101" y="127"/>
                </a:lnTo>
                <a:lnTo>
                  <a:pt x="103" y="129"/>
                </a:lnTo>
                <a:lnTo>
                  <a:pt x="104" y="131"/>
                </a:lnTo>
                <a:lnTo>
                  <a:pt x="105" y="133"/>
                </a:lnTo>
                <a:lnTo>
                  <a:pt x="107" y="134"/>
                </a:lnTo>
                <a:lnTo>
                  <a:pt x="108" y="136"/>
                </a:lnTo>
                <a:lnTo>
                  <a:pt x="109" y="138"/>
                </a:lnTo>
                <a:lnTo>
                  <a:pt x="111" y="139"/>
                </a:lnTo>
                <a:lnTo>
                  <a:pt x="112" y="141"/>
                </a:lnTo>
                <a:lnTo>
                  <a:pt x="113" y="143"/>
                </a:lnTo>
                <a:lnTo>
                  <a:pt x="115" y="144"/>
                </a:lnTo>
                <a:lnTo>
                  <a:pt x="116" y="146"/>
                </a:lnTo>
                <a:lnTo>
                  <a:pt x="118" y="148"/>
                </a:lnTo>
                <a:lnTo>
                  <a:pt x="119" y="149"/>
                </a:lnTo>
                <a:lnTo>
                  <a:pt x="120" y="151"/>
                </a:lnTo>
                <a:lnTo>
                  <a:pt x="122" y="153"/>
                </a:lnTo>
                <a:lnTo>
                  <a:pt x="123" y="155"/>
                </a:lnTo>
                <a:lnTo>
                  <a:pt x="124" y="156"/>
                </a:lnTo>
                <a:lnTo>
                  <a:pt x="126" y="158"/>
                </a:lnTo>
                <a:lnTo>
                  <a:pt x="127" y="160"/>
                </a:lnTo>
                <a:lnTo>
                  <a:pt x="128" y="161"/>
                </a:lnTo>
                <a:lnTo>
                  <a:pt x="130" y="163"/>
                </a:lnTo>
                <a:lnTo>
                  <a:pt x="131" y="165"/>
                </a:lnTo>
                <a:lnTo>
                  <a:pt x="133" y="166"/>
                </a:lnTo>
                <a:lnTo>
                  <a:pt x="134" y="168"/>
                </a:lnTo>
                <a:lnTo>
                  <a:pt x="135" y="170"/>
                </a:lnTo>
                <a:lnTo>
                  <a:pt x="137" y="172"/>
                </a:lnTo>
                <a:lnTo>
                  <a:pt x="138" y="173"/>
                </a:lnTo>
                <a:lnTo>
                  <a:pt x="139" y="175"/>
                </a:lnTo>
                <a:lnTo>
                  <a:pt x="141" y="177"/>
                </a:lnTo>
                <a:lnTo>
                  <a:pt x="142" y="178"/>
                </a:lnTo>
                <a:lnTo>
                  <a:pt x="143" y="180"/>
                </a:lnTo>
                <a:lnTo>
                  <a:pt x="145" y="182"/>
                </a:lnTo>
                <a:lnTo>
                  <a:pt x="146" y="183"/>
                </a:lnTo>
                <a:lnTo>
                  <a:pt x="147" y="185"/>
                </a:lnTo>
                <a:lnTo>
                  <a:pt x="149" y="187"/>
                </a:lnTo>
                <a:lnTo>
                  <a:pt x="150" y="188"/>
                </a:lnTo>
                <a:lnTo>
                  <a:pt x="152" y="190"/>
                </a:lnTo>
                <a:lnTo>
                  <a:pt x="153" y="192"/>
                </a:lnTo>
                <a:lnTo>
                  <a:pt x="154" y="194"/>
                </a:lnTo>
                <a:lnTo>
                  <a:pt x="156" y="195"/>
                </a:lnTo>
                <a:lnTo>
                  <a:pt x="157" y="197"/>
                </a:lnTo>
                <a:lnTo>
                  <a:pt x="158" y="199"/>
                </a:lnTo>
                <a:lnTo>
                  <a:pt x="160" y="200"/>
                </a:lnTo>
                <a:lnTo>
                  <a:pt x="161" y="202"/>
                </a:lnTo>
                <a:lnTo>
                  <a:pt x="162" y="204"/>
                </a:lnTo>
                <a:lnTo>
                  <a:pt x="164" y="205"/>
                </a:lnTo>
                <a:lnTo>
                  <a:pt x="165" y="207"/>
                </a:lnTo>
                <a:lnTo>
                  <a:pt x="166" y="209"/>
                </a:lnTo>
                <a:lnTo>
                  <a:pt x="168" y="211"/>
                </a:lnTo>
                <a:lnTo>
                  <a:pt x="169" y="213"/>
                </a:lnTo>
                <a:lnTo>
                  <a:pt x="170" y="214"/>
                </a:lnTo>
                <a:lnTo>
                  <a:pt x="172" y="216"/>
                </a:lnTo>
                <a:lnTo>
                  <a:pt x="173" y="218"/>
                </a:lnTo>
                <a:lnTo>
                  <a:pt x="175" y="220"/>
                </a:lnTo>
                <a:lnTo>
                  <a:pt x="176" y="222"/>
                </a:lnTo>
                <a:lnTo>
                  <a:pt x="177" y="224"/>
                </a:lnTo>
                <a:lnTo>
                  <a:pt x="179" y="226"/>
                </a:lnTo>
                <a:lnTo>
                  <a:pt x="180" y="228"/>
                </a:lnTo>
                <a:lnTo>
                  <a:pt x="181" y="230"/>
                </a:lnTo>
                <a:lnTo>
                  <a:pt x="183" y="231"/>
                </a:lnTo>
                <a:lnTo>
                  <a:pt x="184" y="233"/>
                </a:lnTo>
                <a:lnTo>
                  <a:pt x="185" y="235"/>
                </a:lnTo>
                <a:lnTo>
                  <a:pt x="187" y="237"/>
                </a:lnTo>
                <a:lnTo>
                  <a:pt x="188" y="239"/>
                </a:lnTo>
                <a:lnTo>
                  <a:pt x="189" y="241"/>
                </a:lnTo>
                <a:lnTo>
                  <a:pt x="191" y="243"/>
                </a:lnTo>
                <a:lnTo>
                  <a:pt x="192" y="245"/>
                </a:lnTo>
                <a:lnTo>
                  <a:pt x="194" y="247"/>
                </a:lnTo>
                <a:lnTo>
                  <a:pt x="195" y="249"/>
                </a:lnTo>
                <a:lnTo>
                  <a:pt x="196" y="250"/>
                </a:lnTo>
                <a:lnTo>
                  <a:pt x="198" y="252"/>
                </a:lnTo>
                <a:lnTo>
                  <a:pt x="199" y="254"/>
                </a:lnTo>
                <a:lnTo>
                  <a:pt x="200" y="256"/>
                </a:lnTo>
                <a:lnTo>
                  <a:pt x="202" y="258"/>
                </a:lnTo>
                <a:lnTo>
                  <a:pt x="203" y="260"/>
                </a:lnTo>
                <a:lnTo>
                  <a:pt x="204" y="262"/>
                </a:lnTo>
                <a:lnTo>
                  <a:pt x="206" y="264"/>
                </a:lnTo>
                <a:lnTo>
                  <a:pt x="207" y="266"/>
                </a:lnTo>
                <a:lnTo>
                  <a:pt x="208" y="267"/>
                </a:lnTo>
                <a:lnTo>
                  <a:pt x="210" y="269"/>
                </a:lnTo>
                <a:lnTo>
                  <a:pt x="211" y="271"/>
                </a:lnTo>
                <a:lnTo>
                  <a:pt x="213" y="273"/>
                </a:lnTo>
                <a:lnTo>
                  <a:pt x="214" y="275"/>
                </a:lnTo>
                <a:lnTo>
                  <a:pt x="215" y="277"/>
                </a:lnTo>
                <a:lnTo>
                  <a:pt x="217" y="279"/>
                </a:lnTo>
                <a:lnTo>
                  <a:pt x="218" y="281"/>
                </a:lnTo>
                <a:lnTo>
                  <a:pt x="219" y="283"/>
                </a:lnTo>
                <a:lnTo>
                  <a:pt x="221" y="285"/>
                </a:lnTo>
                <a:lnTo>
                  <a:pt x="222" y="286"/>
                </a:lnTo>
                <a:lnTo>
                  <a:pt x="223" y="288"/>
                </a:lnTo>
                <a:lnTo>
                  <a:pt x="225" y="290"/>
                </a:lnTo>
                <a:lnTo>
                  <a:pt x="226" y="292"/>
                </a:lnTo>
                <a:lnTo>
                  <a:pt x="227" y="294"/>
                </a:lnTo>
                <a:lnTo>
                  <a:pt x="229" y="296"/>
                </a:lnTo>
                <a:lnTo>
                  <a:pt x="230" y="298"/>
                </a:lnTo>
                <a:lnTo>
                  <a:pt x="232" y="300"/>
                </a:lnTo>
                <a:lnTo>
                  <a:pt x="233" y="302"/>
                </a:lnTo>
                <a:lnTo>
                  <a:pt x="234" y="303"/>
                </a:lnTo>
                <a:lnTo>
                  <a:pt x="236" y="305"/>
                </a:lnTo>
                <a:lnTo>
                  <a:pt x="237" y="307"/>
                </a:lnTo>
                <a:lnTo>
                  <a:pt x="238" y="309"/>
                </a:lnTo>
                <a:lnTo>
                  <a:pt x="240" y="311"/>
                </a:lnTo>
                <a:lnTo>
                  <a:pt x="241" y="313"/>
                </a:lnTo>
                <a:lnTo>
                  <a:pt x="242" y="315"/>
                </a:lnTo>
                <a:lnTo>
                  <a:pt x="244" y="317"/>
                </a:lnTo>
                <a:lnTo>
                  <a:pt x="245" y="319"/>
                </a:lnTo>
                <a:lnTo>
                  <a:pt x="246" y="320"/>
                </a:lnTo>
                <a:lnTo>
                  <a:pt x="248" y="322"/>
                </a:lnTo>
                <a:lnTo>
                  <a:pt x="249" y="324"/>
                </a:lnTo>
                <a:lnTo>
                  <a:pt x="251" y="326"/>
                </a:lnTo>
                <a:lnTo>
                  <a:pt x="252" y="327"/>
                </a:lnTo>
                <a:lnTo>
                  <a:pt x="253" y="328"/>
                </a:lnTo>
                <a:lnTo>
                  <a:pt x="255" y="330"/>
                </a:lnTo>
                <a:lnTo>
                  <a:pt x="256" y="331"/>
                </a:lnTo>
                <a:lnTo>
                  <a:pt x="257" y="332"/>
                </a:lnTo>
                <a:lnTo>
                  <a:pt x="259" y="334"/>
                </a:lnTo>
                <a:lnTo>
                  <a:pt x="260" y="335"/>
                </a:lnTo>
                <a:lnTo>
                  <a:pt x="261" y="336"/>
                </a:lnTo>
                <a:lnTo>
                  <a:pt x="263" y="338"/>
                </a:lnTo>
                <a:lnTo>
                  <a:pt x="264" y="339"/>
                </a:lnTo>
                <a:lnTo>
                  <a:pt x="265" y="340"/>
                </a:lnTo>
                <a:lnTo>
                  <a:pt x="267" y="342"/>
                </a:lnTo>
                <a:lnTo>
                  <a:pt x="268" y="343"/>
                </a:lnTo>
                <a:lnTo>
                  <a:pt x="270" y="344"/>
                </a:lnTo>
                <a:lnTo>
                  <a:pt x="271" y="346"/>
                </a:lnTo>
                <a:lnTo>
                  <a:pt x="272" y="347"/>
                </a:lnTo>
                <a:lnTo>
                  <a:pt x="274" y="349"/>
                </a:lnTo>
                <a:lnTo>
                  <a:pt x="275" y="350"/>
                </a:lnTo>
                <a:lnTo>
                  <a:pt x="276" y="351"/>
                </a:lnTo>
                <a:lnTo>
                  <a:pt x="278" y="353"/>
                </a:lnTo>
                <a:lnTo>
                  <a:pt x="279" y="354"/>
                </a:lnTo>
                <a:lnTo>
                  <a:pt x="280" y="355"/>
                </a:lnTo>
                <a:lnTo>
                  <a:pt x="282" y="357"/>
                </a:lnTo>
                <a:lnTo>
                  <a:pt x="283" y="358"/>
                </a:lnTo>
                <a:lnTo>
                  <a:pt x="284" y="359"/>
                </a:lnTo>
                <a:lnTo>
                  <a:pt x="286" y="361"/>
                </a:lnTo>
                <a:lnTo>
                  <a:pt x="287" y="362"/>
                </a:lnTo>
                <a:lnTo>
                  <a:pt x="289" y="363"/>
                </a:lnTo>
                <a:lnTo>
                  <a:pt x="290" y="365"/>
                </a:lnTo>
                <a:lnTo>
                  <a:pt x="291" y="366"/>
                </a:lnTo>
                <a:lnTo>
                  <a:pt x="293" y="367"/>
                </a:lnTo>
                <a:lnTo>
                  <a:pt x="294" y="369"/>
                </a:lnTo>
                <a:lnTo>
                  <a:pt x="295" y="370"/>
                </a:lnTo>
                <a:lnTo>
                  <a:pt x="297" y="371"/>
                </a:lnTo>
                <a:lnTo>
                  <a:pt x="298" y="373"/>
                </a:lnTo>
                <a:lnTo>
                  <a:pt x="299" y="374"/>
                </a:lnTo>
                <a:lnTo>
                  <a:pt x="301" y="376"/>
                </a:lnTo>
                <a:lnTo>
                  <a:pt x="302" y="377"/>
                </a:lnTo>
                <a:lnTo>
                  <a:pt x="303" y="378"/>
                </a:lnTo>
                <a:lnTo>
                  <a:pt x="305" y="380"/>
                </a:lnTo>
                <a:lnTo>
                  <a:pt x="306" y="381"/>
                </a:lnTo>
                <a:lnTo>
                  <a:pt x="308" y="382"/>
                </a:lnTo>
                <a:lnTo>
                  <a:pt x="309" y="384"/>
                </a:lnTo>
                <a:lnTo>
                  <a:pt x="310" y="385"/>
                </a:lnTo>
                <a:lnTo>
                  <a:pt x="312" y="386"/>
                </a:lnTo>
                <a:lnTo>
                  <a:pt x="313" y="388"/>
                </a:lnTo>
                <a:lnTo>
                  <a:pt x="314" y="389"/>
                </a:lnTo>
                <a:lnTo>
                  <a:pt x="316" y="390"/>
                </a:lnTo>
                <a:lnTo>
                  <a:pt x="317" y="392"/>
                </a:lnTo>
                <a:lnTo>
                  <a:pt x="318" y="393"/>
                </a:lnTo>
                <a:lnTo>
                  <a:pt x="320" y="394"/>
                </a:lnTo>
                <a:lnTo>
                  <a:pt x="321" y="396"/>
                </a:lnTo>
                <a:lnTo>
                  <a:pt x="322" y="397"/>
                </a:lnTo>
                <a:lnTo>
                  <a:pt x="324" y="398"/>
                </a:lnTo>
                <a:lnTo>
                  <a:pt x="325" y="400"/>
                </a:lnTo>
                <a:lnTo>
                  <a:pt x="327" y="401"/>
                </a:lnTo>
                <a:lnTo>
                  <a:pt x="328" y="402"/>
                </a:lnTo>
                <a:lnTo>
                  <a:pt x="329" y="404"/>
                </a:lnTo>
                <a:lnTo>
                  <a:pt x="331" y="405"/>
                </a:lnTo>
                <a:lnTo>
                  <a:pt x="332" y="407"/>
                </a:lnTo>
                <a:lnTo>
                  <a:pt x="333" y="408"/>
                </a:lnTo>
                <a:lnTo>
                  <a:pt x="335" y="409"/>
                </a:lnTo>
                <a:lnTo>
                  <a:pt x="336" y="411"/>
                </a:lnTo>
                <a:lnTo>
                  <a:pt x="337" y="412"/>
                </a:lnTo>
                <a:lnTo>
                  <a:pt x="339" y="413"/>
                </a:lnTo>
                <a:lnTo>
                  <a:pt x="340" y="415"/>
                </a:lnTo>
                <a:lnTo>
                  <a:pt x="341" y="416"/>
                </a:lnTo>
                <a:lnTo>
                  <a:pt x="343" y="417"/>
                </a:lnTo>
                <a:lnTo>
                  <a:pt x="344" y="419"/>
                </a:lnTo>
                <a:lnTo>
                  <a:pt x="346" y="420"/>
                </a:lnTo>
                <a:lnTo>
                  <a:pt x="347" y="421"/>
                </a:lnTo>
                <a:lnTo>
                  <a:pt x="348" y="423"/>
                </a:lnTo>
                <a:lnTo>
                  <a:pt x="350" y="424"/>
                </a:lnTo>
                <a:lnTo>
                  <a:pt x="351" y="425"/>
                </a:lnTo>
                <a:lnTo>
                  <a:pt x="352" y="427"/>
                </a:lnTo>
                <a:lnTo>
                  <a:pt x="354" y="428"/>
                </a:lnTo>
                <a:lnTo>
                  <a:pt x="355" y="429"/>
                </a:lnTo>
                <a:lnTo>
                  <a:pt x="356" y="431"/>
                </a:lnTo>
                <a:lnTo>
                  <a:pt x="358" y="432"/>
                </a:lnTo>
                <a:lnTo>
                  <a:pt x="359" y="433"/>
                </a:lnTo>
                <a:lnTo>
                  <a:pt x="360" y="435"/>
                </a:lnTo>
                <a:lnTo>
                  <a:pt x="362" y="436"/>
                </a:lnTo>
                <a:lnTo>
                  <a:pt x="363" y="438"/>
                </a:lnTo>
                <a:lnTo>
                  <a:pt x="364" y="439"/>
                </a:lnTo>
                <a:lnTo>
                  <a:pt x="366" y="440"/>
                </a:lnTo>
                <a:lnTo>
                  <a:pt x="367" y="442"/>
                </a:lnTo>
                <a:lnTo>
                  <a:pt x="369" y="443"/>
                </a:lnTo>
                <a:lnTo>
                  <a:pt x="370" y="444"/>
                </a:lnTo>
                <a:lnTo>
                  <a:pt x="371" y="446"/>
                </a:lnTo>
                <a:lnTo>
                  <a:pt x="373" y="447"/>
                </a:lnTo>
                <a:lnTo>
                  <a:pt x="374" y="448"/>
                </a:lnTo>
                <a:lnTo>
                  <a:pt x="375" y="450"/>
                </a:lnTo>
                <a:lnTo>
                  <a:pt x="377" y="451"/>
                </a:lnTo>
                <a:lnTo>
                  <a:pt x="378" y="452"/>
                </a:lnTo>
                <a:lnTo>
                  <a:pt x="379" y="454"/>
                </a:lnTo>
                <a:lnTo>
                  <a:pt x="381" y="455"/>
                </a:lnTo>
                <a:lnTo>
                  <a:pt x="382" y="456"/>
                </a:lnTo>
                <a:lnTo>
                  <a:pt x="384" y="458"/>
                </a:lnTo>
                <a:lnTo>
                  <a:pt x="385" y="459"/>
                </a:lnTo>
                <a:lnTo>
                  <a:pt x="386" y="460"/>
                </a:lnTo>
                <a:lnTo>
                  <a:pt x="388" y="462"/>
                </a:lnTo>
                <a:lnTo>
                  <a:pt x="389" y="463"/>
                </a:lnTo>
                <a:lnTo>
                  <a:pt x="390" y="464"/>
                </a:lnTo>
                <a:lnTo>
                  <a:pt x="392" y="466"/>
                </a:lnTo>
                <a:lnTo>
                  <a:pt x="393" y="467"/>
                </a:lnTo>
                <a:lnTo>
                  <a:pt x="394" y="469"/>
                </a:lnTo>
                <a:lnTo>
                  <a:pt x="396" y="470"/>
                </a:lnTo>
                <a:lnTo>
                  <a:pt x="397" y="471"/>
                </a:lnTo>
                <a:lnTo>
                  <a:pt x="398" y="473"/>
                </a:lnTo>
                <a:lnTo>
                  <a:pt x="400" y="474"/>
                </a:lnTo>
                <a:lnTo>
                  <a:pt x="401" y="475"/>
                </a:lnTo>
                <a:lnTo>
                  <a:pt x="403" y="477"/>
                </a:lnTo>
                <a:lnTo>
                  <a:pt x="404" y="478"/>
                </a:lnTo>
                <a:lnTo>
                  <a:pt x="405" y="479"/>
                </a:lnTo>
                <a:lnTo>
                  <a:pt x="407" y="481"/>
                </a:lnTo>
                <a:lnTo>
                  <a:pt x="408" y="482"/>
                </a:lnTo>
                <a:lnTo>
                  <a:pt x="409" y="483"/>
                </a:lnTo>
                <a:lnTo>
                  <a:pt x="411" y="485"/>
                </a:lnTo>
                <a:lnTo>
                  <a:pt x="412" y="486"/>
                </a:lnTo>
                <a:lnTo>
                  <a:pt x="413" y="487"/>
                </a:lnTo>
                <a:lnTo>
                  <a:pt x="415" y="489"/>
                </a:lnTo>
                <a:lnTo>
                  <a:pt x="416" y="490"/>
                </a:lnTo>
                <a:lnTo>
                  <a:pt x="417" y="491"/>
                </a:lnTo>
                <a:lnTo>
                  <a:pt x="419" y="493"/>
                </a:lnTo>
                <a:lnTo>
                  <a:pt x="420" y="494"/>
                </a:lnTo>
                <a:lnTo>
                  <a:pt x="421" y="495"/>
                </a:lnTo>
                <a:lnTo>
                  <a:pt x="423" y="497"/>
                </a:lnTo>
                <a:lnTo>
                  <a:pt x="424" y="498"/>
                </a:lnTo>
                <a:lnTo>
                  <a:pt x="426" y="500"/>
                </a:lnTo>
                <a:lnTo>
                  <a:pt x="427" y="501"/>
                </a:lnTo>
                <a:lnTo>
                  <a:pt x="428" y="502"/>
                </a:lnTo>
                <a:lnTo>
                  <a:pt x="430" y="504"/>
                </a:lnTo>
                <a:lnTo>
                  <a:pt x="431" y="505"/>
                </a:lnTo>
                <a:lnTo>
                  <a:pt x="432" y="506"/>
                </a:lnTo>
                <a:lnTo>
                  <a:pt x="434" y="508"/>
                </a:lnTo>
                <a:lnTo>
                  <a:pt x="435" y="509"/>
                </a:lnTo>
                <a:lnTo>
                  <a:pt x="436" y="510"/>
                </a:lnTo>
                <a:lnTo>
                  <a:pt x="438" y="512"/>
                </a:lnTo>
                <a:lnTo>
                  <a:pt x="439" y="513"/>
                </a:lnTo>
                <a:lnTo>
                  <a:pt x="441" y="514"/>
                </a:lnTo>
                <a:lnTo>
                  <a:pt x="442" y="516"/>
                </a:lnTo>
                <a:lnTo>
                  <a:pt x="443" y="517"/>
                </a:lnTo>
                <a:lnTo>
                  <a:pt x="445" y="518"/>
                </a:lnTo>
                <a:lnTo>
                  <a:pt x="446" y="520"/>
                </a:lnTo>
                <a:lnTo>
                  <a:pt x="447" y="521"/>
                </a:lnTo>
                <a:lnTo>
                  <a:pt x="449" y="522"/>
                </a:lnTo>
                <a:lnTo>
                  <a:pt x="450" y="524"/>
                </a:lnTo>
                <a:lnTo>
                  <a:pt x="451" y="525"/>
                </a:lnTo>
                <a:lnTo>
                  <a:pt x="453" y="526"/>
                </a:lnTo>
                <a:lnTo>
                  <a:pt x="454" y="528"/>
                </a:lnTo>
                <a:lnTo>
                  <a:pt x="455" y="529"/>
                </a:lnTo>
                <a:lnTo>
                  <a:pt x="457" y="530"/>
                </a:lnTo>
                <a:lnTo>
                  <a:pt x="458" y="532"/>
                </a:lnTo>
                <a:lnTo>
                  <a:pt x="459" y="533"/>
                </a:lnTo>
                <a:lnTo>
                  <a:pt x="461" y="534"/>
                </a:lnTo>
                <a:lnTo>
                  <a:pt x="462" y="536"/>
                </a:lnTo>
                <a:lnTo>
                  <a:pt x="464" y="537"/>
                </a:lnTo>
                <a:lnTo>
                  <a:pt x="465" y="538"/>
                </a:lnTo>
                <a:lnTo>
                  <a:pt x="466" y="540"/>
                </a:lnTo>
                <a:lnTo>
                  <a:pt x="468" y="541"/>
                </a:lnTo>
                <a:lnTo>
                  <a:pt x="469" y="542"/>
                </a:lnTo>
                <a:lnTo>
                  <a:pt x="470" y="544"/>
                </a:lnTo>
                <a:lnTo>
                  <a:pt x="472" y="545"/>
                </a:lnTo>
                <a:lnTo>
                  <a:pt x="473" y="546"/>
                </a:lnTo>
                <a:lnTo>
                  <a:pt x="474" y="548"/>
                </a:lnTo>
                <a:lnTo>
                  <a:pt x="476" y="549"/>
                </a:lnTo>
                <a:lnTo>
                  <a:pt x="477" y="550"/>
                </a:lnTo>
                <a:lnTo>
                  <a:pt x="478" y="552"/>
                </a:lnTo>
                <a:lnTo>
                  <a:pt x="480" y="553"/>
                </a:lnTo>
                <a:lnTo>
                  <a:pt x="481" y="554"/>
                </a:lnTo>
                <a:lnTo>
                  <a:pt x="483" y="556"/>
                </a:lnTo>
                <a:lnTo>
                  <a:pt x="484" y="557"/>
                </a:lnTo>
                <a:lnTo>
                  <a:pt x="485" y="558"/>
                </a:lnTo>
                <a:lnTo>
                  <a:pt x="487" y="560"/>
                </a:lnTo>
                <a:lnTo>
                  <a:pt x="488" y="561"/>
                </a:lnTo>
                <a:lnTo>
                  <a:pt x="489" y="562"/>
                </a:lnTo>
                <a:lnTo>
                  <a:pt x="491" y="564"/>
                </a:lnTo>
                <a:lnTo>
                  <a:pt x="492" y="565"/>
                </a:lnTo>
                <a:lnTo>
                  <a:pt x="493" y="566"/>
                </a:lnTo>
                <a:lnTo>
                  <a:pt x="495" y="568"/>
                </a:lnTo>
                <a:lnTo>
                  <a:pt x="496" y="569"/>
                </a:lnTo>
                <a:lnTo>
                  <a:pt x="497" y="570"/>
                </a:lnTo>
                <a:lnTo>
                  <a:pt x="499" y="572"/>
                </a:lnTo>
                <a:lnTo>
                  <a:pt x="500" y="573"/>
                </a:lnTo>
                <a:lnTo>
                  <a:pt x="502" y="574"/>
                </a:lnTo>
                <a:lnTo>
                  <a:pt x="503" y="576"/>
                </a:lnTo>
                <a:lnTo>
                  <a:pt x="504" y="577"/>
                </a:lnTo>
                <a:lnTo>
                  <a:pt x="506" y="578"/>
                </a:lnTo>
                <a:lnTo>
                  <a:pt x="507" y="580"/>
                </a:lnTo>
                <a:lnTo>
                  <a:pt x="508" y="581"/>
                </a:lnTo>
                <a:lnTo>
                  <a:pt x="510" y="582"/>
                </a:lnTo>
                <a:lnTo>
                  <a:pt x="511" y="584"/>
                </a:lnTo>
                <a:lnTo>
                  <a:pt x="512" y="585"/>
                </a:lnTo>
                <a:lnTo>
                  <a:pt x="514" y="586"/>
                </a:lnTo>
                <a:lnTo>
                  <a:pt x="515" y="588"/>
                </a:lnTo>
                <a:lnTo>
                  <a:pt x="516" y="589"/>
                </a:lnTo>
                <a:lnTo>
                  <a:pt x="518" y="590"/>
                </a:lnTo>
                <a:lnTo>
                  <a:pt x="519" y="592"/>
                </a:lnTo>
                <a:lnTo>
                  <a:pt x="521" y="593"/>
                </a:lnTo>
                <a:lnTo>
                  <a:pt x="522" y="594"/>
                </a:lnTo>
                <a:lnTo>
                  <a:pt x="523" y="596"/>
                </a:lnTo>
                <a:lnTo>
                  <a:pt x="525" y="597"/>
                </a:lnTo>
                <a:lnTo>
                  <a:pt x="526" y="598"/>
                </a:lnTo>
                <a:lnTo>
                  <a:pt x="527" y="599"/>
                </a:lnTo>
                <a:lnTo>
                  <a:pt x="529" y="600"/>
                </a:lnTo>
                <a:lnTo>
                  <a:pt x="530" y="602"/>
                </a:lnTo>
                <a:lnTo>
                  <a:pt x="531" y="603"/>
                </a:lnTo>
                <a:lnTo>
                  <a:pt x="533" y="604"/>
                </a:lnTo>
                <a:lnTo>
                  <a:pt x="534" y="605"/>
                </a:lnTo>
                <a:lnTo>
                  <a:pt x="535" y="606"/>
                </a:lnTo>
                <a:lnTo>
                  <a:pt x="537" y="608"/>
                </a:lnTo>
                <a:lnTo>
                  <a:pt x="538" y="609"/>
                </a:lnTo>
                <a:lnTo>
                  <a:pt x="540" y="610"/>
                </a:lnTo>
                <a:lnTo>
                  <a:pt x="541" y="611"/>
                </a:lnTo>
                <a:lnTo>
                  <a:pt x="542" y="612"/>
                </a:lnTo>
                <a:lnTo>
                  <a:pt x="544" y="613"/>
                </a:lnTo>
                <a:lnTo>
                  <a:pt x="545" y="615"/>
                </a:lnTo>
                <a:lnTo>
                  <a:pt x="546" y="616"/>
                </a:lnTo>
                <a:lnTo>
                  <a:pt x="548" y="617"/>
                </a:lnTo>
                <a:lnTo>
                  <a:pt x="549" y="618"/>
                </a:lnTo>
                <a:lnTo>
                  <a:pt x="550" y="619"/>
                </a:lnTo>
                <a:lnTo>
                  <a:pt x="552" y="620"/>
                </a:lnTo>
                <a:lnTo>
                  <a:pt x="553" y="622"/>
                </a:lnTo>
                <a:lnTo>
                  <a:pt x="554" y="623"/>
                </a:lnTo>
                <a:lnTo>
                  <a:pt x="556" y="624"/>
                </a:lnTo>
                <a:lnTo>
                  <a:pt x="557" y="625"/>
                </a:lnTo>
                <a:lnTo>
                  <a:pt x="559" y="626"/>
                </a:lnTo>
                <a:lnTo>
                  <a:pt x="560" y="628"/>
                </a:lnTo>
                <a:lnTo>
                  <a:pt x="561" y="629"/>
                </a:lnTo>
                <a:lnTo>
                  <a:pt x="563" y="630"/>
                </a:lnTo>
                <a:lnTo>
                  <a:pt x="564" y="631"/>
                </a:lnTo>
                <a:lnTo>
                  <a:pt x="565" y="632"/>
                </a:lnTo>
                <a:lnTo>
                  <a:pt x="567" y="634"/>
                </a:lnTo>
                <a:lnTo>
                  <a:pt x="568" y="635"/>
                </a:lnTo>
                <a:lnTo>
                  <a:pt x="569" y="636"/>
                </a:lnTo>
                <a:lnTo>
                  <a:pt x="571" y="637"/>
                </a:lnTo>
                <a:lnTo>
                  <a:pt x="572" y="638"/>
                </a:lnTo>
                <a:lnTo>
                  <a:pt x="573" y="639"/>
                </a:lnTo>
                <a:lnTo>
                  <a:pt x="575" y="641"/>
                </a:lnTo>
                <a:lnTo>
                  <a:pt x="576" y="642"/>
                </a:lnTo>
                <a:lnTo>
                  <a:pt x="578" y="643"/>
                </a:lnTo>
                <a:lnTo>
                  <a:pt x="579" y="644"/>
                </a:lnTo>
                <a:lnTo>
                  <a:pt x="580" y="645"/>
                </a:lnTo>
                <a:lnTo>
                  <a:pt x="582" y="647"/>
                </a:lnTo>
                <a:lnTo>
                  <a:pt x="583" y="648"/>
                </a:lnTo>
                <a:lnTo>
                  <a:pt x="584" y="649"/>
                </a:lnTo>
                <a:lnTo>
                  <a:pt x="586" y="650"/>
                </a:lnTo>
                <a:lnTo>
                  <a:pt x="587" y="651"/>
                </a:lnTo>
                <a:lnTo>
                  <a:pt x="588" y="652"/>
                </a:lnTo>
                <a:lnTo>
                  <a:pt x="590" y="654"/>
                </a:lnTo>
                <a:lnTo>
                  <a:pt x="591" y="655"/>
                </a:lnTo>
                <a:lnTo>
                  <a:pt x="592" y="656"/>
                </a:lnTo>
                <a:lnTo>
                  <a:pt x="594" y="657"/>
                </a:lnTo>
                <a:lnTo>
                  <a:pt x="595" y="658"/>
                </a:lnTo>
                <a:lnTo>
                  <a:pt x="597" y="659"/>
                </a:lnTo>
                <a:lnTo>
                  <a:pt x="598" y="661"/>
                </a:lnTo>
                <a:lnTo>
                  <a:pt x="599" y="662"/>
                </a:lnTo>
                <a:lnTo>
                  <a:pt x="601" y="663"/>
                </a:lnTo>
                <a:lnTo>
                  <a:pt x="602" y="664"/>
                </a:lnTo>
                <a:lnTo>
                  <a:pt x="603" y="665"/>
                </a:lnTo>
                <a:lnTo>
                  <a:pt x="605" y="667"/>
                </a:lnTo>
                <a:lnTo>
                  <a:pt x="606" y="668"/>
                </a:lnTo>
                <a:lnTo>
                  <a:pt x="607" y="669"/>
                </a:lnTo>
                <a:lnTo>
                  <a:pt x="609" y="670"/>
                </a:lnTo>
                <a:lnTo>
                  <a:pt x="610" y="671"/>
                </a:lnTo>
                <a:lnTo>
                  <a:pt x="611" y="672"/>
                </a:lnTo>
                <a:lnTo>
                  <a:pt x="613" y="674"/>
                </a:lnTo>
                <a:lnTo>
                  <a:pt x="614" y="675"/>
                </a:lnTo>
                <a:lnTo>
                  <a:pt x="616" y="676"/>
                </a:lnTo>
                <a:lnTo>
                  <a:pt x="617" y="677"/>
                </a:lnTo>
                <a:lnTo>
                  <a:pt x="618" y="678"/>
                </a:lnTo>
                <a:lnTo>
                  <a:pt x="620" y="680"/>
                </a:lnTo>
                <a:lnTo>
                  <a:pt x="621" y="681"/>
                </a:lnTo>
                <a:lnTo>
                  <a:pt x="622" y="682"/>
                </a:lnTo>
                <a:lnTo>
                  <a:pt x="624" y="683"/>
                </a:lnTo>
                <a:lnTo>
                  <a:pt x="625" y="684"/>
                </a:lnTo>
                <a:lnTo>
                  <a:pt x="626" y="685"/>
                </a:lnTo>
                <a:lnTo>
                  <a:pt x="628" y="687"/>
                </a:lnTo>
                <a:lnTo>
                  <a:pt x="629" y="688"/>
                </a:lnTo>
                <a:lnTo>
                  <a:pt x="630" y="689"/>
                </a:lnTo>
                <a:lnTo>
                  <a:pt x="632" y="690"/>
                </a:lnTo>
                <a:lnTo>
                  <a:pt x="633" y="691"/>
                </a:lnTo>
                <a:lnTo>
                  <a:pt x="635" y="693"/>
                </a:lnTo>
                <a:lnTo>
                  <a:pt x="636" y="694"/>
                </a:lnTo>
                <a:lnTo>
                  <a:pt x="637" y="695"/>
                </a:lnTo>
                <a:lnTo>
                  <a:pt x="639" y="696"/>
                </a:lnTo>
                <a:lnTo>
                  <a:pt x="640" y="697"/>
                </a:lnTo>
                <a:lnTo>
                  <a:pt x="641" y="698"/>
                </a:lnTo>
                <a:lnTo>
                  <a:pt x="643" y="700"/>
                </a:lnTo>
                <a:lnTo>
                  <a:pt x="644" y="701"/>
                </a:lnTo>
                <a:lnTo>
                  <a:pt x="645" y="702"/>
                </a:lnTo>
                <a:lnTo>
                  <a:pt x="647" y="703"/>
                </a:lnTo>
                <a:lnTo>
                  <a:pt x="648" y="704"/>
                </a:lnTo>
                <a:lnTo>
                  <a:pt x="649" y="706"/>
                </a:lnTo>
                <a:lnTo>
                  <a:pt x="651" y="707"/>
                </a:lnTo>
                <a:lnTo>
                  <a:pt x="652" y="708"/>
                </a:lnTo>
                <a:lnTo>
                  <a:pt x="653" y="709"/>
                </a:lnTo>
                <a:lnTo>
                  <a:pt x="655" y="710"/>
                </a:lnTo>
                <a:lnTo>
                  <a:pt x="656" y="711"/>
                </a:lnTo>
                <a:lnTo>
                  <a:pt x="658" y="713"/>
                </a:lnTo>
                <a:lnTo>
                  <a:pt x="659" y="714"/>
                </a:lnTo>
                <a:lnTo>
                  <a:pt x="660" y="715"/>
                </a:lnTo>
                <a:lnTo>
                  <a:pt x="662" y="716"/>
                </a:lnTo>
                <a:lnTo>
                  <a:pt x="663" y="717"/>
                </a:lnTo>
              </a:path>
            </a:pathLst>
          </a:custGeom>
          <a:noFill/>
          <a:ln w="317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19"/>
          <p:cNvSpPr>
            <a:spLocks noChangeShapeType="1"/>
          </p:cNvSpPr>
          <p:nvPr/>
        </p:nvSpPr>
        <p:spPr bwMode="auto">
          <a:xfrm>
            <a:off x="6994279" y="4657777"/>
            <a:ext cx="6350" cy="322263"/>
          </a:xfrm>
          <a:prstGeom prst="line">
            <a:avLst/>
          </a:prstGeom>
          <a:noFill/>
          <a:ln w="31750">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20"/>
          <p:cNvSpPr>
            <a:spLocks noChangeShapeType="1"/>
          </p:cNvSpPr>
          <p:nvPr/>
        </p:nvSpPr>
        <p:spPr bwMode="auto">
          <a:xfrm>
            <a:off x="5848104" y="3613202"/>
            <a:ext cx="4763" cy="550863"/>
          </a:xfrm>
          <a:prstGeom prst="line">
            <a:avLst/>
          </a:prstGeom>
          <a:noFill/>
          <a:ln w="31750">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21"/>
          <p:cNvSpPr>
            <a:spLocks noChangeShapeType="1"/>
          </p:cNvSpPr>
          <p:nvPr/>
        </p:nvSpPr>
        <p:spPr bwMode="auto">
          <a:xfrm>
            <a:off x="4414592" y="2019352"/>
            <a:ext cx="11113" cy="857250"/>
          </a:xfrm>
          <a:prstGeom prst="line">
            <a:avLst/>
          </a:prstGeom>
          <a:noFill/>
          <a:ln w="31750">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22"/>
          <p:cNvSpPr>
            <a:spLocks noChangeShapeType="1"/>
          </p:cNvSpPr>
          <p:nvPr/>
        </p:nvSpPr>
        <p:spPr bwMode="auto">
          <a:xfrm>
            <a:off x="3543054" y="928740"/>
            <a:ext cx="9525" cy="914400"/>
          </a:xfrm>
          <a:prstGeom prst="line">
            <a:avLst/>
          </a:prstGeom>
          <a:noFill/>
          <a:ln w="31750">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23"/>
          <p:cNvSpPr>
            <a:spLocks noChangeShapeType="1"/>
          </p:cNvSpPr>
          <p:nvPr/>
        </p:nvSpPr>
        <p:spPr bwMode="auto">
          <a:xfrm flipV="1">
            <a:off x="1176092" y="762052"/>
            <a:ext cx="0" cy="50387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4"/>
          <p:cNvSpPr>
            <a:spLocks noChangeShapeType="1"/>
          </p:cNvSpPr>
          <p:nvPr/>
        </p:nvSpPr>
        <p:spPr bwMode="auto">
          <a:xfrm flipH="1">
            <a:off x="1071317" y="5634090"/>
            <a:ext cx="10477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Rectangle 25"/>
          <p:cNvSpPr>
            <a:spLocks noChangeArrowheads="1"/>
          </p:cNvSpPr>
          <p:nvPr/>
        </p:nvSpPr>
        <p:spPr bwMode="auto">
          <a:xfrm rot="16200000">
            <a:off x="760167" y="5397552"/>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22" name="Line 26"/>
          <p:cNvSpPr>
            <a:spLocks noChangeShapeType="1"/>
          </p:cNvSpPr>
          <p:nvPr/>
        </p:nvSpPr>
        <p:spPr bwMode="auto">
          <a:xfrm flipH="1">
            <a:off x="1071317" y="4465690"/>
            <a:ext cx="10477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Rectangle 27"/>
          <p:cNvSpPr>
            <a:spLocks noChangeArrowheads="1"/>
          </p:cNvSpPr>
          <p:nvPr/>
        </p:nvSpPr>
        <p:spPr bwMode="auto">
          <a:xfrm rot="16200000">
            <a:off x="685554" y="4227565"/>
            <a:ext cx="4159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24" name="Line 28"/>
          <p:cNvSpPr>
            <a:spLocks noChangeShapeType="1"/>
          </p:cNvSpPr>
          <p:nvPr/>
        </p:nvSpPr>
        <p:spPr bwMode="auto">
          <a:xfrm flipH="1">
            <a:off x="1071317" y="3297290"/>
            <a:ext cx="10477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Rectangle 29"/>
          <p:cNvSpPr>
            <a:spLocks noChangeArrowheads="1"/>
          </p:cNvSpPr>
          <p:nvPr/>
        </p:nvSpPr>
        <p:spPr bwMode="auto">
          <a:xfrm rot="16200000">
            <a:off x="685554" y="3057577"/>
            <a:ext cx="4159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80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26" name="Line 30"/>
          <p:cNvSpPr>
            <a:spLocks noChangeShapeType="1"/>
          </p:cNvSpPr>
          <p:nvPr/>
        </p:nvSpPr>
        <p:spPr bwMode="auto">
          <a:xfrm flipH="1">
            <a:off x="1071317" y="2122540"/>
            <a:ext cx="10477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Rectangle 31"/>
          <p:cNvSpPr>
            <a:spLocks noChangeArrowheads="1"/>
          </p:cNvSpPr>
          <p:nvPr/>
        </p:nvSpPr>
        <p:spPr bwMode="auto">
          <a:xfrm rot="16200000">
            <a:off x="612529" y="1884415"/>
            <a:ext cx="56038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120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28" name="Line 32"/>
          <p:cNvSpPr>
            <a:spLocks noChangeShapeType="1"/>
          </p:cNvSpPr>
          <p:nvPr/>
        </p:nvSpPr>
        <p:spPr bwMode="auto">
          <a:xfrm flipH="1">
            <a:off x="1071317" y="954140"/>
            <a:ext cx="10477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Rectangle 33"/>
          <p:cNvSpPr>
            <a:spLocks noChangeArrowheads="1"/>
          </p:cNvSpPr>
          <p:nvPr/>
        </p:nvSpPr>
        <p:spPr bwMode="auto">
          <a:xfrm rot="16200000">
            <a:off x="614117" y="714427"/>
            <a:ext cx="56038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160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30" name="Rectangle 34"/>
          <p:cNvSpPr>
            <a:spLocks noChangeArrowheads="1"/>
          </p:cNvSpPr>
          <p:nvPr/>
        </p:nvSpPr>
        <p:spPr bwMode="auto">
          <a:xfrm rot="16200000">
            <a:off x="-157409" y="3033765"/>
            <a:ext cx="153193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 per month</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31" name="Line 35"/>
          <p:cNvSpPr>
            <a:spLocks noChangeShapeType="1"/>
          </p:cNvSpPr>
          <p:nvPr/>
        </p:nvSpPr>
        <p:spPr bwMode="auto">
          <a:xfrm>
            <a:off x="1176092" y="5800777"/>
            <a:ext cx="737076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36"/>
          <p:cNvSpPr>
            <a:spLocks noChangeShapeType="1"/>
          </p:cNvSpPr>
          <p:nvPr/>
        </p:nvSpPr>
        <p:spPr bwMode="auto">
          <a:xfrm>
            <a:off x="1341192"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37"/>
          <p:cNvSpPr>
            <a:spLocks noChangeArrowheads="1"/>
          </p:cNvSpPr>
          <p:nvPr/>
        </p:nvSpPr>
        <p:spPr bwMode="auto">
          <a:xfrm>
            <a:off x="1268167" y="5956352"/>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34" name="Line 38"/>
          <p:cNvSpPr>
            <a:spLocks noChangeShapeType="1"/>
          </p:cNvSpPr>
          <p:nvPr/>
        </p:nvSpPr>
        <p:spPr bwMode="auto">
          <a:xfrm>
            <a:off x="2747717"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39"/>
          <p:cNvSpPr>
            <a:spLocks noChangeArrowheads="1"/>
          </p:cNvSpPr>
          <p:nvPr/>
        </p:nvSpPr>
        <p:spPr bwMode="auto">
          <a:xfrm>
            <a:off x="2639767" y="5956352"/>
            <a:ext cx="3429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36" name="Line 40"/>
          <p:cNvSpPr>
            <a:spLocks noChangeShapeType="1"/>
          </p:cNvSpPr>
          <p:nvPr/>
        </p:nvSpPr>
        <p:spPr bwMode="auto">
          <a:xfrm>
            <a:off x="4155829"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Rectangle 41"/>
          <p:cNvSpPr>
            <a:spLocks noChangeArrowheads="1"/>
          </p:cNvSpPr>
          <p:nvPr/>
        </p:nvSpPr>
        <p:spPr bwMode="auto">
          <a:xfrm>
            <a:off x="4046292" y="5956352"/>
            <a:ext cx="3429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.4</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8" name="Line 42"/>
          <p:cNvSpPr>
            <a:spLocks noChangeShapeType="1"/>
          </p:cNvSpPr>
          <p:nvPr/>
        </p:nvSpPr>
        <p:spPr bwMode="auto">
          <a:xfrm>
            <a:off x="5567117"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Rectangle 43"/>
          <p:cNvSpPr>
            <a:spLocks noChangeArrowheads="1"/>
          </p:cNvSpPr>
          <p:nvPr/>
        </p:nvSpPr>
        <p:spPr bwMode="auto">
          <a:xfrm>
            <a:off x="5457579" y="5956352"/>
            <a:ext cx="3429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.6</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0" name="Line 44"/>
          <p:cNvSpPr>
            <a:spLocks noChangeShapeType="1"/>
          </p:cNvSpPr>
          <p:nvPr/>
        </p:nvSpPr>
        <p:spPr bwMode="auto">
          <a:xfrm>
            <a:off x="6973642"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Rectangle 45"/>
          <p:cNvSpPr>
            <a:spLocks noChangeArrowheads="1"/>
          </p:cNvSpPr>
          <p:nvPr/>
        </p:nvSpPr>
        <p:spPr bwMode="auto">
          <a:xfrm>
            <a:off x="6865692" y="5956352"/>
            <a:ext cx="3429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.8</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2" name="Line 46"/>
          <p:cNvSpPr>
            <a:spLocks noChangeShapeType="1"/>
          </p:cNvSpPr>
          <p:nvPr/>
        </p:nvSpPr>
        <p:spPr bwMode="auto">
          <a:xfrm>
            <a:off x="8380167" y="5800777"/>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47"/>
          <p:cNvSpPr>
            <a:spLocks noChangeArrowheads="1"/>
          </p:cNvSpPr>
          <p:nvPr/>
        </p:nvSpPr>
        <p:spPr bwMode="auto">
          <a:xfrm>
            <a:off x="8308729" y="5956352"/>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4" name="Rectangle 48"/>
          <p:cNvSpPr>
            <a:spLocks noChangeArrowheads="1"/>
          </p:cNvSpPr>
          <p:nvPr/>
        </p:nvSpPr>
        <p:spPr bwMode="auto">
          <a:xfrm>
            <a:off x="4800600" y="6211940"/>
            <a:ext cx="1410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Arial" pitchFamily="34" charset="0"/>
                <a:cs typeface="Arial" pitchFamily="34" charset="0"/>
              </a:rPr>
              <a:t>s</a:t>
            </a:r>
            <a:endParaRPr kumimoji="0" lang="en-US" altLang="en-US" sz="2200" b="0" i="0" u="none" strike="noStrike" cap="none" normalizeH="0" baseline="0" dirty="0">
              <a:ln>
                <a:noFill/>
              </a:ln>
              <a:solidFill>
                <a:schemeClr val="tx1"/>
              </a:solidFill>
              <a:effectLst/>
              <a:latin typeface="Arial" pitchFamily="34" charset="0"/>
              <a:cs typeface="Arial" pitchFamily="34" charset="0"/>
            </a:endParaRPr>
          </a:p>
        </p:txBody>
      </p:sp>
      <p:sp>
        <p:nvSpPr>
          <p:cNvPr id="45" name="TextBox 44"/>
          <p:cNvSpPr txBox="1"/>
          <p:nvPr/>
        </p:nvSpPr>
        <p:spPr>
          <a:xfrm>
            <a:off x="2463567" y="2264162"/>
            <a:ext cx="1611353" cy="384721"/>
          </a:xfrm>
          <a:prstGeom prst="rect">
            <a:avLst/>
          </a:prstGeom>
          <a:noFill/>
        </p:spPr>
        <p:txBody>
          <a:bodyPr wrap="square" rtlCol="0">
            <a:spAutoFit/>
          </a:bodyPr>
          <a:lstStyle/>
          <a:p>
            <a:r>
              <a:rPr lang="en-US" sz="1900" dirty="0">
                <a:solidFill>
                  <a:schemeClr val="tx2"/>
                </a:solidFill>
                <a:latin typeface="Arial" panose="020B0604020202020204" pitchFamily="34" charset="0"/>
                <a:cs typeface="Arial" panose="020B0604020202020204" pitchFamily="34" charset="0"/>
              </a:rPr>
              <a:t>(0.36, $116)</a:t>
            </a:r>
          </a:p>
        </p:txBody>
      </p:sp>
      <p:sp>
        <p:nvSpPr>
          <p:cNvPr id="46" name="TextBox 45"/>
          <p:cNvSpPr txBox="1"/>
          <p:nvPr/>
        </p:nvSpPr>
        <p:spPr>
          <a:xfrm>
            <a:off x="3378310" y="3395203"/>
            <a:ext cx="1611353" cy="384721"/>
          </a:xfrm>
          <a:prstGeom prst="rect">
            <a:avLst/>
          </a:prstGeom>
          <a:noFill/>
        </p:spPr>
        <p:txBody>
          <a:bodyPr wrap="square" rtlCol="0">
            <a:spAutoFit/>
          </a:bodyPr>
          <a:lstStyle/>
          <a:p>
            <a:r>
              <a:rPr lang="en-US" sz="1900" dirty="0">
                <a:solidFill>
                  <a:schemeClr val="tx2"/>
                </a:solidFill>
                <a:latin typeface="Arial" panose="020B0604020202020204" pitchFamily="34" charset="0"/>
                <a:cs typeface="Arial" panose="020B0604020202020204" pitchFamily="34" charset="0"/>
              </a:rPr>
              <a:t>  (0.50, $77)</a:t>
            </a:r>
          </a:p>
        </p:txBody>
      </p:sp>
      <p:sp>
        <p:nvSpPr>
          <p:cNvPr id="47" name="TextBox 46"/>
          <p:cNvSpPr txBox="1"/>
          <p:nvPr/>
        </p:nvSpPr>
        <p:spPr>
          <a:xfrm>
            <a:off x="4795624" y="4499021"/>
            <a:ext cx="1611353" cy="384721"/>
          </a:xfrm>
          <a:prstGeom prst="rect">
            <a:avLst/>
          </a:prstGeom>
          <a:noFill/>
        </p:spPr>
        <p:txBody>
          <a:bodyPr wrap="square" rtlCol="0">
            <a:spAutoFit/>
          </a:bodyPr>
          <a:lstStyle/>
          <a:p>
            <a:r>
              <a:rPr lang="en-US" sz="1900" dirty="0">
                <a:solidFill>
                  <a:schemeClr val="tx2"/>
                </a:solidFill>
                <a:latin typeface="Arial" panose="020B0604020202020204" pitchFamily="34" charset="0"/>
                <a:cs typeface="Arial" panose="020B0604020202020204" pitchFamily="34" charset="0"/>
              </a:rPr>
              <a:t>  (0.70, $39)</a:t>
            </a:r>
          </a:p>
        </p:txBody>
      </p:sp>
      <p:sp>
        <p:nvSpPr>
          <p:cNvPr id="48" name="TextBox 47"/>
          <p:cNvSpPr txBox="1"/>
          <p:nvPr/>
        </p:nvSpPr>
        <p:spPr>
          <a:xfrm>
            <a:off x="6601777" y="5434876"/>
            <a:ext cx="1418451" cy="384721"/>
          </a:xfrm>
          <a:prstGeom prst="rect">
            <a:avLst/>
          </a:prstGeom>
          <a:noFill/>
        </p:spPr>
        <p:txBody>
          <a:bodyPr wrap="square" rtlCol="0">
            <a:spAutoFit/>
          </a:bodyPr>
          <a:lstStyle/>
          <a:p>
            <a:r>
              <a:rPr lang="en-US" sz="1900" dirty="0">
                <a:solidFill>
                  <a:schemeClr val="tx2"/>
                </a:solidFill>
                <a:latin typeface="Arial" panose="020B0604020202020204" pitchFamily="34" charset="0"/>
                <a:cs typeface="Arial" panose="020B0604020202020204" pitchFamily="34" charset="0"/>
              </a:rPr>
              <a:t>(0.94, $0)</a:t>
            </a:r>
          </a:p>
        </p:txBody>
      </p:sp>
      <p:sp>
        <p:nvSpPr>
          <p:cNvPr id="49" name="TextBox 48"/>
          <p:cNvSpPr txBox="1"/>
          <p:nvPr/>
        </p:nvSpPr>
        <p:spPr>
          <a:xfrm>
            <a:off x="7643144" y="4529226"/>
            <a:ext cx="1197398" cy="461665"/>
          </a:xfrm>
          <a:prstGeom prst="rect">
            <a:avLst/>
          </a:prstGeom>
          <a:noFill/>
        </p:spPr>
        <p:txBody>
          <a:bodyPr wrap="square" rtlCol="0">
            <a:spAutoFit/>
          </a:bodyPr>
          <a:lstStyle/>
          <a:p>
            <a:r>
              <a:rPr lang="en-US" sz="2400" b="1" dirty="0">
                <a:solidFill>
                  <a:schemeClr val="tx2"/>
                </a:solidFill>
                <a:latin typeface="Arial" panose="020B0604020202020204" pitchFamily="34" charset="0"/>
                <a:cs typeface="Arial" panose="020B0604020202020204" pitchFamily="34" charset="0"/>
              </a:rPr>
              <a:t>W</a:t>
            </a:r>
            <a:r>
              <a:rPr lang="en-US" sz="2400" b="1" baseline="-25000" dirty="0">
                <a:solidFill>
                  <a:schemeClr val="tx2"/>
                </a:solidFill>
                <a:latin typeface="Arial" panose="020B0604020202020204" pitchFamily="34" charset="0"/>
                <a:cs typeface="Arial" panose="020B0604020202020204" pitchFamily="34" charset="0"/>
              </a:rPr>
              <a:t>L</a:t>
            </a:r>
            <a:r>
              <a:rPr lang="en-US" sz="2400" b="1" dirty="0">
                <a:solidFill>
                  <a:schemeClr val="tx2"/>
                </a:solidFill>
                <a:latin typeface="Arial" panose="020B0604020202020204" pitchFamily="34" charset="0"/>
                <a:cs typeface="Arial" panose="020B0604020202020204" pitchFamily="34" charset="0"/>
              </a:rPr>
              <a:t>(s)</a:t>
            </a:r>
          </a:p>
        </p:txBody>
      </p:sp>
      <p:sp>
        <p:nvSpPr>
          <p:cNvPr id="50" name="TextBox 49"/>
          <p:cNvSpPr txBox="1"/>
          <p:nvPr/>
        </p:nvSpPr>
        <p:spPr>
          <a:xfrm>
            <a:off x="3888917" y="962968"/>
            <a:ext cx="1197398" cy="461665"/>
          </a:xfrm>
          <a:prstGeom prst="rect">
            <a:avLst/>
          </a:prstGeom>
          <a:noFill/>
        </p:spPr>
        <p:txBody>
          <a:bodyPr wrap="square" rtlCol="0">
            <a:spAutoFit/>
          </a:bodyPr>
          <a:lstStyle/>
          <a:p>
            <a:r>
              <a:rPr lang="en-US" sz="2400" b="1" dirty="0">
                <a:solidFill>
                  <a:srgbClr val="00642D"/>
                </a:solidFill>
                <a:latin typeface="Arial" panose="020B0604020202020204" pitchFamily="34" charset="0"/>
                <a:cs typeface="Arial" panose="020B0604020202020204" pitchFamily="34" charset="0"/>
              </a:rPr>
              <a:t>W</a:t>
            </a:r>
            <a:r>
              <a:rPr lang="en-US" sz="2400" b="1" baseline="-25000" dirty="0">
                <a:solidFill>
                  <a:srgbClr val="00642D"/>
                </a:solidFill>
                <a:latin typeface="Arial" panose="020B0604020202020204" pitchFamily="34" charset="0"/>
                <a:cs typeface="Arial" panose="020B0604020202020204" pitchFamily="34" charset="0"/>
              </a:rPr>
              <a:t>H</a:t>
            </a:r>
            <a:r>
              <a:rPr lang="en-US" sz="2400" b="1" dirty="0">
                <a:solidFill>
                  <a:srgbClr val="00642D"/>
                </a:solidFill>
                <a:latin typeface="Arial" panose="020B0604020202020204" pitchFamily="34" charset="0"/>
                <a:cs typeface="Arial" panose="020B0604020202020204" pitchFamily="34" charset="0"/>
              </a:rPr>
              <a:t>(s)</a:t>
            </a:r>
          </a:p>
        </p:txBody>
      </p:sp>
      <p:cxnSp>
        <p:nvCxnSpPr>
          <p:cNvPr id="51" name="Straight Connector 50"/>
          <p:cNvCxnSpPr>
            <a:endCxn id="13" idx="52"/>
          </p:cNvCxnSpPr>
          <p:nvPr/>
        </p:nvCxnSpPr>
        <p:spPr>
          <a:xfrm flipH="1">
            <a:off x="7274562" y="4883742"/>
            <a:ext cx="423774" cy="28768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769311" y="2046164"/>
            <a:ext cx="1700425" cy="461665"/>
          </a:xfrm>
          <a:prstGeom prst="rect">
            <a:avLst/>
          </a:prstGeom>
          <a:noFill/>
        </p:spPr>
        <p:txBody>
          <a:bodyPr wrap="square" rtlCol="0">
            <a:spAutoFit/>
          </a:bodyPr>
          <a:lstStyle/>
          <a:p>
            <a:r>
              <a:rPr lang="el-GR" sz="2400" b="1" dirty="0">
                <a:solidFill>
                  <a:schemeClr val="accent2">
                    <a:lumMod val="75000"/>
                  </a:schemeClr>
                </a:solidFill>
                <a:latin typeface="Arial" panose="020B0604020202020204" pitchFamily="34" charset="0"/>
                <a:cs typeface="Arial" panose="020B0604020202020204" pitchFamily="34" charset="0"/>
              </a:rPr>
              <a:t>Δ</a:t>
            </a:r>
            <a:r>
              <a:rPr lang="en-US" sz="2400" b="1" dirty="0">
                <a:solidFill>
                  <a:schemeClr val="accent2">
                    <a:lumMod val="75000"/>
                  </a:schemeClr>
                </a:solidFill>
                <a:latin typeface="Arial" panose="020B0604020202020204" pitchFamily="34" charset="0"/>
                <a:cs typeface="Arial" panose="020B0604020202020204" pitchFamily="34" charset="0"/>
              </a:rPr>
              <a:t>W</a:t>
            </a:r>
            <a:r>
              <a:rPr lang="en-US" sz="2400" b="1" baseline="-25000" dirty="0">
                <a:solidFill>
                  <a:schemeClr val="accent2">
                    <a:lumMod val="75000"/>
                  </a:schemeClr>
                </a:solidFill>
                <a:latin typeface="Arial" panose="020B0604020202020204" pitchFamily="34" charset="0"/>
                <a:cs typeface="Arial" panose="020B0604020202020204" pitchFamily="34" charset="0"/>
              </a:rPr>
              <a:t>HL</a:t>
            </a:r>
            <a:r>
              <a:rPr lang="en-US" sz="2400" b="1" dirty="0">
                <a:solidFill>
                  <a:schemeClr val="accent2">
                    <a:lumMod val="75000"/>
                  </a:schemeClr>
                </a:solidFill>
                <a:latin typeface="Arial" panose="020B0604020202020204" pitchFamily="34" charset="0"/>
                <a:cs typeface="Arial" panose="020B0604020202020204" pitchFamily="34" charset="0"/>
              </a:rPr>
              <a:t>(s)</a:t>
            </a:r>
          </a:p>
        </p:txBody>
      </p:sp>
      <p:cxnSp>
        <p:nvCxnSpPr>
          <p:cNvPr id="53" name="Straight Connector 52"/>
          <p:cNvCxnSpPr>
            <a:stCxn id="52" idx="1"/>
          </p:cNvCxnSpPr>
          <p:nvPr/>
        </p:nvCxnSpPr>
        <p:spPr>
          <a:xfrm flipH="1">
            <a:off x="4428661" y="2276997"/>
            <a:ext cx="1340650" cy="22832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5848104" y="2599584"/>
            <a:ext cx="631033" cy="1289049"/>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55" name="Rectangle 59"/>
          <p:cNvSpPr>
            <a:spLocks noChangeArrowheads="1"/>
          </p:cNvSpPr>
          <p:nvPr/>
        </p:nvSpPr>
        <p:spPr bwMode="auto">
          <a:xfrm>
            <a:off x="1139411" y="325725"/>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700" dirty="0">
                <a:solidFill>
                  <a:srgbClr val="1E2D53"/>
                </a:solidFill>
              </a:rPr>
              <a:t>Final WTP Curves for Insurance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58371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Estimating Cost of Marginal Consumers</a:t>
            </a:r>
          </a:p>
        </p:txBody>
      </p:sp>
      <p:sp>
        <p:nvSpPr>
          <p:cNvPr id="3" name="Content Placeholder 2"/>
          <p:cNvSpPr>
            <a:spLocks noGrp="1"/>
          </p:cNvSpPr>
          <p:nvPr>
            <p:ph idx="1"/>
          </p:nvPr>
        </p:nvSpPr>
        <p:spPr/>
        <p:txBody>
          <a:bodyPr/>
          <a:lstStyle/>
          <a:p>
            <a:r>
              <a:rPr lang="en-US" dirty="0"/>
              <a:t>Efficiency in insurance markets depends on comparison b/n WTP  (</a:t>
            </a:r>
            <a:r>
              <a:rPr lang="en-US" i="1" dirty="0"/>
              <a:t>just estimated</a:t>
            </a:r>
            <a:r>
              <a:rPr lang="en-US" dirty="0"/>
              <a:t>) vs. cost of </a:t>
            </a:r>
            <a:r>
              <a:rPr lang="en-US" u="sng" dirty="0"/>
              <a:t>marginal</a:t>
            </a:r>
            <a:r>
              <a:rPr lang="en-US" dirty="0"/>
              <a:t> consumers</a:t>
            </a:r>
          </a:p>
          <a:p>
            <a:pPr lvl="1"/>
            <a:r>
              <a:rPr lang="en-US" u="sng" dirty="0"/>
              <a:t>Adverse selection</a:t>
            </a:r>
            <a:r>
              <a:rPr lang="en-US" dirty="0"/>
              <a:t>: Marginal consumers are lower-cost than average</a:t>
            </a:r>
          </a:p>
          <a:p>
            <a:pPr lvl="1"/>
            <a:endParaRPr lang="en-US" dirty="0"/>
          </a:p>
          <a:p>
            <a:endParaRPr lang="en-US" dirty="0"/>
          </a:p>
          <a:p>
            <a:r>
              <a:rPr lang="en-US" b="1" dirty="0"/>
              <a:t>Cost curve notation:</a:t>
            </a:r>
          </a:p>
          <a:p>
            <a:pPr lvl="1">
              <a:spcAft>
                <a:spcPts val="600"/>
              </a:spcAft>
            </a:pPr>
            <a:r>
              <a:rPr lang="en-US" i="1" dirty="0" err="1"/>
              <a:t>C</a:t>
            </a:r>
            <a:r>
              <a:rPr lang="en-US" i="1" baseline="-25000" dirty="0" err="1"/>
              <a:t>j</a:t>
            </a:r>
            <a:r>
              <a:rPr lang="en-US" dirty="0"/>
              <a:t>(</a:t>
            </a:r>
            <a:r>
              <a:rPr lang="en-US" i="1" dirty="0"/>
              <a:t>s</a:t>
            </a:r>
            <a:r>
              <a:rPr lang="en-US" dirty="0"/>
              <a:t>) = Insurer cost (in plan </a:t>
            </a:r>
            <a:r>
              <a:rPr lang="en-US" i="1" dirty="0"/>
              <a:t>j</a:t>
            </a:r>
            <a:r>
              <a:rPr lang="en-US" dirty="0"/>
              <a:t>) for consumer of type </a:t>
            </a:r>
            <a:r>
              <a:rPr lang="en-US" i="1" dirty="0"/>
              <a:t>s</a:t>
            </a:r>
            <a:br>
              <a:rPr lang="en-US" dirty="0"/>
            </a:br>
            <a:r>
              <a:rPr lang="en-US" dirty="0"/>
              <a:t>        = Cost of marginal enrollees if </a:t>
            </a:r>
            <a:r>
              <a:rPr lang="en-US" i="1" dirty="0" err="1"/>
              <a:t>P</a:t>
            </a:r>
            <a:r>
              <a:rPr lang="en-US" i="1" baseline="-25000" dirty="0" err="1"/>
              <a:t>j</a:t>
            </a:r>
            <a:r>
              <a:rPr lang="en-US" dirty="0"/>
              <a:t> = </a:t>
            </a:r>
            <a:r>
              <a:rPr lang="en-US" i="1" dirty="0" err="1"/>
              <a:t>W</a:t>
            </a:r>
            <a:r>
              <a:rPr lang="en-US" i="1" baseline="-25000" dirty="0" err="1"/>
              <a:t>j</a:t>
            </a:r>
            <a:r>
              <a:rPr lang="en-US" dirty="0"/>
              <a:t>(</a:t>
            </a:r>
            <a:r>
              <a:rPr lang="en-US" i="1" dirty="0"/>
              <a:t>s</a:t>
            </a:r>
            <a:r>
              <a:rPr lang="en-US" dirty="0"/>
              <a:t>)  (</a:t>
            </a:r>
            <a:r>
              <a:rPr lang="en-US" i="1" dirty="0"/>
              <a:t>in market with only plan j</a:t>
            </a:r>
            <a:r>
              <a:rPr lang="en-US" dirty="0"/>
              <a:t>)</a:t>
            </a:r>
          </a:p>
          <a:p>
            <a:pPr lvl="1"/>
            <a:r>
              <a:rPr lang="en-US" i="1" dirty="0" err="1"/>
              <a:t>AC</a:t>
            </a:r>
            <a:r>
              <a:rPr lang="en-US" i="1" baseline="-25000" dirty="0" err="1"/>
              <a:t>j</a:t>
            </a:r>
            <a:r>
              <a:rPr lang="en-US" dirty="0"/>
              <a:t>(</a:t>
            </a:r>
            <a:r>
              <a:rPr lang="en-US" i="1" dirty="0"/>
              <a:t>s</a:t>
            </a:r>
            <a:r>
              <a:rPr lang="en-US" dirty="0"/>
              <a:t>) = Insurer’s average cost if cover all types with WTP ≥ </a:t>
            </a:r>
            <a:r>
              <a:rPr lang="en-US" i="1" dirty="0" err="1"/>
              <a:t>W</a:t>
            </a:r>
            <a:r>
              <a:rPr lang="en-US" i="1" baseline="-25000" dirty="0" err="1"/>
              <a:t>j</a:t>
            </a:r>
            <a:r>
              <a:rPr lang="en-US" dirty="0"/>
              <a:t>(</a:t>
            </a:r>
            <a:r>
              <a:rPr lang="en-US" i="1" dirty="0"/>
              <a:t>s</a:t>
            </a:r>
            <a:r>
              <a:rPr lang="en-US" dirty="0"/>
              <a:t>)</a:t>
            </a:r>
          </a:p>
          <a:p>
            <a:endParaRPr lang="en-US" b="1" dirty="0"/>
          </a:p>
          <a:p>
            <a:pPr lvl="1"/>
            <a:endParaRPr lang="en-US" b="1" dirty="0"/>
          </a:p>
          <a:p>
            <a:r>
              <a:rPr lang="en-US" b="1" dirty="0"/>
              <a:t>Use effect of price variation on </a:t>
            </a:r>
            <a:r>
              <a:rPr lang="en-US" b="1" i="1" dirty="0"/>
              <a:t>AC</a:t>
            </a:r>
            <a:r>
              <a:rPr lang="en-US" b="1" i="1" baseline="-25000" dirty="0"/>
              <a:t>H</a:t>
            </a:r>
            <a:r>
              <a:rPr lang="en-US" dirty="0"/>
              <a:t> to estimate </a:t>
            </a:r>
            <a:r>
              <a:rPr lang="en-US" i="1" dirty="0"/>
              <a:t>C</a:t>
            </a:r>
            <a:r>
              <a:rPr lang="en-US" i="1" baseline="-25000" dirty="0"/>
              <a:t>H</a:t>
            </a:r>
            <a:r>
              <a:rPr lang="en-US" dirty="0"/>
              <a:t>(</a:t>
            </a:r>
            <a:r>
              <a:rPr lang="en-US" i="1" dirty="0"/>
              <a:t>s</a:t>
            </a:r>
            <a:r>
              <a:rPr lang="en-US" dirty="0"/>
              <a:t>) </a:t>
            </a:r>
          </a:p>
          <a:p>
            <a:pPr lvl="1"/>
            <a:r>
              <a:rPr lang="en-US" dirty="0"/>
              <a:t>Analogous to </a:t>
            </a:r>
            <a:r>
              <a:rPr lang="en-US" dirty="0" err="1"/>
              <a:t>Einav</a:t>
            </a:r>
            <a:r>
              <a:rPr lang="en-US" dirty="0"/>
              <a:t>, Finkelstein, Cullen (2010)</a:t>
            </a:r>
          </a:p>
          <a:p>
            <a:pPr lvl="1"/>
            <a:r>
              <a:rPr lang="en-US" dirty="0"/>
              <a:t>Focus on </a:t>
            </a:r>
            <a:r>
              <a:rPr lang="en-US" i="1" dirty="0"/>
              <a:t>C</a:t>
            </a:r>
            <a:r>
              <a:rPr lang="en-US" i="1" baseline="-25000" dirty="0"/>
              <a:t>H</a:t>
            </a:r>
            <a:r>
              <a:rPr lang="en-US" dirty="0"/>
              <a:t> but have alternate method for estimating </a:t>
            </a:r>
            <a:r>
              <a:rPr lang="en-US" i="1" dirty="0"/>
              <a:t>C</a:t>
            </a:r>
            <a:r>
              <a:rPr lang="en-US" i="1" baseline="-25000" dirty="0"/>
              <a:t>L</a:t>
            </a:r>
            <a:r>
              <a:rPr lang="en-US" dirty="0"/>
              <a:t>(</a:t>
            </a:r>
            <a:r>
              <a:rPr lang="en-US" i="1" dirty="0"/>
              <a:t>s</a:t>
            </a:r>
            <a:r>
              <a:rPr lang="en-US" dirty="0"/>
              <a:t>) </a:t>
            </a:r>
            <a:r>
              <a:rPr lang="en-US" sz="1600" dirty="0"/>
              <a:t>(</a:t>
            </a:r>
            <a:r>
              <a:rPr lang="en-US" sz="1600" i="1" dirty="0">
                <a:sym typeface="Wingdings" panose="05000000000000000000" pitchFamily="2" charset="2"/>
                <a:hlinkClick r:id="rId2" action="ppaction://hlinksldjump"/>
              </a:rPr>
              <a:t> Details</a:t>
            </a:r>
            <a:r>
              <a:rPr lang="en-US" sz="1600" dirty="0">
                <a:sym typeface="Wingdings" panose="05000000000000000000" pitchFamily="2" charset="2"/>
              </a:rPr>
              <a:t>)</a:t>
            </a:r>
            <a:endParaRPr lang="en-US" dirty="0"/>
          </a:p>
          <a:p>
            <a:endParaRPr lang="en-US" dirty="0"/>
          </a:p>
          <a:p>
            <a:endParaRPr lang="en-US" dirty="0"/>
          </a:p>
        </p:txBody>
      </p:sp>
    </p:spTree>
    <p:extLst>
      <p:ext uri="{BB962C8B-B14F-4D97-AF65-F5344CB8AC3E}">
        <p14:creationId xmlns:p14="http://schemas.microsoft.com/office/powerpoint/2010/main" val="2014570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74611" y="846800"/>
            <a:ext cx="3625989" cy="4944400"/>
          </a:xfrm>
          <a:prstGeom prst="rect">
            <a:avLst/>
          </a:prstGeom>
          <a:solidFill>
            <a:srgbClr val="008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Identifying Cost of </a:t>
            </a:r>
            <a:r>
              <a:rPr lang="en-US" i="1" dirty="0"/>
              <a:t>H</a:t>
            </a:r>
            <a:r>
              <a:rPr lang="en-US" dirty="0"/>
              <a:t> Plan</a:t>
            </a:r>
          </a:p>
        </p:txBody>
      </p:sp>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70" name="Line 23"/>
          <p:cNvSpPr>
            <a:spLocks noChangeShapeType="1"/>
          </p:cNvSpPr>
          <p:nvPr/>
        </p:nvSpPr>
        <p:spPr bwMode="auto">
          <a:xfrm flipV="1">
            <a:off x="980661" y="1071264"/>
            <a:ext cx="0" cy="471993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35"/>
          <p:cNvSpPr>
            <a:spLocks noChangeShapeType="1"/>
          </p:cNvSpPr>
          <p:nvPr/>
        </p:nvSpPr>
        <p:spPr bwMode="auto">
          <a:xfrm>
            <a:off x="980661" y="5791200"/>
            <a:ext cx="719558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36"/>
          <p:cNvSpPr>
            <a:spLocks noChangeShapeType="1"/>
          </p:cNvSpPr>
          <p:nvPr/>
        </p:nvSpPr>
        <p:spPr bwMode="auto">
          <a:xfrm>
            <a:off x="1076151"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37"/>
          <p:cNvSpPr>
            <a:spLocks noChangeArrowheads="1"/>
          </p:cNvSpPr>
          <p:nvPr/>
        </p:nvSpPr>
        <p:spPr bwMode="auto">
          <a:xfrm>
            <a:off x="1003126"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4" name="Line 46"/>
          <p:cNvSpPr>
            <a:spLocks noChangeShapeType="1"/>
          </p:cNvSpPr>
          <p:nvPr/>
        </p:nvSpPr>
        <p:spPr bwMode="auto">
          <a:xfrm>
            <a:off x="8035925"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47"/>
          <p:cNvSpPr>
            <a:spLocks noChangeArrowheads="1"/>
          </p:cNvSpPr>
          <p:nvPr/>
        </p:nvSpPr>
        <p:spPr bwMode="auto">
          <a:xfrm>
            <a:off x="7964487"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6" name="Rectangle 48"/>
          <p:cNvSpPr>
            <a:spLocks noChangeArrowheads="1"/>
          </p:cNvSpPr>
          <p:nvPr/>
        </p:nvSpPr>
        <p:spPr bwMode="auto">
          <a:xfrm>
            <a:off x="7814376" y="5612011"/>
            <a:ext cx="1219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7" name="Rectangle 48"/>
          <p:cNvSpPr>
            <a:spLocks noChangeArrowheads="1"/>
          </p:cNvSpPr>
          <p:nvPr/>
        </p:nvSpPr>
        <p:spPr bwMode="auto">
          <a:xfrm>
            <a:off x="294861" y="911423"/>
            <a:ext cx="8797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Cost</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cxnSp>
        <p:nvCxnSpPr>
          <p:cNvPr id="79" name="Straight Connector 78"/>
          <p:cNvCxnSpPr/>
          <p:nvPr/>
        </p:nvCxnSpPr>
        <p:spPr>
          <a:xfrm flipH="1" flipV="1">
            <a:off x="1268240" y="1222178"/>
            <a:ext cx="6722821" cy="2968822"/>
          </a:xfrm>
          <a:prstGeom prst="line">
            <a:avLst/>
          </a:prstGeom>
          <a:ln w="31750">
            <a:solidFill>
              <a:srgbClr val="008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390089" y="838200"/>
            <a:ext cx="1197398" cy="461665"/>
          </a:xfrm>
          <a:prstGeom prst="rect">
            <a:avLst/>
          </a:prstGeom>
          <a:noFill/>
        </p:spPr>
        <p:txBody>
          <a:bodyPr wrap="square" rtlCol="0">
            <a:spAutoFit/>
          </a:bodyPr>
          <a:lstStyle/>
          <a:p>
            <a:r>
              <a:rPr lang="en-US" sz="2400" b="1" dirty="0">
                <a:solidFill>
                  <a:srgbClr val="008000"/>
                </a:solidFill>
                <a:latin typeface="Arial" panose="020B0604020202020204" pitchFamily="34" charset="0"/>
                <a:cs typeface="Arial" panose="020B0604020202020204" pitchFamily="34" charset="0"/>
              </a:rPr>
              <a:t>C</a:t>
            </a:r>
            <a:r>
              <a:rPr lang="en-US" sz="2400" b="1" baseline="-25000" dirty="0">
                <a:solidFill>
                  <a:srgbClr val="008000"/>
                </a:solidFill>
                <a:latin typeface="Arial" panose="020B0604020202020204" pitchFamily="34" charset="0"/>
                <a:cs typeface="Arial" panose="020B0604020202020204" pitchFamily="34" charset="0"/>
              </a:rPr>
              <a:t>H</a:t>
            </a:r>
            <a:r>
              <a:rPr lang="en-US" sz="2400" b="1" dirty="0">
                <a:solidFill>
                  <a:srgbClr val="008000"/>
                </a:solidFill>
                <a:latin typeface="Arial" panose="020B0604020202020204" pitchFamily="34" charset="0"/>
                <a:cs typeface="Arial" panose="020B0604020202020204" pitchFamily="34" charset="0"/>
              </a:rPr>
              <a:t>(s)</a:t>
            </a:r>
          </a:p>
        </p:txBody>
      </p:sp>
      <p:sp>
        <p:nvSpPr>
          <p:cNvPr id="86" name="Rectangle 48"/>
          <p:cNvSpPr>
            <a:spLocks noChangeArrowheads="1"/>
          </p:cNvSpPr>
          <p:nvPr/>
        </p:nvSpPr>
        <p:spPr bwMode="auto">
          <a:xfrm>
            <a:off x="2403548" y="588872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lumMod val="50000"/>
                  </a:schemeClr>
                </a:solidFill>
                <a:effectLst/>
                <a:latin typeface="Arial" pitchFamily="34" charset="0"/>
                <a:cs typeface="Arial" pitchFamily="34" charset="0"/>
              </a:rPr>
              <a:t>Buy </a:t>
            </a:r>
            <a:r>
              <a:rPr kumimoji="0" lang="en-US" altLang="en-US" sz="2400" b="1" i="1" u="none" strike="noStrike" cap="none" normalizeH="0" baseline="0" dirty="0">
                <a:ln>
                  <a:noFill/>
                </a:ln>
                <a:solidFill>
                  <a:schemeClr val="bg1">
                    <a:lumMod val="50000"/>
                  </a:schemeClr>
                </a:solidFill>
                <a:effectLst/>
                <a:latin typeface="Arial" pitchFamily="34" charset="0"/>
                <a:cs typeface="Arial" pitchFamily="34" charset="0"/>
              </a:rPr>
              <a:t>H</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cxnSp>
        <p:nvCxnSpPr>
          <p:cNvPr id="88" name="Straight Connector 87"/>
          <p:cNvCxnSpPr/>
          <p:nvPr/>
        </p:nvCxnSpPr>
        <p:spPr>
          <a:xfrm flipV="1">
            <a:off x="4800600" y="993578"/>
            <a:ext cx="0" cy="5278976"/>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9" name="Rectangle 48"/>
          <p:cNvSpPr>
            <a:spLocks noChangeArrowheads="1"/>
          </p:cNvSpPr>
          <p:nvPr/>
        </p:nvSpPr>
        <p:spPr bwMode="auto">
          <a:xfrm>
            <a:off x="4797288" y="588872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lumMod val="50000"/>
                  </a:schemeClr>
                </a:solidFill>
                <a:effectLst/>
                <a:latin typeface="Arial" pitchFamily="34" charset="0"/>
                <a:cs typeface="Arial" pitchFamily="34" charset="0"/>
              </a:rPr>
              <a:t>Buy L</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sp>
        <p:nvSpPr>
          <p:cNvPr id="91" name="Rectangle 48"/>
          <p:cNvSpPr>
            <a:spLocks noChangeArrowheads="1"/>
          </p:cNvSpPr>
          <p:nvPr/>
        </p:nvSpPr>
        <p:spPr bwMode="auto">
          <a:xfrm>
            <a:off x="6203609" y="5897217"/>
            <a:ext cx="1635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b="1" dirty="0">
                <a:solidFill>
                  <a:schemeClr val="bg1">
                    <a:lumMod val="50000"/>
                  </a:schemeClr>
                </a:solidFill>
              </a:rPr>
              <a:t>Uninsured</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sp>
        <p:nvSpPr>
          <p:cNvPr id="93" name="Rectangle 48"/>
          <p:cNvSpPr>
            <a:spLocks noChangeArrowheads="1"/>
          </p:cNvSpPr>
          <p:nvPr/>
        </p:nvSpPr>
        <p:spPr bwMode="auto">
          <a:xfrm>
            <a:off x="4321799" y="6272554"/>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i="1" dirty="0">
                <a:solidFill>
                  <a:schemeClr val="bg1">
                    <a:lumMod val="50000"/>
                  </a:schemeClr>
                </a:solidFill>
              </a:rPr>
              <a:t>s</a:t>
            </a:r>
            <a:r>
              <a:rPr lang="en-US" altLang="en-US" sz="2400" i="1" baseline="30000" dirty="0">
                <a:solidFill>
                  <a:schemeClr val="bg1">
                    <a:lumMod val="50000"/>
                  </a:schemeClr>
                </a:solidFill>
              </a:rPr>
              <a:t>*</a:t>
            </a:r>
            <a:r>
              <a:rPr lang="en-US" altLang="en-US" sz="2400" i="1" baseline="-25000" dirty="0">
                <a:solidFill>
                  <a:schemeClr val="bg1">
                    <a:lumMod val="50000"/>
                  </a:schemeClr>
                </a:solidFill>
              </a:rPr>
              <a:t>HL</a:t>
            </a:r>
            <a:endParaRPr kumimoji="0" lang="en-US" altLang="en-US" sz="2000" i="1" u="none" strike="noStrike" cap="none" normalizeH="0" baseline="30000" dirty="0">
              <a:ln>
                <a:noFill/>
              </a:ln>
              <a:solidFill>
                <a:schemeClr val="bg1">
                  <a:lumMod val="50000"/>
                </a:schemeClr>
              </a:solidFill>
              <a:effectLst/>
            </a:endParaRPr>
          </a:p>
        </p:txBody>
      </p:sp>
      <p:grpSp>
        <p:nvGrpSpPr>
          <p:cNvPr id="11" name="Group 10"/>
          <p:cNvGrpSpPr/>
          <p:nvPr/>
        </p:nvGrpSpPr>
        <p:grpSpPr>
          <a:xfrm>
            <a:off x="4750045" y="990600"/>
            <a:ext cx="3207885" cy="887895"/>
            <a:chOff x="4750045" y="818322"/>
            <a:chExt cx="3207884" cy="887895"/>
          </a:xfrm>
        </p:grpSpPr>
        <p:sp>
          <p:nvSpPr>
            <p:cNvPr id="7" name="TextBox 6"/>
            <p:cNvSpPr txBox="1"/>
            <p:nvPr/>
          </p:nvSpPr>
          <p:spPr>
            <a:xfrm>
              <a:off x="5049284" y="818322"/>
              <a:ext cx="2908645" cy="723275"/>
            </a:xfrm>
            <a:prstGeom prst="rect">
              <a:avLst/>
            </a:prstGeom>
            <a:noFill/>
          </p:spPr>
          <p:txBody>
            <a:bodyPr wrap="square" rtlCol="0">
              <a:spAutoFit/>
            </a:bodyPr>
            <a:lstStyle/>
            <a:p>
              <a:pPr algn="ctr">
                <a:spcAft>
                  <a:spcPts val="600"/>
                </a:spcAft>
              </a:pPr>
              <a:r>
                <a:rPr lang="en-US" b="1" dirty="0">
                  <a:solidFill>
                    <a:srgbClr val="A80000"/>
                  </a:solidFill>
                </a:rPr>
                <a:t>Observed Avg. Cost of H</a:t>
              </a:r>
            </a:p>
            <a:p>
              <a:pPr algn="ctr"/>
              <a:r>
                <a:rPr lang="en-US" dirty="0">
                  <a:solidFill>
                    <a:srgbClr val="A80000"/>
                  </a:solidFill>
                </a:rPr>
                <a:t>= </a:t>
              </a:r>
              <a:r>
                <a:rPr lang="en-US" i="1" dirty="0">
                  <a:solidFill>
                    <a:srgbClr val="A80000"/>
                  </a:solidFill>
                </a:rPr>
                <a:t>AC</a:t>
              </a:r>
              <a:r>
                <a:rPr lang="en-US" i="1" baseline="-25000" dirty="0">
                  <a:solidFill>
                    <a:srgbClr val="A80000"/>
                  </a:solidFill>
                </a:rPr>
                <a:t>H</a:t>
              </a:r>
              <a:r>
                <a:rPr lang="en-US" dirty="0">
                  <a:solidFill>
                    <a:srgbClr val="A80000"/>
                  </a:solidFill>
                </a:rPr>
                <a:t>(</a:t>
              </a:r>
              <a:r>
                <a:rPr lang="en-US" i="1" dirty="0">
                  <a:solidFill>
                    <a:srgbClr val="A80000"/>
                  </a:solidFill>
                </a:rPr>
                <a:t>s</a:t>
              </a:r>
              <a:r>
                <a:rPr lang="en-US" dirty="0">
                  <a:solidFill>
                    <a:srgbClr val="A80000"/>
                  </a:solidFill>
                </a:rPr>
                <a:t>*</a:t>
              </a:r>
              <a:r>
                <a:rPr lang="en-US" i="1" baseline="-25000" dirty="0">
                  <a:solidFill>
                    <a:srgbClr val="A80000"/>
                  </a:solidFill>
                </a:rPr>
                <a:t>HL</a:t>
              </a:r>
              <a:r>
                <a:rPr lang="en-US" dirty="0">
                  <a:solidFill>
                    <a:srgbClr val="A80000"/>
                  </a:solidFill>
                </a:rPr>
                <a:t>)</a:t>
              </a:r>
            </a:p>
          </p:txBody>
        </p:sp>
        <p:sp>
          <p:nvSpPr>
            <p:cNvPr id="92" name="Oval 15"/>
            <p:cNvSpPr>
              <a:spLocks noChangeArrowheads="1"/>
            </p:cNvSpPr>
            <p:nvPr/>
          </p:nvSpPr>
          <p:spPr bwMode="auto">
            <a:xfrm>
              <a:off x="4750045" y="1583659"/>
              <a:ext cx="114363" cy="122558"/>
            </a:xfrm>
            <a:prstGeom prst="ellipse">
              <a:avLst/>
            </a:prstGeom>
            <a:solidFill>
              <a:srgbClr val="A80000"/>
            </a:solidFill>
            <a:ln w="20638">
              <a:solidFill>
                <a:srgbClr val="A80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cxnSp>
          <p:nvCxnSpPr>
            <p:cNvPr id="9" name="Straight Connector 8"/>
            <p:cNvCxnSpPr>
              <a:stCxn id="92" idx="7"/>
            </p:cNvCxnSpPr>
            <p:nvPr/>
          </p:nvCxnSpPr>
          <p:spPr>
            <a:xfrm flipV="1">
              <a:off x="4847660" y="1127587"/>
              <a:ext cx="333940" cy="474020"/>
            </a:xfrm>
            <a:prstGeom prst="line">
              <a:avLst/>
            </a:prstGeom>
            <a:ln>
              <a:solidFill>
                <a:srgbClr val="A80000"/>
              </a:solidFill>
            </a:ln>
          </p:spPr>
          <p:style>
            <a:lnRef idx="1">
              <a:schemeClr val="accent1"/>
            </a:lnRef>
            <a:fillRef idx="0">
              <a:schemeClr val="accent1"/>
            </a:fillRef>
            <a:effectRef idx="0">
              <a:schemeClr val="accent1"/>
            </a:effectRef>
            <a:fontRef idx="minor">
              <a:schemeClr val="tx1"/>
            </a:fontRef>
          </p:style>
        </p:cxnSp>
      </p:grpSp>
      <p:sp>
        <p:nvSpPr>
          <p:cNvPr id="10" name="Right Brace 9"/>
          <p:cNvSpPr/>
          <p:nvPr/>
        </p:nvSpPr>
        <p:spPr>
          <a:xfrm>
            <a:off x="4386712" y="1066800"/>
            <a:ext cx="337688" cy="1524000"/>
          </a:xfrm>
          <a:prstGeom prst="rightBrace">
            <a:avLst>
              <a:gd name="adj1" fmla="val 28936"/>
              <a:gd name="adj2" fmla="val 50000"/>
            </a:avLst>
          </a:prstGeom>
          <a:ln w="15875">
            <a:solidFill>
              <a:srgbClr val="A8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7" name="Straight Connector 26"/>
          <p:cNvCxnSpPr/>
          <p:nvPr/>
        </p:nvCxnSpPr>
        <p:spPr>
          <a:xfrm flipV="1">
            <a:off x="6044713" y="990600"/>
            <a:ext cx="0" cy="5267460"/>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661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6" grpId="0"/>
      <p:bldP spid="89" grpId="0"/>
      <p:bldP spid="91" grpId="0"/>
      <p:bldP spid="93" grpId="0"/>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This Paper</a:t>
            </a:r>
          </a:p>
        </p:txBody>
      </p:sp>
      <p:sp>
        <p:nvSpPr>
          <p:cNvPr id="3" name="Content Placeholder 2"/>
          <p:cNvSpPr>
            <a:spLocks noGrp="1"/>
          </p:cNvSpPr>
          <p:nvPr>
            <p:ph idx="1"/>
          </p:nvPr>
        </p:nvSpPr>
        <p:spPr>
          <a:xfrm>
            <a:off x="381000" y="838200"/>
            <a:ext cx="8610600" cy="5791200"/>
          </a:xfrm>
        </p:spPr>
        <p:txBody>
          <a:bodyPr/>
          <a:lstStyle/>
          <a:p>
            <a:r>
              <a:rPr lang="en-US" dirty="0"/>
              <a:t>Evidence from setting where can measure </a:t>
            </a:r>
            <a:r>
              <a:rPr lang="en-US" u="sng" dirty="0"/>
              <a:t>revealed preference</a:t>
            </a:r>
            <a:r>
              <a:rPr lang="en-US" dirty="0"/>
              <a:t> WTP (demand) and </a:t>
            </a:r>
            <a:r>
              <a:rPr lang="en-US" u="sng" dirty="0"/>
              <a:t>cost</a:t>
            </a:r>
            <a:r>
              <a:rPr lang="en-US" dirty="0"/>
              <a:t> of health insurance for low-income population</a:t>
            </a:r>
          </a:p>
          <a:p>
            <a:pPr lvl="1"/>
            <a:endParaRPr lang="en-US" b="1" dirty="0"/>
          </a:p>
          <a:p>
            <a:pPr lvl="1"/>
            <a:endParaRPr lang="en-US" b="1" dirty="0"/>
          </a:p>
          <a:p>
            <a:r>
              <a:rPr lang="en-US" b="1" dirty="0"/>
              <a:t>Setting:</a:t>
            </a:r>
            <a:r>
              <a:rPr lang="en-US" dirty="0"/>
              <a:t> Subsidized exchange in Massachusetts (pre-ACA)</a:t>
            </a:r>
          </a:p>
          <a:p>
            <a:pPr lvl="1"/>
            <a:r>
              <a:rPr lang="en-US" dirty="0"/>
              <a:t>Model for ACA: Similar design, low-income population choosing b/n heavily subsidized coverage vs. uninsurance</a:t>
            </a:r>
          </a:p>
          <a:p>
            <a:pPr lvl="1"/>
            <a:r>
              <a:rPr lang="en-US" b="1" dirty="0"/>
              <a:t>Key feature:</a:t>
            </a:r>
            <a:r>
              <a:rPr lang="en-US" dirty="0"/>
              <a:t> Subsidies vary by discrete income bin </a:t>
            </a:r>
            <a:r>
              <a:rPr lang="en-US" dirty="0">
                <a:sym typeface="Wingdings" panose="05000000000000000000" pitchFamily="2" charset="2"/>
              </a:rPr>
              <a:t> </a:t>
            </a:r>
            <a:r>
              <a:rPr lang="en-US" u="sng" dirty="0">
                <a:sym typeface="Wingdings" panose="05000000000000000000" pitchFamily="2" charset="2"/>
              </a:rPr>
              <a:t>RD price variation</a:t>
            </a:r>
            <a:endParaRPr lang="en-US" u="sng" dirty="0"/>
          </a:p>
          <a:p>
            <a:pPr lvl="2"/>
            <a:r>
              <a:rPr lang="en-US" dirty="0">
                <a:sym typeface="Wingdings" panose="05000000000000000000" pitchFamily="2" charset="2"/>
              </a:rPr>
              <a:t>E.g., 149% poverty person has $0 plan; 151% poverty pays $39/month</a:t>
            </a:r>
          </a:p>
          <a:p>
            <a:endParaRPr lang="en-US" b="1" dirty="0"/>
          </a:p>
          <a:p>
            <a:pPr lvl="1"/>
            <a:endParaRPr lang="en-US" b="1" dirty="0"/>
          </a:p>
          <a:p>
            <a:r>
              <a:rPr lang="en-US" b="1" dirty="0"/>
              <a:t>Method: </a:t>
            </a:r>
            <a:r>
              <a:rPr lang="en-US" dirty="0"/>
              <a:t>Use price variation to estimate WTP, cost of insurance</a:t>
            </a:r>
          </a:p>
          <a:p>
            <a:pPr lvl="1"/>
            <a:r>
              <a:rPr lang="en-US" dirty="0"/>
              <a:t>Descriptive: How do lower subsidies affect take-up, average cost of enrollees in insurance market?</a:t>
            </a:r>
          </a:p>
          <a:p>
            <a:pPr lvl="1"/>
            <a:r>
              <a:rPr lang="en-US" dirty="0"/>
              <a:t>Use simple model to map observed take-up, cost </a:t>
            </a:r>
            <a:r>
              <a:rPr lang="en-US" dirty="0">
                <a:sym typeface="Wingdings" panose="05000000000000000000" pitchFamily="2" charset="2"/>
              </a:rPr>
              <a:t></a:t>
            </a:r>
            <a:r>
              <a:rPr lang="en-US" dirty="0"/>
              <a:t> WTP, cost curves</a:t>
            </a:r>
          </a:p>
        </p:txBody>
      </p:sp>
    </p:spTree>
    <p:extLst>
      <p:ext uri="{BB962C8B-B14F-4D97-AF65-F5344CB8AC3E}">
        <p14:creationId xmlns:p14="http://schemas.microsoft.com/office/powerpoint/2010/main" val="67158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74611" y="846800"/>
            <a:ext cx="3625989" cy="4944400"/>
          </a:xfrm>
          <a:prstGeom prst="rect">
            <a:avLst/>
          </a:prstGeom>
          <a:solidFill>
            <a:srgbClr val="008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Identifying Cost of </a:t>
            </a:r>
            <a:r>
              <a:rPr lang="en-US" i="1" dirty="0"/>
              <a:t>H</a:t>
            </a:r>
            <a:r>
              <a:rPr lang="en-US" dirty="0"/>
              <a:t> Plan: Using Price Variation</a:t>
            </a:r>
          </a:p>
        </p:txBody>
      </p:sp>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70" name="Line 23"/>
          <p:cNvSpPr>
            <a:spLocks noChangeShapeType="1"/>
          </p:cNvSpPr>
          <p:nvPr/>
        </p:nvSpPr>
        <p:spPr bwMode="auto">
          <a:xfrm flipV="1">
            <a:off x="980661" y="1071264"/>
            <a:ext cx="0" cy="471993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35"/>
          <p:cNvSpPr>
            <a:spLocks noChangeShapeType="1"/>
          </p:cNvSpPr>
          <p:nvPr/>
        </p:nvSpPr>
        <p:spPr bwMode="auto">
          <a:xfrm>
            <a:off x="980661" y="5791200"/>
            <a:ext cx="719558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36"/>
          <p:cNvSpPr>
            <a:spLocks noChangeShapeType="1"/>
          </p:cNvSpPr>
          <p:nvPr/>
        </p:nvSpPr>
        <p:spPr bwMode="auto">
          <a:xfrm>
            <a:off x="1076151"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37"/>
          <p:cNvSpPr>
            <a:spLocks noChangeArrowheads="1"/>
          </p:cNvSpPr>
          <p:nvPr/>
        </p:nvSpPr>
        <p:spPr bwMode="auto">
          <a:xfrm>
            <a:off x="1003126"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4" name="Line 46"/>
          <p:cNvSpPr>
            <a:spLocks noChangeShapeType="1"/>
          </p:cNvSpPr>
          <p:nvPr/>
        </p:nvSpPr>
        <p:spPr bwMode="auto">
          <a:xfrm>
            <a:off x="8035925"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47"/>
          <p:cNvSpPr>
            <a:spLocks noChangeArrowheads="1"/>
          </p:cNvSpPr>
          <p:nvPr/>
        </p:nvSpPr>
        <p:spPr bwMode="auto">
          <a:xfrm>
            <a:off x="7964487"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7" name="Rectangle 48"/>
          <p:cNvSpPr>
            <a:spLocks noChangeArrowheads="1"/>
          </p:cNvSpPr>
          <p:nvPr/>
        </p:nvSpPr>
        <p:spPr bwMode="auto">
          <a:xfrm>
            <a:off x="294861" y="911423"/>
            <a:ext cx="8797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Cost</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cxnSp>
        <p:nvCxnSpPr>
          <p:cNvPr id="79" name="Straight Connector 78"/>
          <p:cNvCxnSpPr/>
          <p:nvPr/>
        </p:nvCxnSpPr>
        <p:spPr>
          <a:xfrm flipH="1" flipV="1">
            <a:off x="1268240" y="1222178"/>
            <a:ext cx="6722821" cy="2968822"/>
          </a:xfrm>
          <a:prstGeom prst="line">
            <a:avLst/>
          </a:prstGeom>
          <a:ln w="31750">
            <a:solidFill>
              <a:srgbClr val="008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390089" y="838200"/>
            <a:ext cx="1197398" cy="461665"/>
          </a:xfrm>
          <a:prstGeom prst="rect">
            <a:avLst/>
          </a:prstGeom>
          <a:noFill/>
        </p:spPr>
        <p:txBody>
          <a:bodyPr wrap="square" rtlCol="0">
            <a:spAutoFit/>
          </a:bodyPr>
          <a:lstStyle/>
          <a:p>
            <a:r>
              <a:rPr lang="en-US" sz="2400" b="1" dirty="0">
                <a:solidFill>
                  <a:srgbClr val="008000"/>
                </a:solidFill>
                <a:latin typeface="Arial" panose="020B0604020202020204" pitchFamily="34" charset="0"/>
                <a:cs typeface="Arial" panose="020B0604020202020204" pitchFamily="34" charset="0"/>
              </a:rPr>
              <a:t>C</a:t>
            </a:r>
            <a:r>
              <a:rPr lang="en-US" sz="2400" b="1" baseline="-25000" dirty="0">
                <a:solidFill>
                  <a:srgbClr val="008000"/>
                </a:solidFill>
                <a:latin typeface="Arial" panose="020B0604020202020204" pitchFamily="34" charset="0"/>
                <a:cs typeface="Arial" panose="020B0604020202020204" pitchFamily="34" charset="0"/>
              </a:rPr>
              <a:t>H</a:t>
            </a:r>
            <a:r>
              <a:rPr lang="en-US" sz="2400" b="1" dirty="0">
                <a:solidFill>
                  <a:srgbClr val="008000"/>
                </a:solidFill>
                <a:latin typeface="Arial" panose="020B0604020202020204" pitchFamily="34" charset="0"/>
                <a:cs typeface="Arial" panose="020B0604020202020204" pitchFamily="34" charset="0"/>
              </a:rPr>
              <a:t>(s)</a:t>
            </a:r>
          </a:p>
        </p:txBody>
      </p:sp>
      <p:sp>
        <p:nvSpPr>
          <p:cNvPr id="86" name="Rectangle 48"/>
          <p:cNvSpPr>
            <a:spLocks noChangeArrowheads="1"/>
          </p:cNvSpPr>
          <p:nvPr/>
        </p:nvSpPr>
        <p:spPr bwMode="auto">
          <a:xfrm>
            <a:off x="2403548" y="588872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lumMod val="50000"/>
                  </a:schemeClr>
                </a:solidFill>
                <a:effectLst/>
                <a:latin typeface="Arial" pitchFamily="34" charset="0"/>
                <a:cs typeface="Arial" pitchFamily="34" charset="0"/>
              </a:rPr>
              <a:t>Buy </a:t>
            </a:r>
            <a:r>
              <a:rPr kumimoji="0" lang="en-US" altLang="en-US" sz="2400" b="1" i="1" u="none" strike="noStrike" cap="none" normalizeH="0" baseline="0" dirty="0">
                <a:ln>
                  <a:noFill/>
                </a:ln>
                <a:solidFill>
                  <a:schemeClr val="bg1">
                    <a:lumMod val="50000"/>
                  </a:schemeClr>
                </a:solidFill>
                <a:effectLst/>
                <a:latin typeface="Arial" pitchFamily="34" charset="0"/>
                <a:cs typeface="Arial" pitchFamily="34" charset="0"/>
              </a:rPr>
              <a:t>H</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cxnSp>
        <p:nvCxnSpPr>
          <p:cNvPr id="88" name="Straight Connector 87"/>
          <p:cNvCxnSpPr/>
          <p:nvPr/>
        </p:nvCxnSpPr>
        <p:spPr>
          <a:xfrm flipV="1">
            <a:off x="4800600" y="993578"/>
            <a:ext cx="0" cy="5278976"/>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004695" y="1459468"/>
            <a:ext cx="3377305" cy="369332"/>
          </a:xfrm>
          <a:prstGeom prst="rect">
            <a:avLst/>
          </a:prstGeom>
          <a:noFill/>
        </p:spPr>
        <p:txBody>
          <a:bodyPr wrap="square" rtlCol="0">
            <a:spAutoFit/>
          </a:bodyPr>
          <a:lstStyle/>
          <a:p>
            <a:pPr algn="ctr">
              <a:spcAft>
                <a:spcPts val="600"/>
              </a:spcAft>
            </a:pPr>
            <a:r>
              <a:rPr lang="en-US" b="1" dirty="0">
                <a:solidFill>
                  <a:srgbClr val="A80000"/>
                </a:solidFill>
              </a:rPr>
              <a:t>Observed Avg. Cost (</a:t>
            </a:r>
            <a:r>
              <a:rPr lang="en-US" b="1" i="1" dirty="0">
                <a:solidFill>
                  <a:srgbClr val="A80000"/>
                </a:solidFill>
              </a:rPr>
              <a:t>P</a:t>
            </a:r>
            <a:r>
              <a:rPr lang="en-US" b="1" i="1" baseline="-25000" dirty="0">
                <a:solidFill>
                  <a:srgbClr val="A80000"/>
                </a:solidFill>
              </a:rPr>
              <a:t>H</a:t>
            </a:r>
            <a:r>
              <a:rPr lang="en-US" b="1" baseline="30000" dirty="0">
                <a:solidFill>
                  <a:srgbClr val="A80000"/>
                </a:solidFill>
              </a:rPr>
              <a:t>1</a:t>
            </a:r>
            <a:r>
              <a:rPr lang="en-US" b="1" dirty="0">
                <a:solidFill>
                  <a:srgbClr val="A80000"/>
                </a:solidFill>
              </a:rPr>
              <a:t>)</a:t>
            </a:r>
          </a:p>
        </p:txBody>
      </p:sp>
      <p:sp>
        <p:nvSpPr>
          <p:cNvPr id="92" name="Oval 15"/>
          <p:cNvSpPr>
            <a:spLocks noChangeArrowheads="1"/>
          </p:cNvSpPr>
          <p:nvPr/>
        </p:nvSpPr>
        <p:spPr bwMode="auto">
          <a:xfrm>
            <a:off x="4750045" y="1755937"/>
            <a:ext cx="114363" cy="122558"/>
          </a:xfrm>
          <a:prstGeom prst="ellipse">
            <a:avLst/>
          </a:prstGeom>
          <a:solidFill>
            <a:srgbClr val="A80000"/>
          </a:solidFill>
          <a:ln w="20638">
            <a:solidFill>
              <a:srgbClr val="A80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cxnSp>
        <p:nvCxnSpPr>
          <p:cNvPr id="9" name="Straight Connector 8"/>
          <p:cNvCxnSpPr>
            <a:stCxn id="92" idx="7"/>
          </p:cNvCxnSpPr>
          <p:nvPr/>
        </p:nvCxnSpPr>
        <p:spPr>
          <a:xfrm flipV="1">
            <a:off x="4847660" y="1600200"/>
            <a:ext cx="410140" cy="173685"/>
          </a:xfrm>
          <a:prstGeom prst="line">
            <a:avLst/>
          </a:prstGeom>
          <a:ln>
            <a:solidFill>
              <a:srgbClr val="A8000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1182756" y="838200"/>
            <a:ext cx="2611653" cy="4944400"/>
          </a:xfrm>
          <a:prstGeom prst="rect">
            <a:avLst/>
          </a:prstGeom>
          <a:solidFill>
            <a:srgbClr val="0080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02554" y="882341"/>
            <a:ext cx="3377305" cy="369332"/>
          </a:xfrm>
          <a:prstGeom prst="rect">
            <a:avLst/>
          </a:prstGeom>
          <a:noFill/>
        </p:spPr>
        <p:txBody>
          <a:bodyPr wrap="square" rtlCol="0">
            <a:spAutoFit/>
          </a:bodyPr>
          <a:lstStyle/>
          <a:p>
            <a:pPr algn="ctr">
              <a:spcAft>
                <a:spcPts val="600"/>
              </a:spcAft>
            </a:pPr>
            <a:r>
              <a:rPr lang="en-US" b="1" dirty="0">
                <a:solidFill>
                  <a:srgbClr val="A80000"/>
                </a:solidFill>
              </a:rPr>
              <a:t>Observed Avg. Cost (</a:t>
            </a:r>
            <a:r>
              <a:rPr lang="en-US" b="1" i="1" dirty="0">
                <a:solidFill>
                  <a:srgbClr val="A80000"/>
                </a:solidFill>
              </a:rPr>
              <a:t>P</a:t>
            </a:r>
            <a:r>
              <a:rPr lang="en-US" b="1" i="1" baseline="-25000" dirty="0">
                <a:solidFill>
                  <a:srgbClr val="A80000"/>
                </a:solidFill>
              </a:rPr>
              <a:t>H</a:t>
            </a:r>
            <a:r>
              <a:rPr lang="en-US" b="1" baseline="30000" dirty="0">
                <a:solidFill>
                  <a:srgbClr val="A80000"/>
                </a:solidFill>
              </a:rPr>
              <a:t>2</a:t>
            </a:r>
            <a:r>
              <a:rPr lang="en-US" b="1" dirty="0">
                <a:solidFill>
                  <a:srgbClr val="A80000"/>
                </a:solidFill>
              </a:rPr>
              <a:t>)</a:t>
            </a:r>
          </a:p>
        </p:txBody>
      </p:sp>
      <p:cxnSp>
        <p:nvCxnSpPr>
          <p:cNvPr id="30" name="Straight Connector 29"/>
          <p:cNvCxnSpPr/>
          <p:nvPr/>
        </p:nvCxnSpPr>
        <p:spPr>
          <a:xfrm flipV="1">
            <a:off x="3753536" y="1099273"/>
            <a:ext cx="333940" cy="249885"/>
          </a:xfrm>
          <a:prstGeom prst="line">
            <a:avLst/>
          </a:prstGeom>
          <a:ln>
            <a:solidFill>
              <a:srgbClr val="A8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783495" y="990600"/>
            <a:ext cx="0" cy="5278976"/>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3886200" y="3886200"/>
            <a:ext cx="782712" cy="0"/>
          </a:xfrm>
          <a:prstGeom prst="straightConnector1">
            <a:avLst/>
          </a:prstGeom>
          <a:ln w="349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92" idx="2"/>
            <a:endCxn id="28" idx="2"/>
          </p:cNvCxnSpPr>
          <p:nvPr/>
        </p:nvCxnSpPr>
        <p:spPr>
          <a:xfrm flipH="1" flipV="1">
            <a:off x="3722142" y="1356679"/>
            <a:ext cx="1027903" cy="460537"/>
          </a:xfrm>
          <a:prstGeom prst="line">
            <a:avLst/>
          </a:prstGeom>
          <a:ln w="19050">
            <a:solidFill>
              <a:srgbClr val="A8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824368" y="4033948"/>
            <a:ext cx="1221967" cy="584775"/>
          </a:xfrm>
          <a:prstGeom prst="rect">
            <a:avLst/>
          </a:prstGeom>
          <a:noFill/>
        </p:spPr>
        <p:txBody>
          <a:bodyPr wrap="square" rtlCol="0">
            <a:spAutoFit/>
          </a:bodyPr>
          <a:lstStyle/>
          <a:p>
            <a:r>
              <a:rPr lang="en-US" sz="1600" dirty="0"/>
              <a:t>Premium </a:t>
            </a:r>
          </a:p>
          <a:p>
            <a:r>
              <a:rPr lang="en-US" sz="1600" dirty="0"/>
              <a:t>Increase</a:t>
            </a:r>
          </a:p>
        </p:txBody>
      </p:sp>
      <p:sp>
        <p:nvSpPr>
          <p:cNvPr id="40" name="Oval 15"/>
          <p:cNvSpPr>
            <a:spLocks noChangeArrowheads="1"/>
          </p:cNvSpPr>
          <p:nvPr/>
        </p:nvSpPr>
        <p:spPr bwMode="auto">
          <a:xfrm>
            <a:off x="4187623" y="2464915"/>
            <a:ext cx="114363" cy="122558"/>
          </a:xfrm>
          <a:prstGeom prst="ellipse">
            <a:avLst/>
          </a:prstGeom>
          <a:solidFill>
            <a:srgbClr val="008000"/>
          </a:solidFill>
          <a:ln w="20638">
            <a:solidFill>
              <a:srgbClr val="008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cxnSp>
        <p:nvCxnSpPr>
          <p:cNvPr id="18" name="Straight Arrow Connector 17"/>
          <p:cNvCxnSpPr/>
          <p:nvPr/>
        </p:nvCxnSpPr>
        <p:spPr>
          <a:xfrm flipH="1">
            <a:off x="4301986" y="1940121"/>
            <a:ext cx="398691" cy="413473"/>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878095" y="1677724"/>
            <a:ext cx="279249" cy="639444"/>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41654" y="2070602"/>
            <a:ext cx="1974748" cy="369332"/>
          </a:xfrm>
          <a:prstGeom prst="rect">
            <a:avLst/>
          </a:prstGeom>
          <a:noFill/>
        </p:spPr>
        <p:txBody>
          <a:bodyPr wrap="square" rtlCol="0">
            <a:spAutoFit/>
          </a:bodyPr>
          <a:lstStyle/>
          <a:p>
            <a:r>
              <a:rPr lang="en-US" dirty="0"/>
              <a:t>Infer </a:t>
            </a:r>
            <a:r>
              <a:rPr lang="en-US" i="1" dirty="0"/>
              <a:t>C</a:t>
            </a:r>
            <a:r>
              <a:rPr lang="en-US" i="1" baseline="-25000" dirty="0"/>
              <a:t>H</a:t>
            </a:r>
            <a:r>
              <a:rPr lang="en-US" dirty="0"/>
              <a:t>(</a:t>
            </a:r>
            <a:r>
              <a:rPr lang="en-US" i="1" dirty="0"/>
              <a:t>s</a:t>
            </a:r>
            <a:r>
              <a:rPr lang="en-US" dirty="0"/>
              <a:t>)</a:t>
            </a:r>
          </a:p>
        </p:txBody>
      </p:sp>
      <p:sp>
        <p:nvSpPr>
          <p:cNvPr id="33" name="Rectangle 48"/>
          <p:cNvSpPr>
            <a:spLocks noChangeArrowheads="1"/>
          </p:cNvSpPr>
          <p:nvPr/>
        </p:nvSpPr>
        <p:spPr bwMode="auto">
          <a:xfrm>
            <a:off x="4424504" y="6272554"/>
            <a:ext cx="15588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i="1" dirty="0">
                <a:solidFill>
                  <a:schemeClr val="bg1">
                    <a:lumMod val="50000"/>
                  </a:schemeClr>
                </a:solidFill>
              </a:rPr>
              <a:t>s</a:t>
            </a:r>
            <a:r>
              <a:rPr lang="en-US" altLang="en-US" sz="2400" i="1" baseline="30000" dirty="0">
                <a:solidFill>
                  <a:schemeClr val="bg1">
                    <a:lumMod val="50000"/>
                  </a:schemeClr>
                </a:solidFill>
              </a:rPr>
              <a:t>*</a:t>
            </a:r>
            <a:r>
              <a:rPr lang="en-US" altLang="en-US" sz="2400" i="1" baseline="-25000" dirty="0">
                <a:solidFill>
                  <a:schemeClr val="bg1">
                    <a:lumMod val="50000"/>
                  </a:schemeClr>
                </a:solidFill>
              </a:rPr>
              <a:t>HL</a:t>
            </a:r>
            <a:r>
              <a:rPr lang="en-US" altLang="en-US" sz="2400" dirty="0">
                <a:solidFill>
                  <a:schemeClr val="bg1">
                    <a:lumMod val="50000"/>
                  </a:schemeClr>
                </a:solidFill>
              </a:rPr>
              <a:t>(</a:t>
            </a:r>
            <a:r>
              <a:rPr lang="en-US" altLang="en-US" sz="2400" i="1" dirty="0">
                <a:solidFill>
                  <a:schemeClr val="bg1">
                    <a:lumMod val="50000"/>
                  </a:schemeClr>
                </a:solidFill>
              </a:rPr>
              <a:t>P</a:t>
            </a:r>
            <a:r>
              <a:rPr lang="en-US" altLang="en-US" sz="2400" baseline="30000" dirty="0">
                <a:solidFill>
                  <a:schemeClr val="bg1">
                    <a:lumMod val="50000"/>
                  </a:schemeClr>
                </a:solidFill>
              </a:rPr>
              <a:t>1</a:t>
            </a:r>
            <a:r>
              <a:rPr lang="en-US" altLang="en-US" sz="2400" dirty="0">
                <a:solidFill>
                  <a:schemeClr val="bg1">
                    <a:lumMod val="50000"/>
                  </a:schemeClr>
                </a:solidFill>
              </a:rPr>
              <a:t>)</a:t>
            </a:r>
            <a:endParaRPr kumimoji="0" lang="en-US" altLang="en-US" sz="2000" u="none" strike="noStrike" cap="none" normalizeH="0" dirty="0">
              <a:ln>
                <a:noFill/>
              </a:ln>
              <a:solidFill>
                <a:schemeClr val="bg1">
                  <a:lumMod val="50000"/>
                </a:schemeClr>
              </a:solidFill>
              <a:effectLst/>
            </a:endParaRPr>
          </a:p>
        </p:txBody>
      </p:sp>
      <p:sp>
        <p:nvSpPr>
          <p:cNvPr id="34" name="Rectangle 48"/>
          <p:cNvSpPr>
            <a:spLocks noChangeArrowheads="1"/>
          </p:cNvSpPr>
          <p:nvPr/>
        </p:nvSpPr>
        <p:spPr bwMode="auto">
          <a:xfrm>
            <a:off x="3124200" y="6269960"/>
            <a:ext cx="15588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i="1" dirty="0">
                <a:solidFill>
                  <a:schemeClr val="bg1">
                    <a:lumMod val="50000"/>
                  </a:schemeClr>
                </a:solidFill>
              </a:rPr>
              <a:t>s</a:t>
            </a:r>
            <a:r>
              <a:rPr lang="en-US" altLang="en-US" sz="2400" i="1" baseline="30000" dirty="0">
                <a:solidFill>
                  <a:schemeClr val="bg1">
                    <a:lumMod val="50000"/>
                  </a:schemeClr>
                </a:solidFill>
              </a:rPr>
              <a:t>*</a:t>
            </a:r>
            <a:r>
              <a:rPr lang="en-US" altLang="en-US" sz="2400" i="1" baseline="-25000" dirty="0">
                <a:solidFill>
                  <a:schemeClr val="bg1">
                    <a:lumMod val="50000"/>
                  </a:schemeClr>
                </a:solidFill>
              </a:rPr>
              <a:t>HL</a:t>
            </a:r>
            <a:r>
              <a:rPr lang="en-US" altLang="en-US" sz="2400" dirty="0">
                <a:solidFill>
                  <a:schemeClr val="bg1">
                    <a:lumMod val="50000"/>
                  </a:schemeClr>
                </a:solidFill>
              </a:rPr>
              <a:t>(</a:t>
            </a:r>
            <a:r>
              <a:rPr lang="en-US" altLang="en-US" sz="2400" i="1" dirty="0">
                <a:solidFill>
                  <a:schemeClr val="bg1">
                    <a:lumMod val="50000"/>
                  </a:schemeClr>
                </a:solidFill>
              </a:rPr>
              <a:t>P</a:t>
            </a:r>
            <a:r>
              <a:rPr lang="en-US" altLang="en-US" sz="2400" baseline="30000" dirty="0">
                <a:solidFill>
                  <a:schemeClr val="bg1">
                    <a:lumMod val="50000"/>
                  </a:schemeClr>
                </a:solidFill>
              </a:rPr>
              <a:t>2</a:t>
            </a:r>
            <a:r>
              <a:rPr lang="en-US" altLang="en-US" sz="2400" dirty="0">
                <a:solidFill>
                  <a:schemeClr val="bg1">
                    <a:lumMod val="50000"/>
                  </a:schemeClr>
                </a:solidFill>
              </a:rPr>
              <a:t>)</a:t>
            </a:r>
            <a:endParaRPr kumimoji="0" lang="en-US" altLang="en-US" sz="2000" u="none" strike="noStrike" cap="none" normalizeH="0" dirty="0">
              <a:ln>
                <a:noFill/>
              </a:ln>
              <a:solidFill>
                <a:schemeClr val="bg1">
                  <a:lumMod val="50000"/>
                </a:schemeClr>
              </a:solidFill>
              <a:effectLst/>
            </a:endParaRPr>
          </a:p>
        </p:txBody>
      </p:sp>
      <p:sp>
        <p:nvSpPr>
          <p:cNvPr id="28" name="Oval 15"/>
          <p:cNvSpPr>
            <a:spLocks noChangeArrowheads="1"/>
          </p:cNvSpPr>
          <p:nvPr/>
        </p:nvSpPr>
        <p:spPr bwMode="auto">
          <a:xfrm>
            <a:off x="3722142" y="1295400"/>
            <a:ext cx="114363" cy="122558"/>
          </a:xfrm>
          <a:prstGeom prst="ellipse">
            <a:avLst/>
          </a:prstGeom>
          <a:solidFill>
            <a:srgbClr val="A80000"/>
          </a:solidFill>
          <a:ln w="20638">
            <a:solidFill>
              <a:srgbClr val="A80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35" name="Rectangle 48"/>
          <p:cNvSpPr>
            <a:spLocks noChangeArrowheads="1"/>
          </p:cNvSpPr>
          <p:nvPr/>
        </p:nvSpPr>
        <p:spPr bwMode="auto">
          <a:xfrm>
            <a:off x="7814376" y="5612011"/>
            <a:ext cx="1219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0297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9" grpId="0"/>
      <p:bldP spid="16" grpId="0"/>
      <p:bldP spid="40" grpId="0" animBg="1"/>
      <p:bldP spid="21" grpId="0"/>
      <p:bldP spid="34" grpId="0"/>
      <p:bldP spid="2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1093286" y="595278"/>
            <a:ext cx="7742614" cy="5425821"/>
          </a:xfrm>
          <a:prstGeom prst="rect">
            <a:avLst/>
          </a:prstGeom>
          <a:solidFill>
            <a:srgbClr val="FFFFFF"/>
          </a:solidFill>
          <a:ln w="15875">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093286" y="4721982"/>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093286" y="3590946"/>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093286" y="2465162"/>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093286" y="1335878"/>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5338410" y="1397156"/>
            <a:ext cx="1507215" cy="364173"/>
          </a:xfrm>
          <a:prstGeom prst="line">
            <a:avLst/>
          </a:prstGeom>
          <a:noFill/>
          <a:ln w="30163">
            <a:solidFill>
              <a:srgbClr val="1A476F"/>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Oval 12"/>
          <p:cNvSpPr>
            <a:spLocks noChangeArrowheads="1"/>
          </p:cNvSpPr>
          <p:nvPr/>
        </p:nvSpPr>
        <p:spPr bwMode="auto">
          <a:xfrm>
            <a:off x="5278669" y="1335880"/>
            <a:ext cx="119485" cy="117306"/>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3" name="Oval 13"/>
          <p:cNvSpPr>
            <a:spLocks noChangeArrowheads="1"/>
          </p:cNvSpPr>
          <p:nvPr/>
        </p:nvSpPr>
        <p:spPr bwMode="auto">
          <a:xfrm>
            <a:off x="6784175" y="1698301"/>
            <a:ext cx="116071" cy="124309"/>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4" name="Line 14"/>
          <p:cNvSpPr>
            <a:spLocks noChangeShapeType="1"/>
          </p:cNvSpPr>
          <p:nvPr/>
        </p:nvSpPr>
        <p:spPr bwMode="auto">
          <a:xfrm>
            <a:off x="4034319" y="1290358"/>
            <a:ext cx="1877618" cy="397439"/>
          </a:xfrm>
          <a:prstGeom prst="line">
            <a:avLst/>
          </a:prstGeom>
          <a:noFill/>
          <a:ln w="30163">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3974576" y="1229078"/>
            <a:ext cx="114363" cy="122558"/>
          </a:xfrm>
          <a:prstGeom prst="ellipse">
            <a:avLst/>
          </a:prstGeom>
          <a:solidFill>
            <a:srgbClr val="90353B"/>
          </a:solidFill>
          <a:ln w="20638">
            <a:solidFill>
              <a:srgbClr val="90353B"/>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5852196" y="1626517"/>
            <a:ext cx="119485" cy="122558"/>
          </a:xfrm>
          <a:prstGeom prst="ellipse">
            <a:avLst/>
          </a:prstGeom>
          <a:solidFill>
            <a:srgbClr val="90353B"/>
          </a:solidFill>
          <a:ln w="20638">
            <a:solidFill>
              <a:srgbClr val="90353B"/>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Line 17"/>
          <p:cNvSpPr>
            <a:spLocks noChangeShapeType="1"/>
          </p:cNvSpPr>
          <p:nvPr/>
        </p:nvSpPr>
        <p:spPr bwMode="auto">
          <a:xfrm>
            <a:off x="3063078" y="1766582"/>
            <a:ext cx="1145346" cy="168080"/>
          </a:xfrm>
          <a:prstGeom prst="line">
            <a:avLst/>
          </a:prstGeom>
          <a:noFill/>
          <a:ln w="30163">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3003338" y="1705304"/>
            <a:ext cx="119485" cy="117306"/>
          </a:xfrm>
          <a:prstGeom prst="ellipse">
            <a:avLst/>
          </a:prstGeom>
          <a:solidFill>
            <a:srgbClr val="006000"/>
          </a:solidFill>
          <a:ln w="20638">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9" name="Oval 19"/>
          <p:cNvSpPr>
            <a:spLocks noChangeArrowheads="1"/>
          </p:cNvSpPr>
          <p:nvPr/>
        </p:nvSpPr>
        <p:spPr bwMode="auto">
          <a:xfrm>
            <a:off x="4148683" y="1873384"/>
            <a:ext cx="121191" cy="122558"/>
          </a:xfrm>
          <a:prstGeom prst="ellipse">
            <a:avLst/>
          </a:prstGeom>
          <a:solidFill>
            <a:srgbClr val="006000"/>
          </a:solidFill>
          <a:ln w="20638">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6" name="Rectangle 26"/>
          <p:cNvSpPr>
            <a:spLocks noChangeArrowheads="1"/>
          </p:cNvSpPr>
          <p:nvPr/>
        </p:nvSpPr>
        <p:spPr bwMode="auto">
          <a:xfrm>
            <a:off x="7176022" y="1549913"/>
            <a:ext cx="1228096" cy="40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t>Average</a:t>
            </a:r>
            <a:endParaRPr lang="en-US" altLang="en-US" sz="2000" dirty="0"/>
          </a:p>
        </p:txBody>
      </p:sp>
      <p:sp>
        <p:nvSpPr>
          <p:cNvPr id="27" name="Rectangle 27"/>
          <p:cNvSpPr>
            <a:spLocks noChangeArrowheads="1"/>
          </p:cNvSpPr>
          <p:nvPr/>
        </p:nvSpPr>
        <p:spPr bwMode="auto">
          <a:xfrm>
            <a:off x="7176023" y="1884321"/>
            <a:ext cx="1232371" cy="40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t>Cost (H)</a:t>
            </a:r>
            <a:endParaRPr lang="en-US" altLang="en-US" sz="2000" dirty="0"/>
          </a:p>
        </p:txBody>
      </p:sp>
      <p:sp>
        <p:nvSpPr>
          <p:cNvPr id="30" name="Line 30"/>
          <p:cNvSpPr>
            <a:spLocks noChangeShapeType="1"/>
          </p:cNvSpPr>
          <p:nvPr/>
        </p:nvSpPr>
        <p:spPr bwMode="auto">
          <a:xfrm flipV="1">
            <a:off x="1093286" y="595278"/>
            <a:ext cx="0" cy="543107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1" name="Line 31"/>
          <p:cNvSpPr>
            <a:spLocks noChangeShapeType="1"/>
          </p:cNvSpPr>
          <p:nvPr/>
        </p:nvSpPr>
        <p:spPr bwMode="auto">
          <a:xfrm flipH="1">
            <a:off x="984043" y="5847765"/>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2" name="Rectangle 32"/>
          <p:cNvSpPr>
            <a:spLocks noChangeArrowheads="1"/>
          </p:cNvSpPr>
          <p:nvPr/>
        </p:nvSpPr>
        <p:spPr bwMode="auto">
          <a:xfrm rot="16200000">
            <a:off x="716028" y="561721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0</a:t>
            </a:r>
            <a:endParaRPr lang="en-US" altLang="en-US" sz="2000"/>
          </a:p>
        </p:txBody>
      </p:sp>
      <p:sp>
        <p:nvSpPr>
          <p:cNvPr id="33" name="Line 33"/>
          <p:cNvSpPr>
            <a:spLocks noChangeShapeType="1"/>
          </p:cNvSpPr>
          <p:nvPr/>
        </p:nvSpPr>
        <p:spPr bwMode="auto">
          <a:xfrm flipH="1">
            <a:off x="984043" y="472198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558079" y="4489677"/>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100</a:t>
            </a:r>
            <a:endParaRPr lang="en-US" altLang="en-US" sz="2000"/>
          </a:p>
        </p:txBody>
      </p:sp>
      <p:sp>
        <p:nvSpPr>
          <p:cNvPr id="35" name="Line 35"/>
          <p:cNvSpPr>
            <a:spLocks noChangeShapeType="1"/>
          </p:cNvSpPr>
          <p:nvPr/>
        </p:nvSpPr>
        <p:spPr bwMode="auto">
          <a:xfrm flipH="1">
            <a:off x="984043" y="3590946"/>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558079" y="336039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200</a:t>
            </a:r>
            <a:endParaRPr lang="en-US" altLang="en-US" sz="2000"/>
          </a:p>
        </p:txBody>
      </p:sp>
      <p:sp>
        <p:nvSpPr>
          <p:cNvPr id="37" name="Line 37"/>
          <p:cNvSpPr>
            <a:spLocks noChangeShapeType="1"/>
          </p:cNvSpPr>
          <p:nvPr/>
        </p:nvSpPr>
        <p:spPr bwMode="auto">
          <a:xfrm flipH="1">
            <a:off x="984043" y="246516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559786" y="2234608"/>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300</a:t>
            </a:r>
            <a:endParaRPr lang="en-US" altLang="en-US" sz="2000"/>
          </a:p>
        </p:txBody>
      </p:sp>
      <p:sp>
        <p:nvSpPr>
          <p:cNvPr id="39" name="Line 39"/>
          <p:cNvSpPr>
            <a:spLocks noChangeShapeType="1"/>
          </p:cNvSpPr>
          <p:nvPr/>
        </p:nvSpPr>
        <p:spPr bwMode="auto">
          <a:xfrm flipH="1">
            <a:off x="984043" y="1335878"/>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559786" y="1103573"/>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400</a:t>
            </a:r>
            <a:endParaRPr lang="en-US" altLang="en-US" sz="2000"/>
          </a:p>
        </p:txBody>
      </p:sp>
      <p:sp>
        <p:nvSpPr>
          <p:cNvPr id="41" name="Line 41"/>
          <p:cNvSpPr>
            <a:spLocks noChangeShapeType="1"/>
          </p:cNvSpPr>
          <p:nvPr/>
        </p:nvSpPr>
        <p:spPr bwMode="auto">
          <a:xfrm flipH="1">
            <a:off x="984043" y="5847765"/>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Line 42"/>
          <p:cNvSpPr>
            <a:spLocks noChangeShapeType="1"/>
          </p:cNvSpPr>
          <p:nvPr/>
        </p:nvSpPr>
        <p:spPr bwMode="auto">
          <a:xfrm flipH="1">
            <a:off x="984043" y="472198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3" name="Line 43"/>
          <p:cNvSpPr>
            <a:spLocks noChangeShapeType="1"/>
          </p:cNvSpPr>
          <p:nvPr/>
        </p:nvSpPr>
        <p:spPr bwMode="auto">
          <a:xfrm flipH="1">
            <a:off x="984043" y="3590946"/>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984043" y="246516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984043" y="1335878"/>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984043" y="77561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Rectangle 47"/>
          <p:cNvSpPr>
            <a:spLocks noChangeArrowheads="1"/>
          </p:cNvSpPr>
          <p:nvPr/>
        </p:nvSpPr>
        <p:spPr bwMode="auto">
          <a:xfrm rot="16200000">
            <a:off x="-260911" y="3085512"/>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dirty="0">
                <a:solidFill>
                  <a:srgbClr val="000000"/>
                </a:solidFill>
              </a:rPr>
              <a:t>$ per month</a:t>
            </a:r>
            <a:endParaRPr lang="en-US" altLang="en-US" sz="2000" dirty="0"/>
          </a:p>
        </p:txBody>
      </p:sp>
      <p:sp>
        <p:nvSpPr>
          <p:cNvPr id="48" name="Line 48"/>
          <p:cNvSpPr>
            <a:spLocks noChangeShapeType="1"/>
          </p:cNvSpPr>
          <p:nvPr/>
        </p:nvSpPr>
        <p:spPr bwMode="auto">
          <a:xfrm>
            <a:off x="1093286" y="6026350"/>
            <a:ext cx="7749441"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Line 49"/>
          <p:cNvSpPr>
            <a:spLocks noChangeShapeType="1"/>
          </p:cNvSpPr>
          <p:nvPr/>
        </p:nvSpPr>
        <p:spPr bwMode="auto">
          <a:xfrm>
            <a:off x="1267392"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0" name="Rectangle 50"/>
          <p:cNvSpPr>
            <a:spLocks noChangeArrowheads="1"/>
          </p:cNvSpPr>
          <p:nvPr/>
        </p:nvSpPr>
        <p:spPr bwMode="auto">
          <a:xfrm>
            <a:off x="1153029"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.2</a:t>
            </a:r>
            <a:endParaRPr lang="en-US" altLang="en-US" sz="2000"/>
          </a:p>
        </p:txBody>
      </p:sp>
      <p:sp>
        <p:nvSpPr>
          <p:cNvPr id="51" name="Line 51"/>
          <p:cNvSpPr>
            <a:spLocks noChangeShapeType="1"/>
          </p:cNvSpPr>
          <p:nvPr/>
        </p:nvSpPr>
        <p:spPr bwMode="auto">
          <a:xfrm>
            <a:off x="2189132"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2074769"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.3</a:t>
            </a:r>
            <a:endParaRPr lang="en-US" altLang="en-US" sz="2000"/>
          </a:p>
        </p:txBody>
      </p:sp>
      <p:sp>
        <p:nvSpPr>
          <p:cNvPr id="53" name="Line 53"/>
          <p:cNvSpPr>
            <a:spLocks noChangeShapeType="1"/>
          </p:cNvSpPr>
          <p:nvPr/>
        </p:nvSpPr>
        <p:spPr bwMode="auto">
          <a:xfrm>
            <a:off x="3117700"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3003336"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.4</a:t>
            </a:r>
            <a:endParaRPr lang="en-US" altLang="en-US" sz="2000"/>
          </a:p>
        </p:txBody>
      </p:sp>
      <p:sp>
        <p:nvSpPr>
          <p:cNvPr id="55" name="Line 55"/>
          <p:cNvSpPr>
            <a:spLocks noChangeShapeType="1"/>
          </p:cNvSpPr>
          <p:nvPr/>
        </p:nvSpPr>
        <p:spPr bwMode="auto">
          <a:xfrm>
            <a:off x="4039439"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925076"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.5</a:t>
            </a:r>
            <a:endParaRPr lang="en-US" altLang="en-US" sz="2000"/>
          </a:p>
        </p:txBody>
      </p:sp>
      <p:sp>
        <p:nvSpPr>
          <p:cNvPr id="57" name="Line 57"/>
          <p:cNvSpPr>
            <a:spLocks noChangeShapeType="1"/>
          </p:cNvSpPr>
          <p:nvPr/>
        </p:nvSpPr>
        <p:spPr bwMode="auto">
          <a:xfrm>
            <a:off x="4968007"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4853643"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.6</a:t>
            </a:r>
            <a:endParaRPr lang="en-US" altLang="en-US" sz="2000"/>
          </a:p>
        </p:txBody>
      </p:sp>
      <p:sp>
        <p:nvSpPr>
          <p:cNvPr id="59" name="Line 59"/>
          <p:cNvSpPr>
            <a:spLocks noChangeShapeType="1"/>
          </p:cNvSpPr>
          <p:nvPr/>
        </p:nvSpPr>
        <p:spPr bwMode="auto">
          <a:xfrm>
            <a:off x="5894868"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5780503"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.7</a:t>
            </a:r>
            <a:endParaRPr lang="en-US" altLang="en-US" sz="2000"/>
          </a:p>
        </p:txBody>
      </p:sp>
      <p:sp>
        <p:nvSpPr>
          <p:cNvPr id="61" name="Line 61"/>
          <p:cNvSpPr>
            <a:spLocks noChangeShapeType="1"/>
          </p:cNvSpPr>
          <p:nvPr/>
        </p:nvSpPr>
        <p:spPr bwMode="auto">
          <a:xfrm>
            <a:off x="6818314"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6702243"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.8</a:t>
            </a:r>
            <a:endParaRPr lang="en-US" altLang="en-US" sz="2000"/>
          </a:p>
        </p:txBody>
      </p:sp>
      <p:sp>
        <p:nvSpPr>
          <p:cNvPr id="63" name="Line 63"/>
          <p:cNvSpPr>
            <a:spLocks noChangeShapeType="1"/>
          </p:cNvSpPr>
          <p:nvPr/>
        </p:nvSpPr>
        <p:spPr bwMode="auto">
          <a:xfrm>
            <a:off x="7745175"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7630810" y="619443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.9</a:t>
            </a:r>
            <a:endParaRPr lang="en-US" altLang="en-US" sz="2000"/>
          </a:p>
        </p:txBody>
      </p:sp>
      <p:sp>
        <p:nvSpPr>
          <p:cNvPr id="65" name="Line 65"/>
          <p:cNvSpPr>
            <a:spLocks noChangeShapeType="1"/>
          </p:cNvSpPr>
          <p:nvPr/>
        </p:nvSpPr>
        <p:spPr bwMode="auto">
          <a:xfrm>
            <a:off x="8666915" y="602635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8591810" y="619443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1</a:t>
            </a:r>
            <a:endParaRPr lang="en-US" altLang="en-US" sz="2000"/>
          </a:p>
        </p:txBody>
      </p:sp>
      <p:sp>
        <p:nvSpPr>
          <p:cNvPr id="67" name="Rectangle 67"/>
          <p:cNvSpPr>
            <a:spLocks noChangeArrowheads="1"/>
          </p:cNvSpPr>
          <p:nvPr/>
        </p:nvSpPr>
        <p:spPr bwMode="auto">
          <a:xfrm>
            <a:off x="3870454" y="6469312"/>
            <a:ext cx="22442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dirty="0">
                <a:solidFill>
                  <a:srgbClr val="000000"/>
                </a:solidFill>
              </a:rPr>
              <a:t>Fraction in H Plan</a:t>
            </a:r>
            <a:endParaRPr lang="en-US" altLang="en-US" sz="2000" dirty="0"/>
          </a:p>
        </p:txBody>
      </p:sp>
      <p:sp>
        <p:nvSpPr>
          <p:cNvPr id="68" name="Rectangle 26"/>
          <p:cNvSpPr>
            <a:spLocks noChangeArrowheads="1"/>
          </p:cNvSpPr>
          <p:nvPr/>
        </p:nvSpPr>
        <p:spPr bwMode="auto">
          <a:xfrm>
            <a:off x="5707852" y="854401"/>
            <a:ext cx="1211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chemeClr val="tx2"/>
                </a:solidFill>
              </a:rPr>
              <a:t>150% FPL</a:t>
            </a:r>
          </a:p>
        </p:txBody>
      </p:sp>
      <p:sp>
        <p:nvSpPr>
          <p:cNvPr id="69" name="Rectangle 26"/>
          <p:cNvSpPr>
            <a:spLocks noChangeArrowheads="1"/>
          </p:cNvSpPr>
          <p:nvPr/>
        </p:nvSpPr>
        <p:spPr bwMode="auto">
          <a:xfrm>
            <a:off x="4654752" y="1935023"/>
            <a:ext cx="119744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rgbClr val="90353B"/>
                </a:solidFill>
              </a:rPr>
              <a:t>200% FPL</a:t>
            </a:r>
          </a:p>
        </p:txBody>
      </p:sp>
      <p:sp>
        <p:nvSpPr>
          <p:cNvPr id="72" name="Line 14"/>
          <p:cNvSpPr>
            <a:spLocks noChangeShapeType="1"/>
          </p:cNvSpPr>
          <p:nvPr/>
        </p:nvSpPr>
        <p:spPr bwMode="auto">
          <a:xfrm>
            <a:off x="4845326" y="1539484"/>
            <a:ext cx="147229" cy="355421"/>
          </a:xfrm>
          <a:prstGeom prst="line">
            <a:avLst/>
          </a:prstGeom>
          <a:noFill/>
          <a:ln w="9525" cmpd="sng">
            <a:solidFill>
              <a:srgbClr val="90353B"/>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3" name="Line 14"/>
          <p:cNvSpPr>
            <a:spLocks noChangeShapeType="1"/>
          </p:cNvSpPr>
          <p:nvPr/>
        </p:nvSpPr>
        <p:spPr bwMode="auto">
          <a:xfrm flipH="1" flipV="1">
            <a:off x="6092018" y="1139102"/>
            <a:ext cx="36699" cy="409272"/>
          </a:xfrm>
          <a:prstGeom prst="line">
            <a:avLst/>
          </a:prstGeom>
          <a:noFill/>
          <a:ln w="9525" cmpd="sng">
            <a:solidFill>
              <a:schemeClr val="tx2"/>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4" name="Rectangle 59"/>
          <p:cNvSpPr>
            <a:spLocks noChangeArrowheads="1"/>
          </p:cNvSpPr>
          <p:nvPr/>
        </p:nvSpPr>
        <p:spPr bwMode="auto">
          <a:xfrm>
            <a:off x="1139411" y="165651"/>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700" dirty="0">
                <a:solidFill>
                  <a:srgbClr val="1E2D53"/>
                </a:solidFill>
              </a:rPr>
              <a:t>Observed Average Costs (</a:t>
            </a:r>
            <a:r>
              <a:rPr lang="en-US" altLang="en-US" sz="2700" i="1" dirty="0">
                <a:solidFill>
                  <a:srgbClr val="1E2D53"/>
                </a:solidFill>
              </a:rPr>
              <a:t>H</a:t>
            </a:r>
            <a:r>
              <a:rPr lang="en-US" altLang="en-US" sz="2700" dirty="0">
                <a:solidFill>
                  <a:srgbClr val="1E2D53"/>
                </a:solidFill>
              </a:rPr>
              <a:t> Plan)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TextBox 1"/>
          <p:cNvSpPr txBox="1"/>
          <p:nvPr/>
        </p:nvSpPr>
        <p:spPr>
          <a:xfrm>
            <a:off x="5898324" y="5601822"/>
            <a:ext cx="3245676" cy="369332"/>
          </a:xfrm>
          <a:prstGeom prst="rect">
            <a:avLst/>
          </a:prstGeom>
          <a:noFill/>
        </p:spPr>
        <p:txBody>
          <a:bodyPr wrap="square" rtlCol="0">
            <a:spAutoFit/>
          </a:bodyPr>
          <a:lstStyle/>
          <a:p>
            <a:r>
              <a:rPr lang="en-US" i="1" dirty="0">
                <a:latin typeface="+mj-lt"/>
                <a:sym typeface="Wingdings" panose="05000000000000000000" pitchFamily="2" charset="2"/>
                <a:hlinkClick r:id="rId3" action="ppaction://hlinksldjump"/>
              </a:rPr>
              <a:t> H and L Plan Cost RDs</a:t>
            </a:r>
            <a:endParaRPr lang="en-US" i="1" dirty="0">
              <a:latin typeface="+mj-lt"/>
            </a:endParaRPr>
          </a:p>
        </p:txBody>
      </p:sp>
      <p:sp>
        <p:nvSpPr>
          <p:cNvPr id="75" name="Rectangle 31"/>
          <p:cNvSpPr>
            <a:spLocks noChangeArrowheads="1"/>
          </p:cNvSpPr>
          <p:nvPr/>
        </p:nvSpPr>
        <p:spPr bwMode="auto">
          <a:xfrm>
            <a:off x="3129859" y="2494722"/>
            <a:ext cx="119744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006000"/>
                </a:solidFill>
                <a:effectLst/>
                <a:uLnTx/>
                <a:uFillTx/>
                <a:latin typeface="Arial" pitchFamily="34" charset="0"/>
                <a:ea typeface="+mn-ea"/>
                <a:cs typeface="Arial" pitchFamily="34" charset="0"/>
              </a:rPr>
              <a:t>250% FPL</a:t>
            </a:r>
            <a:endParaRPr kumimoji="0" lang="en-US" alt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76" name="Line 14"/>
          <p:cNvSpPr>
            <a:spLocks noChangeShapeType="1"/>
          </p:cNvSpPr>
          <p:nvPr/>
        </p:nvSpPr>
        <p:spPr bwMode="auto">
          <a:xfrm>
            <a:off x="3540163" y="1905272"/>
            <a:ext cx="91630" cy="541952"/>
          </a:xfrm>
          <a:prstGeom prst="line">
            <a:avLst/>
          </a:prstGeom>
          <a:noFill/>
          <a:ln w="9525" cmpd="sng">
            <a:solidFill>
              <a:srgbClr val="006000"/>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32881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1093286" y="572088"/>
            <a:ext cx="7742614" cy="5425821"/>
          </a:xfrm>
          <a:prstGeom prst="rect">
            <a:avLst/>
          </a:prstGeom>
          <a:solidFill>
            <a:srgbClr val="FFFFFF"/>
          </a:solidFill>
          <a:ln w="15875">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093286" y="4698792"/>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093286" y="3567756"/>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093286" y="2441972"/>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093286" y="1312688"/>
            <a:ext cx="7749441"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5338410" y="1373966"/>
            <a:ext cx="1507215" cy="364173"/>
          </a:xfrm>
          <a:prstGeom prst="line">
            <a:avLst/>
          </a:prstGeom>
          <a:noFill/>
          <a:ln w="30163">
            <a:solidFill>
              <a:srgbClr val="1A476F"/>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Oval 12"/>
          <p:cNvSpPr>
            <a:spLocks noChangeArrowheads="1"/>
          </p:cNvSpPr>
          <p:nvPr/>
        </p:nvSpPr>
        <p:spPr bwMode="auto">
          <a:xfrm>
            <a:off x="5278669" y="1312690"/>
            <a:ext cx="119485" cy="117306"/>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3" name="Oval 13"/>
          <p:cNvSpPr>
            <a:spLocks noChangeArrowheads="1"/>
          </p:cNvSpPr>
          <p:nvPr/>
        </p:nvSpPr>
        <p:spPr bwMode="auto">
          <a:xfrm>
            <a:off x="6784175" y="1675111"/>
            <a:ext cx="116071" cy="124309"/>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4" name="Line 14"/>
          <p:cNvSpPr>
            <a:spLocks noChangeShapeType="1"/>
          </p:cNvSpPr>
          <p:nvPr/>
        </p:nvSpPr>
        <p:spPr bwMode="auto">
          <a:xfrm>
            <a:off x="4034319" y="1267168"/>
            <a:ext cx="1877618" cy="397439"/>
          </a:xfrm>
          <a:prstGeom prst="line">
            <a:avLst/>
          </a:prstGeom>
          <a:noFill/>
          <a:ln w="30163">
            <a:solidFill>
              <a:srgbClr val="90353B"/>
            </a:solidFill>
            <a:prstDash val="dash"/>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3974576" y="1205888"/>
            <a:ext cx="114363" cy="122558"/>
          </a:xfrm>
          <a:prstGeom prst="ellipse">
            <a:avLst/>
          </a:prstGeom>
          <a:solidFill>
            <a:srgbClr val="90353B"/>
          </a:solidFill>
          <a:ln w="20638">
            <a:solidFill>
              <a:srgbClr val="90353B"/>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5852196" y="1603327"/>
            <a:ext cx="119485" cy="122558"/>
          </a:xfrm>
          <a:prstGeom prst="ellipse">
            <a:avLst/>
          </a:prstGeom>
          <a:solidFill>
            <a:srgbClr val="90353B"/>
          </a:solidFill>
          <a:ln w="20638">
            <a:solidFill>
              <a:srgbClr val="90353B"/>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Line 17"/>
          <p:cNvSpPr>
            <a:spLocks noChangeShapeType="1"/>
          </p:cNvSpPr>
          <p:nvPr/>
        </p:nvSpPr>
        <p:spPr bwMode="auto">
          <a:xfrm>
            <a:off x="3063078" y="1743392"/>
            <a:ext cx="1145346" cy="168080"/>
          </a:xfrm>
          <a:prstGeom prst="line">
            <a:avLst/>
          </a:prstGeom>
          <a:noFill/>
          <a:ln w="30163">
            <a:solidFill>
              <a:srgbClr val="006000"/>
            </a:solidFill>
            <a:prstDash val="dash"/>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3003338" y="1682114"/>
            <a:ext cx="119485" cy="117306"/>
          </a:xfrm>
          <a:prstGeom prst="ellipse">
            <a:avLst/>
          </a:prstGeom>
          <a:solidFill>
            <a:srgbClr val="006000"/>
          </a:solidFill>
          <a:ln w="20638">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9" name="Oval 19"/>
          <p:cNvSpPr>
            <a:spLocks noChangeArrowheads="1"/>
          </p:cNvSpPr>
          <p:nvPr/>
        </p:nvSpPr>
        <p:spPr bwMode="auto">
          <a:xfrm>
            <a:off x="4148683" y="1850194"/>
            <a:ext cx="121191" cy="122558"/>
          </a:xfrm>
          <a:prstGeom prst="ellipse">
            <a:avLst/>
          </a:prstGeom>
          <a:solidFill>
            <a:srgbClr val="006000"/>
          </a:solidFill>
          <a:ln w="20638">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30" name="Line 30"/>
          <p:cNvSpPr>
            <a:spLocks noChangeShapeType="1"/>
          </p:cNvSpPr>
          <p:nvPr/>
        </p:nvSpPr>
        <p:spPr bwMode="auto">
          <a:xfrm flipV="1">
            <a:off x="1093286" y="572088"/>
            <a:ext cx="0" cy="543107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1" name="Line 31"/>
          <p:cNvSpPr>
            <a:spLocks noChangeShapeType="1"/>
          </p:cNvSpPr>
          <p:nvPr/>
        </p:nvSpPr>
        <p:spPr bwMode="auto">
          <a:xfrm flipH="1">
            <a:off x="984043" y="5824575"/>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2" name="Rectangle 32"/>
          <p:cNvSpPr>
            <a:spLocks noChangeArrowheads="1"/>
          </p:cNvSpPr>
          <p:nvPr/>
        </p:nvSpPr>
        <p:spPr bwMode="auto">
          <a:xfrm rot="16200000">
            <a:off x="716028" y="559402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0</a:t>
            </a:r>
            <a:endParaRPr lang="en-US" altLang="en-US" sz="2000"/>
          </a:p>
        </p:txBody>
      </p:sp>
      <p:sp>
        <p:nvSpPr>
          <p:cNvPr id="33" name="Line 33"/>
          <p:cNvSpPr>
            <a:spLocks noChangeShapeType="1"/>
          </p:cNvSpPr>
          <p:nvPr/>
        </p:nvSpPr>
        <p:spPr bwMode="auto">
          <a:xfrm flipH="1">
            <a:off x="984043" y="469879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558079" y="4466487"/>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100</a:t>
            </a:r>
            <a:endParaRPr lang="en-US" altLang="en-US" sz="2000"/>
          </a:p>
        </p:txBody>
      </p:sp>
      <p:sp>
        <p:nvSpPr>
          <p:cNvPr id="35" name="Line 35"/>
          <p:cNvSpPr>
            <a:spLocks noChangeShapeType="1"/>
          </p:cNvSpPr>
          <p:nvPr/>
        </p:nvSpPr>
        <p:spPr bwMode="auto">
          <a:xfrm flipH="1">
            <a:off x="984043" y="3567756"/>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558079" y="333720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200</a:t>
            </a:r>
            <a:endParaRPr lang="en-US" altLang="en-US" sz="2000"/>
          </a:p>
        </p:txBody>
      </p:sp>
      <p:sp>
        <p:nvSpPr>
          <p:cNvPr id="37" name="Line 37"/>
          <p:cNvSpPr>
            <a:spLocks noChangeShapeType="1"/>
          </p:cNvSpPr>
          <p:nvPr/>
        </p:nvSpPr>
        <p:spPr bwMode="auto">
          <a:xfrm flipH="1">
            <a:off x="984043" y="244197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559786" y="2211418"/>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300</a:t>
            </a:r>
            <a:endParaRPr lang="en-US" altLang="en-US" sz="2000"/>
          </a:p>
        </p:txBody>
      </p:sp>
      <p:sp>
        <p:nvSpPr>
          <p:cNvPr id="39" name="Line 39"/>
          <p:cNvSpPr>
            <a:spLocks noChangeShapeType="1"/>
          </p:cNvSpPr>
          <p:nvPr/>
        </p:nvSpPr>
        <p:spPr bwMode="auto">
          <a:xfrm flipH="1">
            <a:off x="984043" y="1312688"/>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559786" y="1080383"/>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400</a:t>
            </a:r>
            <a:endParaRPr lang="en-US" altLang="en-US" sz="2000"/>
          </a:p>
        </p:txBody>
      </p:sp>
      <p:sp>
        <p:nvSpPr>
          <p:cNvPr id="41" name="Line 41"/>
          <p:cNvSpPr>
            <a:spLocks noChangeShapeType="1"/>
          </p:cNvSpPr>
          <p:nvPr/>
        </p:nvSpPr>
        <p:spPr bwMode="auto">
          <a:xfrm flipH="1">
            <a:off x="984043" y="5824575"/>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Line 42"/>
          <p:cNvSpPr>
            <a:spLocks noChangeShapeType="1"/>
          </p:cNvSpPr>
          <p:nvPr/>
        </p:nvSpPr>
        <p:spPr bwMode="auto">
          <a:xfrm flipH="1">
            <a:off x="984043" y="469879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3" name="Line 43"/>
          <p:cNvSpPr>
            <a:spLocks noChangeShapeType="1"/>
          </p:cNvSpPr>
          <p:nvPr/>
        </p:nvSpPr>
        <p:spPr bwMode="auto">
          <a:xfrm flipH="1">
            <a:off x="984043" y="3567756"/>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984043" y="244197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984043" y="1312688"/>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984043" y="752422"/>
            <a:ext cx="10924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Rectangle 47"/>
          <p:cNvSpPr>
            <a:spLocks noChangeArrowheads="1"/>
          </p:cNvSpPr>
          <p:nvPr/>
        </p:nvSpPr>
        <p:spPr bwMode="auto">
          <a:xfrm rot="16200000">
            <a:off x="-260911" y="3062322"/>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dirty="0">
                <a:solidFill>
                  <a:srgbClr val="000000"/>
                </a:solidFill>
              </a:rPr>
              <a:t>$ per month</a:t>
            </a:r>
            <a:endParaRPr lang="en-US" altLang="en-US" sz="2000" dirty="0"/>
          </a:p>
        </p:txBody>
      </p:sp>
      <p:sp>
        <p:nvSpPr>
          <p:cNvPr id="48" name="Line 48"/>
          <p:cNvSpPr>
            <a:spLocks noChangeShapeType="1"/>
          </p:cNvSpPr>
          <p:nvPr/>
        </p:nvSpPr>
        <p:spPr bwMode="auto">
          <a:xfrm>
            <a:off x="1093286" y="6003160"/>
            <a:ext cx="7749441"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Line 49"/>
          <p:cNvSpPr>
            <a:spLocks noChangeShapeType="1"/>
          </p:cNvSpPr>
          <p:nvPr/>
        </p:nvSpPr>
        <p:spPr bwMode="auto">
          <a:xfrm>
            <a:off x="1267392"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0" name="Rectangle 50"/>
          <p:cNvSpPr>
            <a:spLocks noChangeArrowheads="1"/>
          </p:cNvSpPr>
          <p:nvPr/>
        </p:nvSpPr>
        <p:spPr bwMode="auto">
          <a:xfrm>
            <a:off x="1153029"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.2</a:t>
            </a:r>
            <a:endParaRPr lang="en-US" altLang="en-US" sz="2000"/>
          </a:p>
        </p:txBody>
      </p:sp>
      <p:sp>
        <p:nvSpPr>
          <p:cNvPr id="51" name="Line 51"/>
          <p:cNvSpPr>
            <a:spLocks noChangeShapeType="1"/>
          </p:cNvSpPr>
          <p:nvPr/>
        </p:nvSpPr>
        <p:spPr bwMode="auto">
          <a:xfrm>
            <a:off x="2189132"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2074769"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.3</a:t>
            </a:r>
            <a:endParaRPr lang="en-US" altLang="en-US" sz="2000"/>
          </a:p>
        </p:txBody>
      </p:sp>
      <p:sp>
        <p:nvSpPr>
          <p:cNvPr id="53" name="Line 53"/>
          <p:cNvSpPr>
            <a:spLocks noChangeShapeType="1"/>
          </p:cNvSpPr>
          <p:nvPr/>
        </p:nvSpPr>
        <p:spPr bwMode="auto">
          <a:xfrm>
            <a:off x="3117700"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3003336"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.4</a:t>
            </a:r>
            <a:endParaRPr lang="en-US" altLang="en-US" sz="2000"/>
          </a:p>
        </p:txBody>
      </p:sp>
      <p:sp>
        <p:nvSpPr>
          <p:cNvPr id="55" name="Line 55"/>
          <p:cNvSpPr>
            <a:spLocks noChangeShapeType="1"/>
          </p:cNvSpPr>
          <p:nvPr/>
        </p:nvSpPr>
        <p:spPr bwMode="auto">
          <a:xfrm>
            <a:off x="4039439"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925076"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.5</a:t>
            </a:r>
            <a:endParaRPr lang="en-US" altLang="en-US" sz="2000"/>
          </a:p>
        </p:txBody>
      </p:sp>
      <p:sp>
        <p:nvSpPr>
          <p:cNvPr id="57" name="Line 57"/>
          <p:cNvSpPr>
            <a:spLocks noChangeShapeType="1"/>
          </p:cNvSpPr>
          <p:nvPr/>
        </p:nvSpPr>
        <p:spPr bwMode="auto">
          <a:xfrm>
            <a:off x="4968007"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4853643"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.6</a:t>
            </a:r>
            <a:endParaRPr lang="en-US" altLang="en-US" sz="2000"/>
          </a:p>
        </p:txBody>
      </p:sp>
      <p:sp>
        <p:nvSpPr>
          <p:cNvPr id="59" name="Line 59"/>
          <p:cNvSpPr>
            <a:spLocks noChangeShapeType="1"/>
          </p:cNvSpPr>
          <p:nvPr/>
        </p:nvSpPr>
        <p:spPr bwMode="auto">
          <a:xfrm>
            <a:off x="5894868"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5780503"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.7</a:t>
            </a:r>
            <a:endParaRPr lang="en-US" altLang="en-US" sz="2000"/>
          </a:p>
        </p:txBody>
      </p:sp>
      <p:sp>
        <p:nvSpPr>
          <p:cNvPr id="61" name="Line 61"/>
          <p:cNvSpPr>
            <a:spLocks noChangeShapeType="1"/>
          </p:cNvSpPr>
          <p:nvPr/>
        </p:nvSpPr>
        <p:spPr bwMode="auto">
          <a:xfrm>
            <a:off x="6818314"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6702243"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.8</a:t>
            </a:r>
            <a:endParaRPr lang="en-US" altLang="en-US" sz="2000"/>
          </a:p>
        </p:txBody>
      </p:sp>
      <p:sp>
        <p:nvSpPr>
          <p:cNvPr id="63" name="Line 63"/>
          <p:cNvSpPr>
            <a:spLocks noChangeShapeType="1"/>
          </p:cNvSpPr>
          <p:nvPr/>
        </p:nvSpPr>
        <p:spPr bwMode="auto">
          <a:xfrm>
            <a:off x="7745175"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7630810" y="6171241"/>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.9</a:t>
            </a:r>
            <a:endParaRPr lang="en-US" altLang="en-US" sz="2000"/>
          </a:p>
        </p:txBody>
      </p:sp>
      <p:sp>
        <p:nvSpPr>
          <p:cNvPr id="65" name="Line 65"/>
          <p:cNvSpPr>
            <a:spLocks noChangeShapeType="1"/>
          </p:cNvSpPr>
          <p:nvPr/>
        </p:nvSpPr>
        <p:spPr bwMode="auto">
          <a:xfrm>
            <a:off x="8666915" y="6003160"/>
            <a:ext cx="0" cy="11205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8591810" y="617124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1</a:t>
            </a:r>
            <a:endParaRPr lang="en-US" altLang="en-US" sz="2000"/>
          </a:p>
        </p:txBody>
      </p:sp>
      <p:sp>
        <p:nvSpPr>
          <p:cNvPr id="67" name="Rectangle 67"/>
          <p:cNvSpPr>
            <a:spLocks noChangeArrowheads="1"/>
          </p:cNvSpPr>
          <p:nvPr/>
        </p:nvSpPr>
        <p:spPr bwMode="auto">
          <a:xfrm>
            <a:off x="3870454" y="6446122"/>
            <a:ext cx="22442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200">
                <a:solidFill>
                  <a:srgbClr val="000000"/>
                </a:solidFill>
              </a:rPr>
              <a:t>Fraction in H Plan</a:t>
            </a:r>
            <a:endParaRPr lang="en-US" altLang="en-US" sz="2000"/>
          </a:p>
        </p:txBody>
      </p:sp>
      <p:sp>
        <p:nvSpPr>
          <p:cNvPr id="68" name="Rectangle 26"/>
          <p:cNvSpPr>
            <a:spLocks noChangeArrowheads="1"/>
          </p:cNvSpPr>
          <p:nvPr/>
        </p:nvSpPr>
        <p:spPr bwMode="auto">
          <a:xfrm>
            <a:off x="4864683" y="682823"/>
            <a:ext cx="252671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rgbClr val="000000"/>
                </a:solidFill>
              </a:rPr>
              <a:t>150% FPL Adjustment</a:t>
            </a:r>
            <a:endParaRPr lang="en-US" altLang="en-US" sz="2000" dirty="0"/>
          </a:p>
        </p:txBody>
      </p:sp>
      <p:sp>
        <p:nvSpPr>
          <p:cNvPr id="73" name="Line 14"/>
          <p:cNvSpPr>
            <a:spLocks noChangeShapeType="1"/>
          </p:cNvSpPr>
          <p:nvPr/>
        </p:nvSpPr>
        <p:spPr bwMode="auto">
          <a:xfrm flipV="1">
            <a:off x="4390856" y="836465"/>
            <a:ext cx="344012" cy="283416"/>
          </a:xfrm>
          <a:prstGeom prst="line">
            <a:avLst/>
          </a:prstGeom>
          <a:noFill/>
          <a:ln w="9525" cmpd="sng">
            <a:solidFill>
              <a:schemeClr val="tx1"/>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5" name="Line 14"/>
          <p:cNvSpPr>
            <a:spLocks noChangeShapeType="1"/>
          </p:cNvSpPr>
          <p:nvPr/>
        </p:nvSpPr>
        <p:spPr bwMode="auto">
          <a:xfrm>
            <a:off x="3452046" y="969201"/>
            <a:ext cx="1877618" cy="397439"/>
          </a:xfrm>
          <a:prstGeom prst="line">
            <a:avLst/>
          </a:prstGeom>
          <a:noFill/>
          <a:ln w="30163">
            <a:solidFill>
              <a:srgbClr val="1A476F"/>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6" name="Oval 15"/>
          <p:cNvSpPr>
            <a:spLocks noChangeArrowheads="1"/>
          </p:cNvSpPr>
          <p:nvPr/>
        </p:nvSpPr>
        <p:spPr bwMode="auto">
          <a:xfrm>
            <a:off x="3402651" y="915251"/>
            <a:ext cx="114363" cy="122558"/>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77" name="Line 17"/>
          <p:cNvSpPr>
            <a:spLocks noChangeShapeType="1"/>
          </p:cNvSpPr>
          <p:nvPr/>
        </p:nvSpPr>
        <p:spPr bwMode="auto">
          <a:xfrm>
            <a:off x="2298165" y="799154"/>
            <a:ext cx="1145346" cy="168080"/>
          </a:xfrm>
          <a:prstGeom prst="line">
            <a:avLst/>
          </a:prstGeom>
          <a:noFill/>
          <a:ln w="30163">
            <a:solidFill>
              <a:srgbClr val="1A476F"/>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8" name="Oval 15"/>
          <p:cNvSpPr>
            <a:spLocks noChangeArrowheads="1"/>
          </p:cNvSpPr>
          <p:nvPr/>
        </p:nvSpPr>
        <p:spPr bwMode="auto">
          <a:xfrm>
            <a:off x="2268599" y="736774"/>
            <a:ext cx="114363" cy="122558"/>
          </a:xfrm>
          <a:prstGeom prst="ellipse">
            <a:avLst/>
          </a:prstGeom>
          <a:solidFill>
            <a:srgbClr val="1A476F"/>
          </a:solidFill>
          <a:ln w="20638">
            <a:solidFill>
              <a:srgbClr val="1A476F"/>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79" name="Line 14"/>
          <p:cNvSpPr>
            <a:spLocks noChangeShapeType="1"/>
          </p:cNvSpPr>
          <p:nvPr/>
        </p:nvSpPr>
        <p:spPr bwMode="auto">
          <a:xfrm>
            <a:off x="5398153" y="1465886"/>
            <a:ext cx="454042" cy="181212"/>
          </a:xfrm>
          <a:prstGeom prst="line">
            <a:avLst/>
          </a:prstGeom>
          <a:noFill/>
          <a:ln w="9525" cmpd="sng">
            <a:solidFill>
              <a:schemeClr val="tx1"/>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0" name="Line 14"/>
          <p:cNvSpPr>
            <a:spLocks noChangeShapeType="1"/>
          </p:cNvSpPr>
          <p:nvPr/>
        </p:nvSpPr>
        <p:spPr bwMode="auto">
          <a:xfrm>
            <a:off x="2384644" y="904959"/>
            <a:ext cx="608557" cy="710946"/>
          </a:xfrm>
          <a:prstGeom prst="line">
            <a:avLst/>
          </a:prstGeom>
          <a:noFill/>
          <a:ln w="9525" cmpd="sng">
            <a:solidFill>
              <a:schemeClr val="tx1"/>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1" name="Line 14"/>
          <p:cNvSpPr>
            <a:spLocks noChangeShapeType="1"/>
          </p:cNvSpPr>
          <p:nvPr/>
        </p:nvSpPr>
        <p:spPr bwMode="auto">
          <a:xfrm>
            <a:off x="3540163" y="1065930"/>
            <a:ext cx="608519" cy="723092"/>
          </a:xfrm>
          <a:prstGeom prst="line">
            <a:avLst/>
          </a:prstGeom>
          <a:noFill/>
          <a:ln w="9525" cmpd="sng">
            <a:solidFill>
              <a:schemeClr val="tx1"/>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3" name="Line 14"/>
          <p:cNvSpPr>
            <a:spLocks noChangeShapeType="1"/>
          </p:cNvSpPr>
          <p:nvPr/>
        </p:nvSpPr>
        <p:spPr bwMode="auto">
          <a:xfrm>
            <a:off x="3635751" y="1065929"/>
            <a:ext cx="362722" cy="201238"/>
          </a:xfrm>
          <a:prstGeom prst="line">
            <a:avLst/>
          </a:prstGeom>
          <a:noFill/>
          <a:ln w="9525" cmpd="sng">
            <a:solidFill>
              <a:schemeClr val="tx1"/>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4" name="Rectangle 59"/>
          <p:cNvSpPr>
            <a:spLocks noChangeArrowheads="1"/>
          </p:cNvSpPr>
          <p:nvPr/>
        </p:nvSpPr>
        <p:spPr bwMode="auto">
          <a:xfrm>
            <a:off x="1139411" y="165651"/>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700" dirty="0">
                <a:solidFill>
                  <a:srgbClr val="1E2D53"/>
                </a:solidFill>
              </a:rPr>
              <a:t>Adjusted Average Cost Curve (</a:t>
            </a:r>
            <a:r>
              <a:rPr lang="en-US" altLang="en-US" sz="2700" i="1" dirty="0">
                <a:solidFill>
                  <a:srgbClr val="1E2D53"/>
                </a:solidFill>
              </a:rPr>
              <a:t>H</a:t>
            </a:r>
            <a:r>
              <a:rPr lang="en-US" altLang="en-US" sz="2700" dirty="0">
                <a:solidFill>
                  <a:srgbClr val="1E2D53"/>
                </a:solidFill>
              </a:rPr>
              <a:t> Plan)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2" name="Rectangle 26"/>
          <p:cNvSpPr>
            <a:spLocks noChangeArrowheads="1"/>
          </p:cNvSpPr>
          <p:nvPr/>
        </p:nvSpPr>
        <p:spPr bwMode="auto">
          <a:xfrm>
            <a:off x="7176022" y="1549913"/>
            <a:ext cx="1228096" cy="40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t>Average</a:t>
            </a:r>
            <a:endParaRPr lang="en-US" altLang="en-US" sz="2000" dirty="0"/>
          </a:p>
        </p:txBody>
      </p:sp>
      <p:sp>
        <p:nvSpPr>
          <p:cNvPr id="84" name="Rectangle 27"/>
          <p:cNvSpPr>
            <a:spLocks noChangeArrowheads="1"/>
          </p:cNvSpPr>
          <p:nvPr/>
        </p:nvSpPr>
        <p:spPr bwMode="auto">
          <a:xfrm>
            <a:off x="7176023" y="1884321"/>
            <a:ext cx="1232371" cy="407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t>Cost (H)</a:t>
            </a:r>
            <a:endParaRPr lang="en-US" altLang="en-US" sz="2000" dirty="0"/>
          </a:p>
        </p:txBody>
      </p:sp>
      <p:sp>
        <p:nvSpPr>
          <p:cNvPr id="69" name="Rectangle 26"/>
          <p:cNvSpPr>
            <a:spLocks noChangeArrowheads="1"/>
          </p:cNvSpPr>
          <p:nvPr/>
        </p:nvSpPr>
        <p:spPr bwMode="auto">
          <a:xfrm>
            <a:off x="4654752" y="1935023"/>
            <a:ext cx="119744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rgbClr val="90353B"/>
                </a:solidFill>
              </a:rPr>
              <a:t>200% FPL</a:t>
            </a:r>
          </a:p>
        </p:txBody>
      </p:sp>
      <p:sp>
        <p:nvSpPr>
          <p:cNvPr id="72" name="Line 14"/>
          <p:cNvSpPr>
            <a:spLocks noChangeShapeType="1"/>
          </p:cNvSpPr>
          <p:nvPr/>
        </p:nvSpPr>
        <p:spPr bwMode="auto">
          <a:xfrm>
            <a:off x="4845326" y="1539484"/>
            <a:ext cx="147229" cy="355421"/>
          </a:xfrm>
          <a:prstGeom prst="line">
            <a:avLst/>
          </a:prstGeom>
          <a:noFill/>
          <a:ln w="9525" cmpd="sng">
            <a:solidFill>
              <a:srgbClr val="90353B"/>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5" name="Rectangle 31"/>
          <p:cNvSpPr>
            <a:spLocks noChangeArrowheads="1"/>
          </p:cNvSpPr>
          <p:nvPr/>
        </p:nvSpPr>
        <p:spPr bwMode="auto">
          <a:xfrm>
            <a:off x="3129859" y="2494722"/>
            <a:ext cx="119744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006000"/>
                </a:solidFill>
                <a:effectLst/>
                <a:uLnTx/>
                <a:uFillTx/>
                <a:latin typeface="Arial" pitchFamily="34" charset="0"/>
                <a:ea typeface="+mn-ea"/>
                <a:cs typeface="Arial" pitchFamily="34" charset="0"/>
              </a:rPr>
              <a:t>250% FPL</a:t>
            </a:r>
            <a:endParaRPr kumimoji="0" lang="en-US" alt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86" name="Line 14"/>
          <p:cNvSpPr>
            <a:spLocks noChangeShapeType="1"/>
          </p:cNvSpPr>
          <p:nvPr/>
        </p:nvSpPr>
        <p:spPr bwMode="auto">
          <a:xfrm>
            <a:off x="3540163" y="1905272"/>
            <a:ext cx="91630" cy="541952"/>
          </a:xfrm>
          <a:prstGeom prst="line">
            <a:avLst/>
          </a:prstGeom>
          <a:noFill/>
          <a:ln w="9525" cmpd="sng">
            <a:solidFill>
              <a:srgbClr val="006000"/>
            </a:solidFill>
            <a:prstDash val="solid"/>
            <a:round/>
            <a:headEnd type="triangle" w="lg" len="lg"/>
            <a:tailEnd type="none"/>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334114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5" name="Rectangle 5"/>
          <p:cNvSpPr>
            <a:spLocks noChangeArrowheads="1"/>
          </p:cNvSpPr>
          <p:nvPr/>
        </p:nvSpPr>
        <p:spPr bwMode="auto">
          <a:xfrm>
            <a:off x="148503" y="313399"/>
            <a:ext cx="8770183" cy="65446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6" name="Rectangle 6"/>
          <p:cNvSpPr>
            <a:spLocks noChangeArrowheads="1"/>
          </p:cNvSpPr>
          <p:nvPr/>
        </p:nvSpPr>
        <p:spPr bwMode="auto">
          <a:xfrm>
            <a:off x="1147055" y="580227"/>
            <a:ext cx="7532662" cy="5280502"/>
          </a:xfrm>
          <a:prstGeom prst="rect">
            <a:avLst/>
          </a:prstGeom>
          <a:solidFill>
            <a:srgbClr val="FFFFFF"/>
          </a:solidFill>
          <a:ln w="14288">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147055" y="569089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147055" y="4596630"/>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147055" y="349535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147055" y="239933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1147055" y="1299817"/>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Freeform 12"/>
          <p:cNvSpPr>
            <a:spLocks/>
          </p:cNvSpPr>
          <p:nvPr/>
        </p:nvSpPr>
        <p:spPr bwMode="auto">
          <a:xfrm>
            <a:off x="2340196" y="3931315"/>
            <a:ext cx="4402161" cy="1395412"/>
          </a:xfrm>
          <a:custGeom>
            <a:avLst/>
            <a:gdLst>
              <a:gd name="T0" fmla="*/ 12 w 829"/>
              <a:gd name="T1" fmla="*/ 4 h 256"/>
              <a:gd name="T2" fmla="*/ 25 w 829"/>
              <a:gd name="T3" fmla="*/ 9 h 256"/>
              <a:gd name="T4" fmla="*/ 39 w 829"/>
              <a:gd name="T5" fmla="*/ 14 h 256"/>
              <a:gd name="T6" fmla="*/ 52 w 829"/>
              <a:gd name="T7" fmla="*/ 19 h 256"/>
              <a:gd name="T8" fmla="*/ 66 w 829"/>
              <a:gd name="T9" fmla="*/ 23 h 256"/>
              <a:gd name="T10" fmla="*/ 80 w 829"/>
              <a:gd name="T11" fmla="*/ 28 h 256"/>
              <a:gd name="T12" fmla="*/ 93 w 829"/>
              <a:gd name="T13" fmla="*/ 33 h 256"/>
              <a:gd name="T14" fmla="*/ 107 w 829"/>
              <a:gd name="T15" fmla="*/ 38 h 256"/>
              <a:gd name="T16" fmla="*/ 120 w 829"/>
              <a:gd name="T17" fmla="*/ 43 h 256"/>
              <a:gd name="T18" fmla="*/ 134 w 829"/>
              <a:gd name="T19" fmla="*/ 48 h 256"/>
              <a:gd name="T20" fmla="*/ 147 w 829"/>
              <a:gd name="T21" fmla="*/ 52 h 256"/>
              <a:gd name="T22" fmla="*/ 161 w 829"/>
              <a:gd name="T23" fmla="*/ 57 h 256"/>
              <a:gd name="T24" fmla="*/ 175 w 829"/>
              <a:gd name="T25" fmla="*/ 62 h 256"/>
              <a:gd name="T26" fmla="*/ 188 w 829"/>
              <a:gd name="T27" fmla="*/ 67 h 256"/>
              <a:gd name="T28" fmla="*/ 202 w 829"/>
              <a:gd name="T29" fmla="*/ 72 h 256"/>
              <a:gd name="T30" fmla="*/ 215 w 829"/>
              <a:gd name="T31" fmla="*/ 77 h 256"/>
              <a:gd name="T32" fmla="*/ 229 w 829"/>
              <a:gd name="T33" fmla="*/ 82 h 256"/>
              <a:gd name="T34" fmla="*/ 242 w 829"/>
              <a:gd name="T35" fmla="*/ 88 h 256"/>
              <a:gd name="T36" fmla="*/ 256 w 829"/>
              <a:gd name="T37" fmla="*/ 93 h 256"/>
              <a:gd name="T38" fmla="*/ 270 w 829"/>
              <a:gd name="T39" fmla="*/ 99 h 256"/>
              <a:gd name="T40" fmla="*/ 283 w 829"/>
              <a:gd name="T41" fmla="*/ 104 h 256"/>
              <a:gd name="T42" fmla="*/ 297 w 829"/>
              <a:gd name="T43" fmla="*/ 110 h 256"/>
              <a:gd name="T44" fmla="*/ 310 w 829"/>
              <a:gd name="T45" fmla="*/ 115 h 256"/>
              <a:gd name="T46" fmla="*/ 324 w 829"/>
              <a:gd name="T47" fmla="*/ 119 h 256"/>
              <a:gd name="T48" fmla="*/ 337 w 829"/>
              <a:gd name="T49" fmla="*/ 123 h 256"/>
              <a:gd name="T50" fmla="*/ 351 w 829"/>
              <a:gd name="T51" fmla="*/ 127 h 256"/>
              <a:gd name="T52" fmla="*/ 364 w 829"/>
              <a:gd name="T53" fmla="*/ 131 h 256"/>
              <a:gd name="T54" fmla="*/ 378 w 829"/>
              <a:gd name="T55" fmla="*/ 134 h 256"/>
              <a:gd name="T56" fmla="*/ 392 w 829"/>
              <a:gd name="T57" fmla="*/ 138 h 256"/>
              <a:gd name="T58" fmla="*/ 405 w 829"/>
              <a:gd name="T59" fmla="*/ 142 h 256"/>
              <a:gd name="T60" fmla="*/ 419 w 829"/>
              <a:gd name="T61" fmla="*/ 146 h 256"/>
              <a:gd name="T62" fmla="*/ 432 w 829"/>
              <a:gd name="T63" fmla="*/ 150 h 256"/>
              <a:gd name="T64" fmla="*/ 446 w 829"/>
              <a:gd name="T65" fmla="*/ 154 h 256"/>
              <a:gd name="T66" fmla="*/ 459 w 829"/>
              <a:gd name="T67" fmla="*/ 158 h 256"/>
              <a:gd name="T68" fmla="*/ 473 w 829"/>
              <a:gd name="T69" fmla="*/ 161 h 256"/>
              <a:gd name="T70" fmla="*/ 487 w 829"/>
              <a:gd name="T71" fmla="*/ 165 h 256"/>
              <a:gd name="T72" fmla="*/ 500 w 829"/>
              <a:gd name="T73" fmla="*/ 169 h 256"/>
              <a:gd name="T74" fmla="*/ 514 w 829"/>
              <a:gd name="T75" fmla="*/ 173 h 256"/>
              <a:gd name="T76" fmla="*/ 527 w 829"/>
              <a:gd name="T77" fmla="*/ 177 h 256"/>
              <a:gd name="T78" fmla="*/ 541 w 829"/>
              <a:gd name="T79" fmla="*/ 181 h 256"/>
              <a:gd name="T80" fmla="*/ 554 w 829"/>
              <a:gd name="T81" fmla="*/ 185 h 256"/>
              <a:gd name="T82" fmla="*/ 568 w 829"/>
              <a:gd name="T83" fmla="*/ 188 h 256"/>
              <a:gd name="T84" fmla="*/ 582 w 829"/>
              <a:gd name="T85" fmla="*/ 192 h 256"/>
              <a:gd name="T86" fmla="*/ 595 w 829"/>
              <a:gd name="T87" fmla="*/ 196 h 256"/>
              <a:gd name="T88" fmla="*/ 609 w 829"/>
              <a:gd name="T89" fmla="*/ 200 h 256"/>
              <a:gd name="T90" fmla="*/ 622 w 829"/>
              <a:gd name="T91" fmla="*/ 204 h 256"/>
              <a:gd name="T92" fmla="*/ 636 w 829"/>
              <a:gd name="T93" fmla="*/ 207 h 256"/>
              <a:gd name="T94" fmla="*/ 649 w 829"/>
              <a:gd name="T95" fmla="*/ 211 h 256"/>
              <a:gd name="T96" fmla="*/ 663 w 829"/>
              <a:gd name="T97" fmla="*/ 215 h 256"/>
              <a:gd name="T98" fmla="*/ 677 w 829"/>
              <a:gd name="T99" fmla="*/ 218 h 256"/>
              <a:gd name="T100" fmla="*/ 690 w 829"/>
              <a:gd name="T101" fmla="*/ 222 h 256"/>
              <a:gd name="T102" fmla="*/ 704 w 829"/>
              <a:gd name="T103" fmla="*/ 225 h 256"/>
              <a:gd name="T104" fmla="*/ 717 w 829"/>
              <a:gd name="T105" fmla="*/ 228 h 256"/>
              <a:gd name="T106" fmla="*/ 731 w 829"/>
              <a:gd name="T107" fmla="*/ 232 h 256"/>
              <a:gd name="T108" fmla="*/ 744 w 829"/>
              <a:gd name="T109" fmla="*/ 235 h 256"/>
              <a:gd name="T110" fmla="*/ 758 w 829"/>
              <a:gd name="T111" fmla="*/ 238 h 256"/>
              <a:gd name="T112" fmla="*/ 772 w 829"/>
              <a:gd name="T113" fmla="*/ 242 h 256"/>
              <a:gd name="T114" fmla="*/ 785 w 829"/>
              <a:gd name="T115" fmla="*/ 245 h 256"/>
              <a:gd name="T116" fmla="*/ 799 w 829"/>
              <a:gd name="T117" fmla="*/ 249 h 256"/>
              <a:gd name="T118" fmla="*/ 812 w 829"/>
              <a:gd name="T119" fmla="*/ 252 h 256"/>
              <a:gd name="T120" fmla="*/ 826 w 829"/>
              <a:gd name="T121" fmla="*/ 25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29" h="256">
                <a:moveTo>
                  <a:pt x="0" y="0"/>
                </a:moveTo>
                <a:lnTo>
                  <a:pt x="2" y="0"/>
                </a:lnTo>
                <a:lnTo>
                  <a:pt x="3" y="1"/>
                </a:lnTo>
                <a:lnTo>
                  <a:pt x="5" y="2"/>
                </a:lnTo>
                <a:lnTo>
                  <a:pt x="7" y="2"/>
                </a:lnTo>
                <a:lnTo>
                  <a:pt x="8" y="3"/>
                </a:lnTo>
                <a:lnTo>
                  <a:pt x="10" y="3"/>
                </a:lnTo>
                <a:lnTo>
                  <a:pt x="12" y="4"/>
                </a:lnTo>
                <a:lnTo>
                  <a:pt x="13" y="5"/>
                </a:lnTo>
                <a:lnTo>
                  <a:pt x="15" y="5"/>
                </a:lnTo>
                <a:lnTo>
                  <a:pt x="17" y="6"/>
                </a:lnTo>
                <a:lnTo>
                  <a:pt x="18" y="6"/>
                </a:lnTo>
                <a:lnTo>
                  <a:pt x="20" y="7"/>
                </a:lnTo>
                <a:lnTo>
                  <a:pt x="22" y="8"/>
                </a:lnTo>
                <a:lnTo>
                  <a:pt x="24" y="8"/>
                </a:lnTo>
                <a:lnTo>
                  <a:pt x="25" y="9"/>
                </a:lnTo>
                <a:lnTo>
                  <a:pt x="27" y="9"/>
                </a:lnTo>
                <a:lnTo>
                  <a:pt x="29" y="10"/>
                </a:lnTo>
                <a:lnTo>
                  <a:pt x="30" y="11"/>
                </a:lnTo>
                <a:lnTo>
                  <a:pt x="32" y="11"/>
                </a:lnTo>
                <a:lnTo>
                  <a:pt x="34" y="12"/>
                </a:lnTo>
                <a:lnTo>
                  <a:pt x="35" y="12"/>
                </a:lnTo>
                <a:lnTo>
                  <a:pt x="37" y="13"/>
                </a:lnTo>
                <a:lnTo>
                  <a:pt x="39" y="14"/>
                </a:lnTo>
                <a:lnTo>
                  <a:pt x="41" y="14"/>
                </a:lnTo>
                <a:lnTo>
                  <a:pt x="42" y="15"/>
                </a:lnTo>
                <a:lnTo>
                  <a:pt x="44" y="16"/>
                </a:lnTo>
                <a:lnTo>
                  <a:pt x="46" y="16"/>
                </a:lnTo>
                <a:lnTo>
                  <a:pt x="47" y="17"/>
                </a:lnTo>
                <a:lnTo>
                  <a:pt x="49" y="17"/>
                </a:lnTo>
                <a:lnTo>
                  <a:pt x="51" y="18"/>
                </a:lnTo>
                <a:lnTo>
                  <a:pt x="52" y="19"/>
                </a:lnTo>
                <a:lnTo>
                  <a:pt x="54" y="19"/>
                </a:lnTo>
                <a:lnTo>
                  <a:pt x="56" y="20"/>
                </a:lnTo>
                <a:lnTo>
                  <a:pt x="58" y="20"/>
                </a:lnTo>
                <a:lnTo>
                  <a:pt x="59" y="21"/>
                </a:lnTo>
                <a:lnTo>
                  <a:pt x="61" y="22"/>
                </a:lnTo>
                <a:lnTo>
                  <a:pt x="63" y="22"/>
                </a:lnTo>
                <a:lnTo>
                  <a:pt x="64" y="23"/>
                </a:lnTo>
                <a:lnTo>
                  <a:pt x="66" y="23"/>
                </a:lnTo>
                <a:lnTo>
                  <a:pt x="68" y="24"/>
                </a:lnTo>
                <a:lnTo>
                  <a:pt x="69" y="25"/>
                </a:lnTo>
                <a:lnTo>
                  <a:pt x="71" y="25"/>
                </a:lnTo>
                <a:lnTo>
                  <a:pt x="73" y="26"/>
                </a:lnTo>
                <a:lnTo>
                  <a:pt x="74" y="26"/>
                </a:lnTo>
                <a:lnTo>
                  <a:pt x="76" y="27"/>
                </a:lnTo>
                <a:lnTo>
                  <a:pt x="78" y="28"/>
                </a:lnTo>
                <a:lnTo>
                  <a:pt x="80" y="28"/>
                </a:lnTo>
                <a:lnTo>
                  <a:pt x="81" y="29"/>
                </a:lnTo>
                <a:lnTo>
                  <a:pt x="83" y="29"/>
                </a:lnTo>
                <a:lnTo>
                  <a:pt x="85" y="30"/>
                </a:lnTo>
                <a:lnTo>
                  <a:pt x="86" y="31"/>
                </a:lnTo>
                <a:lnTo>
                  <a:pt x="88" y="31"/>
                </a:lnTo>
                <a:lnTo>
                  <a:pt x="90" y="32"/>
                </a:lnTo>
                <a:lnTo>
                  <a:pt x="91" y="32"/>
                </a:lnTo>
                <a:lnTo>
                  <a:pt x="93" y="33"/>
                </a:lnTo>
                <a:lnTo>
                  <a:pt x="95" y="34"/>
                </a:lnTo>
                <a:lnTo>
                  <a:pt x="97" y="34"/>
                </a:lnTo>
                <a:lnTo>
                  <a:pt x="98" y="35"/>
                </a:lnTo>
                <a:lnTo>
                  <a:pt x="100" y="35"/>
                </a:lnTo>
                <a:lnTo>
                  <a:pt x="102" y="36"/>
                </a:lnTo>
                <a:lnTo>
                  <a:pt x="103" y="37"/>
                </a:lnTo>
                <a:lnTo>
                  <a:pt x="105" y="37"/>
                </a:lnTo>
                <a:lnTo>
                  <a:pt x="107" y="38"/>
                </a:lnTo>
                <a:lnTo>
                  <a:pt x="108" y="39"/>
                </a:lnTo>
                <a:lnTo>
                  <a:pt x="110" y="39"/>
                </a:lnTo>
                <a:lnTo>
                  <a:pt x="112" y="40"/>
                </a:lnTo>
                <a:lnTo>
                  <a:pt x="113" y="40"/>
                </a:lnTo>
                <a:lnTo>
                  <a:pt x="115" y="41"/>
                </a:lnTo>
                <a:lnTo>
                  <a:pt x="117" y="42"/>
                </a:lnTo>
                <a:lnTo>
                  <a:pt x="119" y="42"/>
                </a:lnTo>
                <a:lnTo>
                  <a:pt x="120" y="43"/>
                </a:lnTo>
                <a:lnTo>
                  <a:pt x="122" y="43"/>
                </a:lnTo>
                <a:lnTo>
                  <a:pt x="124" y="44"/>
                </a:lnTo>
                <a:lnTo>
                  <a:pt x="125" y="45"/>
                </a:lnTo>
                <a:lnTo>
                  <a:pt x="127" y="45"/>
                </a:lnTo>
                <a:lnTo>
                  <a:pt x="129" y="46"/>
                </a:lnTo>
                <a:lnTo>
                  <a:pt x="130" y="46"/>
                </a:lnTo>
                <a:lnTo>
                  <a:pt x="132" y="47"/>
                </a:lnTo>
                <a:lnTo>
                  <a:pt x="134" y="48"/>
                </a:lnTo>
                <a:lnTo>
                  <a:pt x="136" y="48"/>
                </a:lnTo>
                <a:lnTo>
                  <a:pt x="137" y="49"/>
                </a:lnTo>
                <a:lnTo>
                  <a:pt x="139" y="49"/>
                </a:lnTo>
                <a:lnTo>
                  <a:pt x="141" y="50"/>
                </a:lnTo>
                <a:lnTo>
                  <a:pt x="142" y="51"/>
                </a:lnTo>
                <a:lnTo>
                  <a:pt x="144" y="51"/>
                </a:lnTo>
                <a:lnTo>
                  <a:pt x="146" y="52"/>
                </a:lnTo>
                <a:lnTo>
                  <a:pt x="147" y="52"/>
                </a:lnTo>
                <a:lnTo>
                  <a:pt x="149" y="53"/>
                </a:lnTo>
                <a:lnTo>
                  <a:pt x="151" y="54"/>
                </a:lnTo>
                <a:lnTo>
                  <a:pt x="152" y="54"/>
                </a:lnTo>
                <a:lnTo>
                  <a:pt x="154" y="55"/>
                </a:lnTo>
                <a:lnTo>
                  <a:pt x="156" y="56"/>
                </a:lnTo>
                <a:lnTo>
                  <a:pt x="158" y="56"/>
                </a:lnTo>
                <a:lnTo>
                  <a:pt x="159" y="57"/>
                </a:lnTo>
                <a:lnTo>
                  <a:pt x="161" y="57"/>
                </a:lnTo>
                <a:lnTo>
                  <a:pt x="163" y="58"/>
                </a:lnTo>
                <a:lnTo>
                  <a:pt x="164" y="59"/>
                </a:lnTo>
                <a:lnTo>
                  <a:pt x="166" y="59"/>
                </a:lnTo>
                <a:lnTo>
                  <a:pt x="168" y="60"/>
                </a:lnTo>
                <a:lnTo>
                  <a:pt x="169" y="60"/>
                </a:lnTo>
                <a:lnTo>
                  <a:pt x="171" y="61"/>
                </a:lnTo>
                <a:lnTo>
                  <a:pt x="173" y="62"/>
                </a:lnTo>
                <a:lnTo>
                  <a:pt x="175" y="62"/>
                </a:lnTo>
                <a:lnTo>
                  <a:pt x="176" y="63"/>
                </a:lnTo>
                <a:lnTo>
                  <a:pt x="178" y="63"/>
                </a:lnTo>
                <a:lnTo>
                  <a:pt x="180" y="64"/>
                </a:lnTo>
                <a:lnTo>
                  <a:pt x="181" y="65"/>
                </a:lnTo>
                <a:lnTo>
                  <a:pt x="183" y="65"/>
                </a:lnTo>
                <a:lnTo>
                  <a:pt x="185" y="66"/>
                </a:lnTo>
                <a:lnTo>
                  <a:pt x="186" y="66"/>
                </a:lnTo>
                <a:lnTo>
                  <a:pt x="188" y="67"/>
                </a:lnTo>
                <a:lnTo>
                  <a:pt x="190" y="68"/>
                </a:lnTo>
                <a:lnTo>
                  <a:pt x="191" y="68"/>
                </a:lnTo>
                <a:lnTo>
                  <a:pt x="193" y="69"/>
                </a:lnTo>
                <a:lnTo>
                  <a:pt x="195" y="69"/>
                </a:lnTo>
                <a:lnTo>
                  <a:pt x="197" y="70"/>
                </a:lnTo>
                <a:lnTo>
                  <a:pt x="198" y="71"/>
                </a:lnTo>
                <a:lnTo>
                  <a:pt x="200" y="71"/>
                </a:lnTo>
                <a:lnTo>
                  <a:pt x="202" y="72"/>
                </a:lnTo>
                <a:lnTo>
                  <a:pt x="203" y="72"/>
                </a:lnTo>
                <a:lnTo>
                  <a:pt x="205" y="73"/>
                </a:lnTo>
                <a:lnTo>
                  <a:pt x="207" y="74"/>
                </a:lnTo>
                <a:lnTo>
                  <a:pt x="208" y="74"/>
                </a:lnTo>
                <a:lnTo>
                  <a:pt x="210" y="75"/>
                </a:lnTo>
                <a:lnTo>
                  <a:pt x="212" y="76"/>
                </a:lnTo>
                <a:lnTo>
                  <a:pt x="214" y="76"/>
                </a:lnTo>
                <a:lnTo>
                  <a:pt x="215" y="77"/>
                </a:lnTo>
                <a:lnTo>
                  <a:pt x="217" y="78"/>
                </a:lnTo>
                <a:lnTo>
                  <a:pt x="219" y="78"/>
                </a:lnTo>
                <a:lnTo>
                  <a:pt x="220" y="79"/>
                </a:lnTo>
                <a:lnTo>
                  <a:pt x="222" y="80"/>
                </a:lnTo>
                <a:lnTo>
                  <a:pt x="224" y="80"/>
                </a:lnTo>
                <a:lnTo>
                  <a:pt x="225" y="81"/>
                </a:lnTo>
                <a:lnTo>
                  <a:pt x="227" y="82"/>
                </a:lnTo>
                <a:lnTo>
                  <a:pt x="229" y="82"/>
                </a:lnTo>
                <a:lnTo>
                  <a:pt x="230" y="83"/>
                </a:lnTo>
                <a:lnTo>
                  <a:pt x="232" y="84"/>
                </a:lnTo>
                <a:lnTo>
                  <a:pt x="234" y="84"/>
                </a:lnTo>
                <a:lnTo>
                  <a:pt x="236" y="85"/>
                </a:lnTo>
                <a:lnTo>
                  <a:pt x="237" y="86"/>
                </a:lnTo>
                <a:lnTo>
                  <a:pt x="239" y="87"/>
                </a:lnTo>
                <a:lnTo>
                  <a:pt x="241" y="87"/>
                </a:lnTo>
                <a:lnTo>
                  <a:pt x="242" y="88"/>
                </a:lnTo>
                <a:lnTo>
                  <a:pt x="244" y="89"/>
                </a:lnTo>
                <a:lnTo>
                  <a:pt x="246" y="89"/>
                </a:lnTo>
                <a:lnTo>
                  <a:pt x="247" y="90"/>
                </a:lnTo>
                <a:lnTo>
                  <a:pt x="249" y="91"/>
                </a:lnTo>
                <a:lnTo>
                  <a:pt x="251" y="91"/>
                </a:lnTo>
                <a:lnTo>
                  <a:pt x="253" y="92"/>
                </a:lnTo>
                <a:lnTo>
                  <a:pt x="254" y="93"/>
                </a:lnTo>
                <a:lnTo>
                  <a:pt x="256" y="93"/>
                </a:lnTo>
                <a:lnTo>
                  <a:pt x="258" y="94"/>
                </a:lnTo>
                <a:lnTo>
                  <a:pt x="259" y="95"/>
                </a:lnTo>
                <a:lnTo>
                  <a:pt x="261" y="95"/>
                </a:lnTo>
                <a:lnTo>
                  <a:pt x="263" y="96"/>
                </a:lnTo>
                <a:lnTo>
                  <a:pt x="264" y="97"/>
                </a:lnTo>
                <a:lnTo>
                  <a:pt x="266" y="97"/>
                </a:lnTo>
                <a:lnTo>
                  <a:pt x="268" y="98"/>
                </a:lnTo>
                <a:lnTo>
                  <a:pt x="270" y="99"/>
                </a:lnTo>
                <a:lnTo>
                  <a:pt x="271" y="99"/>
                </a:lnTo>
                <a:lnTo>
                  <a:pt x="273" y="100"/>
                </a:lnTo>
                <a:lnTo>
                  <a:pt x="275" y="101"/>
                </a:lnTo>
                <a:lnTo>
                  <a:pt x="276" y="101"/>
                </a:lnTo>
                <a:lnTo>
                  <a:pt x="278" y="102"/>
                </a:lnTo>
                <a:lnTo>
                  <a:pt x="280" y="103"/>
                </a:lnTo>
                <a:lnTo>
                  <a:pt x="281" y="103"/>
                </a:lnTo>
                <a:lnTo>
                  <a:pt x="283" y="104"/>
                </a:lnTo>
                <a:lnTo>
                  <a:pt x="285" y="105"/>
                </a:lnTo>
                <a:lnTo>
                  <a:pt x="286" y="105"/>
                </a:lnTo>
                <a:lnTo>
                  <a:pt x="288" y="106"/>
                </a:lnTo>
                <a:lnTo>
                  <a:pt x="290" y="107"/>
                </a:lnTo>
                <a:lnTo>
                  <a:pt x="292" y="107"/>
                </a:lnTo>
                <a:lnTo>
                  <a:pt x="293" y="108"/>
                </a:lnTo>
                <a:lnTo>
                  <a:pt x="295" y="109"/>
                </a:lnTo>
                <a:lnTo>
                  <a:pt x="297" y="110"/>
                </a:lnTo>
                <a:lnTo>
                  <a:pt x="298" y="110"/>
                </a:lnTo>
                <a:lnTo>
                  <a:pt x="300" y="111"/>
                </a:lnTo>
                <a:lnTo>
                  <a:pt x="302" y="112"/>
                </a:lnTo>
                <a:lnTo>
                  <a:pt x="303" y="112"/>
                </a:lnTo>
                <a:lnTo>
                  <a:pt x="305" y="113"/>
                </a:lnTo>
                <a:lnTo>
                  <a:pt x="307" y="114"/>
                </a:lnTo>
                <a:lnTo>
                  <a:pt x="309" y="114"/>
                </a:lnTo>
                <a:lnTo>
                  <a:pt x="310" y="115"/>
                </a:lnTo>
                <a:lnTo>
                  <a:pt x="312" y="116"/>
                </a:lnTo>
                <a:lnTo>
                  <a:pt x="314" y="116"/>
                </a:lnTo>
                <a:lnTo>
                  <a:pt x="315" y="117"/>
                </a:lnTo>
                <a:lnTo>
                  <a:pt x="317" y="117"/>
                </a:lnTo>
                <a:lnTo>
                  <a:pt x="319" y="118"/>
                </a:lnTo>
                <a:lnTo>
                  <a:pt x="320" y="118"/>
                </a:lnTo>
                <a:lnTo>
                  <a:pt x="322" y="118"/>
                </a:lnTo>
                <a:lnTo>
                  <a:pt x="324" y="119"/>
                </a:lnTo>
                <a:lnTo>
                  <a:pt x="325" y="119"/>
                </a:lnTo>
                <a:lnTo>
                  <a:pt x="327" y="120"/>
                </a:lnTo>
                <a:lnTo>
                  <a:pt x="329" y="120"/>
                </a:lnTo>
                <a:lnTo>
                  <a:pt x="331" y="121"/>
                </a:lnTo>
                <a:lnTo>
                  <a:pt x="332" y="121"/>
                </a:lnTo>
                <a:lnTo>
                  <a:pt x="334" y="122"/>
                </a:lnTo>
                <a:lnTo>
                  <a:pt x="336" y="122"/>
                </a:lnTo>
                <a:lnTo>
                  <a:pt x="337" y="123"/>
                </a:lnTo>
                <a:lnTo>
                  <a:pt x="339" y="123"/>
                </a:lnTo>
                <a:lnTo>
                  <a:pt x="341" y="124"/>
                </a:lnTo>
                <a:lnTo>
                  <a:pt x="342" y="124"/>
                </a:lnTo>
                <a:lnTo>
                  <a:pt x="344" y="125"/>
                </a:lnTo>
                <a:lnTo>
                  <a:pt x="346" y="125"/>
                </a:lnTo>
                <a:lnTo>
                  <a:pt x="348" y="126"/>
                </a:lnTo>
                <a:lnTo>
                  <a:pt x="349" y="126"/>
                </a:lnTo>
                <a:lnTo>
                  <a:pt x="351" y="127"/>
                </a:lnTo>
                <a:lnTo>
                  <a:pt x="353" y="127"/>
                </a:lnTo>
                <a:lnTo>
                  <a:pt x="354" y="128"/>
                </a:lnTo>
                <a:lnTo>
                  <a:pt x="356" y="128"/>
                </a:lnTo>
                <a:lnTo>
                  <a:pt x="358" y="129"/>
                </a:lnTo>
                <a:lnTo>
                  <a:pt x="359" y="129"/>
                </a:lnTo>
                <a:lnTo>
                  <a:pt x="361" y="130"/>
                </a:lnTo>
                <a:lnTo>
                  <a:pt x="363" y="130"/>
                </a:lnTo>
                <a:lnTo>
                  <a:pt x="364" y="131"/>
                </a:lnTo>
                <a:lnTo>
                  <a:pt x="366" y="131"/>
                </a:lnTo>
                <a:lnTo>
                  <a:pt x="368" y="132"/>
                </a:lnTo>
                <a:lnTo>
                  <a:pt x="370" y="132"/>
                </a:lnTo>
                <a:lnTo>
                  <a:pt x="371" y="133"/>
                </a:lnTo>
                <a:lnTo>
                  <a:pt x="373" y="133"/>
                </a:lnTo>
                <a:lnTo>
                  <a:pt x="375" y="133"/>
                </a:lnTo>
                <a:lnTo>
                  <a:pt x="376" y="134"/>
                </a:lnTo>
                <a:lnTo>
                  <a:pt x="378" y="134"/>
                </a:lnTo>
                <a:lnTo>
                  <a:pt x="380" y="135"/>
                </a:lnTo>
                <a:lnTo>
                  <a:pt x="381" y="135"/>
                </a:lnTo>
                <a:lnTo>
                  <a:pt x="383" y="136"/>
                </a:lnTo>
                <a:lnTo>
                  <a:pt x="385" y="136"/>
                </a:lnTo>
                <a:lnTo>
                  <a:pt x="387" y="137"/>
                </a:lnTo>
                <a:lnTo>
                  <a:pt x="388" y="137"/>
                </a:lnTo>
                <a:lnTo>
                  <a:pt x="390" y="138"/>
                </a:lnTo>
                <a:lnTo>
                  <a:pt x="392" y="138"/>
                </a:lnTo>
                <a:lnTo>
                  <a:pt x="393" y="139"/>
                </a:lnTo>
                <a:lnTo>
                  <a:pt x="395" y="139"/>
                </a:lnTo>
                <a:lnTo>
                  <a:pt x="397" y="140"/>
                </a:lnTo>
                <a:lnTo>
                  <a:pt x="398" y="140"/>
                </a:lnTo>
                <a:lnTo>
                  <a:pt x="400" y="141"/>
                </a:lnTo>
                <a:lnTo>
                  <a:pt x="402" y="141"/>
                </a:lnTo>
                <a:lnTo>
                  <a:pt x="403" y="142"/>
                </a:lnTo>
                <a:lnTo>
                  <a:pt x="405" y="142"/>
                </a:lnTo>
                <a:lnTo>
                  <a:pt x="407" y="143"/>
                </a:lnTo>
                <a:lnTo>
                  <a:pt x="409" y="143"/>
                </a:lnTo>
                <a:lnTo>
                  <a:pt x="410" y="144"/>
                </a:lnTo>
                <a:lnTo>
                  <a:pt x="412" y="144"/>
                </a:lnTo>
                <a:lnTo>
                  <a:pt x="414" y="145"/>
                </a:lnTo>
                <a:lnTo>
                  <a:pt x="415" y="145"/>
                </a:lnTo>
                <a:lnTo>
                  <a:pt x="417" y="145"/>
                </a:lnTo>
                <a:lnTo>
                  <a:pt x="419" y="146"/>
                </a:lnTo>
                <a:lnTo>
                  <a:pt x="420" y="146"/>
                </a:lnTo>
                <a:lnTo>
                  <a:pt x="422" y="147"/>
                </a:lnTo>
                <a:lnTo>
                  <a:pt x="424" y="147"/>
                </a:lnTo>
                <a:lnTo>
                  <a:pt x="426" y="148"/>
                </a:lnTo>
                <a:lnTo>
                  <a:pt x="427" y="148"/>
                </a:lnTo>
                <a:lnTo>
                  <a:pt x="429" y="149"/>
                </a:lnTo>
                <a:lnTo>
                  <a:pt x="431" y="149"/>
                </a:lnTo>
                <a:lnTo>
                  <a:pt x="432" y="150"/>
                </a:lnTo>
                <a:lnTo>
                  <a:pt x="434" y="150"/>
                </a:lnTo>
                <a:lnTo>
                  <a:pt x="436" y="151"/>
                </a:lnTo>
                <a:lnTo>
                  <a:pt x="437" y="151"/>
                </a:lnTo>
                <a:lnTo>
                  <a:pt x="439" y="152"/>
                </a:lnTo>
                <a:lnTo>
                  <a:pt x="441" y="152"/>
                </a:lnTo>
                <a:lnTo>
                  <a:pt x="442" y="153"/>
                </a:lnTo>
                <a:lnTo>
                  <a:pt x="444" y="153"/>
                </a:lnTo>
                <a:lnTo>
                  <a:pt x="446" y="154"/>
                </a:lnTo>
                <a:lnTo>
                  <a:pt x="448" y="154"/>
                </a:lnTo>
                <a:lnTo>
                  <a:pt x="449" y="155"/>
                </a:lnTo>
                <a:lnTo>
                  <a:pt x="451" y="155"/>
                </a:lnTo>
                <a:lnTo>
                  <a:pt x="453" y="156"/>
                </a:lnTo>
                <a:lnTo>
                  <a:pt x="454" y="156"/>
                </a:lnTo>
                <a:lnTo>
                  <a:pt x="456" y="157"/>
                </a:lnTo>
                <a:lnTo>
                  <a:pt x="458" y="157"/>
                </a:lnTo>
                <a:lnTo>
                  <a:pt x="459" y="158"/>
                </a:lnTo>
                <a:lnTo>
                  <a:pt x="461" y="158"/>
                </a:lnTo>
                <a:lnTo>
                  <a:pt x="463" y="159"/>
                </a:lnTo>
                <a:lnTo>
                  <a:pt x="465" y="159"/>
                </a:lnTo>
                <a:lnTo>
                  <a:pt x="466" y="160"/>
                </a:lnTo>
                <a:lnTo>
                  <a:pt x="468" y="160"/>
                </a:lnTo>
                <a:lnTo>
                  <a:pt x="470" y="160"/>
                </a:lnTo>
                <a:lnTo>
                  <a:pt x="471" y="161"/>
                </a:lnTo>
                <a:lnTo>
                  <a:pt x="473" y="161"/>
                </a:lnTo>
                <a:lnTo>
                  <a:pt x="475" y="162"/>
                </a:lnTo>
                <a:lnTo>
                  <a:pt x="476" y="162"/>
                </a:lnTo>
                <a:lnTo>
                  <a:pt x="478" y="163"/>
                </a:lnTo>
                <a:lnTo>
                  <a:pt x="480" y="163"/>
                </a:lnTo>
                <a:lnTo>
                  <a:pt x="482" y="164"/>
                </a:lnTo>
                <a:lnTo>
                  <a:pt x="483" y="164"/>
                </a:lnTo>
                <a:lnTo>
                  <a:pt x="485" y="165"/>
                </a:lnTo>
                <a:lnTo>
                  <a:pt x="487" y="165"/>
                </a:lnTo>
                <a:lnTo>
                  <a:pt x="488" y="166"/>
                </a:lnTo>
                <a:lnTo>
                  <a:pt x="490" y="166"/>
                </a:lnTo>
                <a:lnTo>
                  <a:pt x="492" y="167"/>
                </a:lnTo>
                <a:lnTo>
                  <a:pt x="493" y="167"/>
                </a:lnTo>
                <a:lnTo>
                  <a:pt x="495" y="168"/>
                </a:lnTo>
                <a:lnTo>
                  <a:pt x="497" y="168"/>
                </a:lnTo>
                <a:lnTo>
                  <a:pt x="498" y="169"/>
                </a:lnTo>
                <a:lnTo>
                  <a:pt x="500" y="169"/>
                </a:lnTo>
                <a:lnTo>
                  <a:pt x="502" y="170"/>
                </a:lnTo>
                <a:lnTo>
                  <a:pt x="504" y="170"/>
                </a:lnTo>
                <a:lnTo>
                  <a:pt x="505" y="171"/>
                </a:lnTo>
                <a:lnTo>
                  <a:pt x="507" y="171"/>
                </a:lnTo>
                <a:lnTo>
                  <a:pt x="509" y="172"/>
                </a:lnTo>
                <a:lnTo>
                  <a:pt x="510" y="172"/>
                </a:lnTo>
                <a:lnTo>
                  <a:pt x="512" y="173"/>
                </a:lnTo>
                <a:lnTo>
                  <a:pt x="514" y="173"/>
                </a:lnTo>
                <a:lnTo>
                  <a:pt x="515" y="173"/>
                </a:lnTo>
                <a:lnTo>
                  <a:pt x="517" y="174"/>
                </a:lnTo>
                <a:lnTo>
                  <a:pt x="519" y="174"/>
                </a:lnTo>
                <a:lnTo>
                  <a:pt x="521" y="175"/>
                </a:lnTo>
                <a:lnTo>
                  <a:pt x="522" y="175"/>
                </a:lnTo>
                <a:lnTo>
                  <a:pt x="524" y="176"/>
                </a:lnTo>
                <a:lnTo>
                  <a:pt x="526" y="176"/>
                </a:lnTo>
                <a:lnTo>
                  <a:pt x="527" y="177"/>
                </a:lnTo>
                <a:lnTo>
                  <a:pt x="529" y="177"/>
                </a:lnTo>
                <a:lnTo>
                  <a:pt x="531" y="178"/>
                </a:lnTo>
                <a:lnTo>
                  <a:pt x="532" y="178"/>
                </a:lnTo>
                <a:lnTo>
                  <a:pt x="534" y="179"/>
                </a:lnTo>
                <a:lnTo>
                  <a:pt x="536" y="179"/>
                </a:lnTo>
                <a:lnTo>
                  <a:pt x="537" y="180"/>
                </a:lnTo>
                <a:lnTo>
                  <a:pt x="539" y="180"/>
                </a:lnTo>
                <a:lnTo>
                  <a:pt x="541" y="181"/>
                </a:lnTo>
                <a:lnTo>
                  <a:pt x="543" y="181"/>
                </a:lnTo>
                <a:lnTo>
                  <a:pt x="544" y="182"/>
                </a:lnTo>
                <a:lnTo>
                  <a:pt x="546" y="182"/>
                </a:lnTo>
                <a:lnTo>
                  <a:pt x="548" y="183"/>
                </a:lnTo>
                <a:lnTo>
                  <a:pt x="549" y="183"/>
                </a:lnTo>
                <a:lnTo>
                  <a:pt x="551" y="184"/>
                </a:lnTo>
                <a:lnTo>
                  <a:pt x="553" y="184"/>
                </a:lnTo>
                <a:lnTo>
                  <a:pt x="554" y="185"/>
                </a:lnTo>
                <a:lnTo>
                  <a:pt x="556" y="185"/>
                </a:lnTo>
                <a:lnTo>
                  <a:pt x="558" y="186"/>
                </a:lnTo>
                <a:lnTo>
                  <a:pt x="560" y="186"/>
                </a:lnTo>
                <a:lnTo>
                  <a:pt x="561" y="187"/>
                </a:lnTo>
                <a:lnTo>
                  <a:pt x="563" y="187"/>
                </a:lnTo>
                <a:lnTo>
                  <a:pt x="565" y="187"/>
                </a:lnTo>
                <a:lnTo>
                  <a:pt x="566" y="188"/>
                </a:lnTo>
                <a:lnTo>
                  <a:pt x="568" y="188"/>
                </a:lnTo>
                <a:lnTo>
                  <a:pt x="570" y="189"/>
                </a:lnTo>
                <a:lnTo>
                  <a:pt x="571" y="189"/>
                </a:lnTo>
                <a:lnTo>
                  <a:pt x="573" y="190"/>
                </a:lnTo>
                <a:lnTo>
                  <a:pt x="575" y="190"/>
                </a:lnTo>
                <a:lnTo>
                  <a:pt x="576" y="191"/>
                </a:lnTo>
                <a:lnTo>
                  <a:pt x="578" y="191"/>
                </a:lnTo>
                <a:lnTo>
                  <a:pt x="580" y="192"/>
                </a:lnTo>
                <a:lnTo>
                  <a:pt x="582" y="192"/>
                </a:lnTo>
                <a:lnTo>
                  <a:pt x="583" y="193"/>
                </a:lnTo>
                <a:lnTo>
                  <a:pt x="585" y="193"/>
                </a:lnTo>
                <a:lnTo>
                  <a:pt x="587" y="194"/>
                </a:lnTo>
                <a:lnTo>
                  <a:pt x="588" y="194"/>
                </a:lnTo>
                <a:lnTo>
                  <a:pt x="590" y="195"/>
                </a:lnTo>
                <a:lnTo>
                  <a:pt x="592" y="195"/>
                </a:lnTo>
                <a:lnTo>
                  <a:pt x="593" y="196"/>
                </a:lnTo>
                <a:lnTo>
                  <a:pt x="595" y="196"/>
                </a:lnTo>
                <a:lnTo>
                  <a:pt x="597" y="196"/>
                </a:lnTo>
                <a:lnTo>
                  <a:pt x="599" y="197"/>
                </a:lnTo>
                <a:lnTo>
                  <a:pt x="600" y="197"/>
                </a:lnTo>
                <a:lnTo>
                  <a:pt x="602" y="198"/>
                </a:lnTo>
                <a:lnTo>
                  <a:pt x="604" y="198"/>
                </a:lnTo>
                <a:lnTo>
                  <a:pt x="605" y="199"/>
                </a:lnTo>
                <a:lnTo>
                  <a:pt x="607" y="199"/>
                </a:lnTo>
                <a:lnTo>
                  <a:pt x="609" y="200"/>
                </a:lnTo>
                <a:lnTo>
                  <a:pt x="610" y="200"/>
                </a:lnTo>
                <a:lnTo>
                  <a:pt x="612" y="201"/>
                </a:lnTo>
                <a:lnTo>
                  <a:pt x="614" y="201"/>
                </a:lnTo>
                <a:lnTo>
                  <a:pt x="615" y="202"/>
                </a:lnTo>
                <a:lnTo>
                  <a:pt x="617" y="202"/>
                </a:lnTo>
                <a:lnTo>
                  <a:pt x="619" y="203"/>
                </a:lnTo>
                <a:lnTo>
                  <a:pt x="621" y="203"/>
                </a:lnTo>
                <a:lnTo>
                  <a:pt x="622" y="204"/>
                </a:lnTo>
                <a:lnTo>
                  <a:pt x="624" y="204"/>
                </a:lnTo>
                <a:lnTo>
                  <a:pt x="626" y="205"/>
                </a:lnTo>
                <a:lnTo>
                  <a:pt x="627" y="205"/>
                </a:lnTo>
                <a:lnTo>
                  <a:pt x="629" y="206"/>
                </a:lnTo>
                <a:lnTo>
                  <a:pt x="631" y="206"/>
                </a:lnTo>
                <a:lnTo>
                  <a:pt x="632" y="206"/>
                </a:lnTo>
                <a:lnTo>
                  <a:pt x="634" y="207"/>
                </a:lnTo>
                <a:lnTo>
                  <a:pt x="636" y="207"/>
                </a:lnTo>
                <a:lnTo>
                  <a:pt x="638" y="208"/>
                </a:lnTo>
                <a:lnTo>
                  <a:pt x="639" y="208"/>
                </a:lnTo>
                <a:lnTo>
                  <a:pt x="641" y="209"/>
                </a:lnTo>
                <a:lnTo>
                  <a:pt x="643" y="209"/>
                </a:lnTo>
                <a:lnTo>
                  <a:pt x="644" y="210"/>
                </a:lnTo>
                <a:lnTo>
                  <a:pt x="646" y="210"/>
                </a:lnTo>
                <a:lnTo>
                  <a:pt x="648" y="211"/>
                </a:lnTo>
                <a:lnTo>
                  <a:pt x="649" y="211"/>
                </a:lnTo>
                <a:lnTo>
                  <a:pt x="651" y="212"/>
                </a:lnTo>
                <a:lnTo>
                  <a:pt x="653" y="212"/>
                </a:lnTo>
                <a:lnTo>
                  <a:pt x="654" y="213"/>
                </a:lnTo>
                <a:lnTo>
                  <a:pt x="656" y="213"/>
                </a:lnTo>
                <a:lnTo>
                  <a:pt x="658" y="214"/>
                </a:lnTo>
                <a:lnTo>
                  <a:pt x="660" y="214"/>
                </a:lnTo>
                <a:lnTo>
                  <a:pt x="661" y="214"/>
                </a:lnTo>
                <a:lnTo>
                  <a:pt x="663" y="215"/>
                </a:lnTo>
                <a:lnTo>
                  <a:pt x="665" y="215"/>
                </a:lnTo>
                <a:lnTo>
                  <a:pt x="666" y="216"/>
                </a:lnTo>
                <a:lnTo>
                  <a:pt x="668" y="216"/>
                </a:lnTo>
                <a:lnTo>
                  <a:pt x="670" y="216"/>
                </a:lnTo>
                <a:lnTo>
                  <a:pt x="671" y="217"/>
                </a:lnTo>
                <a:lnTo>
                  <a:pt x="673" y="217"/>
                </a:lnTo>
                <a:lnTo>
                  <a:pt x="675" y="218"/>
                </a:lnTo>
                <a:lnTo>
                  <a:pt x="677" y="218"/>
                </a:lnTo>
                <a:lnTo>
                  <a:pt x="678" y="219"/>
                </a:lnTo>
                <a:lnTo>
                  <a:pt x="680" y="219"/>
                </a:lnTo>
                <a:lnTo>
                  <a:pt x="682" y="219"/>
                </a:lnTo>
                <a:lnTo>
                  <a:pt x="683" y="220"/>
                </a:lnTo>
                <a:lnTo>
                  <a:pt x="685" y="220"/>
                </a:lnTo>
                <a:lnTo>
                  <a:pt x="687" y="221"/>
                </a:lnTo>
                <a:lnTo>
                  <a:pt x="688" y="221"/>
                </a:lnTo>
                <a:lnTo>
                  <a:pt x="690" y="222"/>
                </a:lnTo>
                <a:lnTo>
                  <a:pt x="692" y="222"/>
                </a:lnTo>
                <a:lnTo>
                  <a:pt x="693" y="222"/>
                </a:lnTo>
                <a:lnTo>
                  <a:pt x="695" y="223"/>
                </a:lnTo>
                <a:lnTo>
                  <a:pt x="697" y="223"/>
                </a:lnTo>
                <a:lnTo>
                  <a:pt x="699" y="224"/>
                </a:lnTo>
                <a:lnTo>
                  <a:pt x="700" y="224"/>
                </a:lnTo>
                <a:lnTo>
                  <a:pt x="702" y="225"/>
                </a:lnTo>
                <a:lnTo>
                  <a:pt x="704" y="225"/>
                </a:lnTo>
                <a:lnTo>
                  <a:pt x="705" y="225"/>
                </a:lnTo>
                <a:lnTo>
                  <a:pt x="707" y="226"/>
                </a:lnTo>
                <a:lnTo>
                  <a:pt x="709" y="226"/>
                </a:lnTo>
                <a:lnTo>
                  <a:pt x="710" y="227"/>
                </a:lnTo>
                <a:lnTo>
                  <a:pt x="712" y="227"/>
                </a:lnTo>
                <a:lnTo>
                  <a:pt x="714" y="228"/>
                </a:lnTo>
                <a:lnTo>
                  <a:pt x="716" y="228"/>
                </a:lnTo>
                <a:lnTo>
                  <a:pt x="717" y="228"/>
                </a:lnTo>
                <a:lnTo>
                  <a:pt x="719" y="229"/>
                </a:lnTo>
                <a:lnTo>
                  <a:pt x="721" y="229"/>
                </a:lnTo>
                <a:lnTo>
                  <a:pt x="722" y="230"/>
                </a:lnTo>
                <a:lnTo>
                  <a:pt x="724" y="230"/>
                </a:lnTo>
                <a:lnTo>
                  <a:pt x="726" y="230"/>
                </a:lnTo>
                <a:lnTo>
                  <a:pt x="727" y="231"/>
                </a:lnTo>
                <a:lnTo>
                  <a:pt x="729" y="231"/>
                </a:lnTo>
                <a:lnTo>
                  <a:pt x="731" y="232"/>
                </a:lnTo>
                <a:lnTo>
                  <a:pt x="733" y="232"/>
                </a:lnTo>
                <a:lnTo>
                  <a:pt x="734" y="233"/>
                </a:lnTo>
                <a:lnTo>
                  <a:pt x="736" y="233"/>
                </a:lnTo>
                <a:lnTo>
                  <a:pt x="738" y="233"/>
                </a:lnTo>
                <a:lnTo>
                  <a:pt x="739" y="234"/>
                </a:lnTo>
                <a:lnTo>
                  <a:pt x="741" y="234"/>
                </a:lnTo>
                <a:lnTo>
                  <a:pt x="743" y="235"/>
                </a:lnTo>
                <a:lnTo>
                  <a:pt x="744" y="235"/>
                </a:lnTo>
                <a:lnTo>
                  <a:pt x="746" y="236"/>
                </a:lnTo>
                <a:lnTo>
                  <a:pt x="748" y="236"/>
                </a:lnTo>
                <a:lnTo>
                  <a:pt x="749" y="236"/>
                </a:lnTo>
                <a:lnTo>
                  <a:pt x="751" y="237"/>
                </a:lnTo>
                <a:lnTo>
                  <a:pt x="753" y="237"/>
                </a:lnTo>
                <a:lnTo>
                  <a:pt x="755" y="238"/>
                </a:lnTo>
                <a:lnTo>
                  <a:pt x="756" y="238"/>
                </a:lnTo>
                <a:lnTo>
                  <a:pt x="758" y="238"/>
                </a:lnTo>
                <a:lnTo>
                  <a:pt x="760" y="239"/>
                </a:lnTo>
                <a:lnTo>
                  <a:pt x="761" y="239"/>
                </a:lnTo>
                <a:lnTo>
                  <a:pt x="763" y="240"/>
                </a:lnTo>
                <a:lnTo>
                  <a:pt x="765" y="240"/>
                </a:lnTo>
                <a:lnTo>
                  <a:pt x="766" y="241"/>
                </a:lnTo>
                <a:lnTo>
                  <a:pt x="768" y="241"/>
                </a:lnTo>
                <a:lnTo>
                  <a:pt x="770" y="241"/>
                </a:lnTo>
                <a:lnTo>
                  <a:pt x="772" y="242"/>
                </a:lnTo>
                <a:lnTo>
                  <a:pt x="773" y="242"/>
                </a:lnTo>
                <a:lnTo>
                  <a:pt x="775" y="243"/>
                </a:lnTo>
                <a:lnTo>
                  <a:pt x="777" y="243"/>
                </a:lnTo>
                <a:lnTo>
                  <a:pt x="778" y="244"/>
                </a:lnTo>
                <a:lnTo>
                  <a:pt x="780" y="244"/>
                </a:lnTo>
                <a:lnTo>
                  <a:pt x="782" y="244"/>
                </a:lnTo>
                <a:lnTo>
                  <a:pt x="783" y="245"/>
                </a:lnTo>
                <a:lnTo>
                  <a:pt x="785" y="245"/>
                </a:lnTo>
                <a:lnTo>
                  <a:pt x="787" y="246"/>
                </a:lnTo>
                <a:lnTo>
                  <a:pt x="788" y="246"/>
                </a:lnTo>
                <a:lnTo>
                  <a:pt x="790" y="247"/>
                </a:lnTo>
                <a:lnTo>
                  <a:pt x="792" y="247"/>
                </a:lnTo>
                <a:lnTo>
                  <a:pt x="794" y="247"/>
                </a:lnTo>
                <a:lnTo>
                  <a:pt x="795" y="248"/>
                </a:lnTo>
                <a:lnTo>
                  <a:pt x="797" y="248"/>
                </a:lnTo>
                <a:lnTo>
                  <a:pt x="799" y="249"/>
                </a:lnTo>
                <a:lnTo>
                  <a:pt x="800" y="249"/>
                </a:lnTo>
                <a:lnTo>
                  <a:pt x="802" y="249"/>
                </a:lnTo>
                <a:lnTo>
                  <a:pt x="804" y="250"/>
                </a:lnTo>
                <a:lnTo>
                  <a:pt x="805" y="250"/>
                </a:lnTo>
                <a:lnTo>
                  <a:pt x="807" y="251"/>
                </a:lnTo>
                <a:lnTo>
                  <a:pt x="809" y="251"/>
                </a:lnTo>
                <a:lnTo>
                  <a:pt x="811" y="252"/>
                </a:lnTo>
                <a:lnTo>
                  <a:pt x="812" y="252"/>
                </a:lnTo>
                <a:lnTo>
                  <a:pt x="814" y="252"/>
                </a:lnTo>
                <a:lnTo>
                  <a:pt x="816" y="253"/>
                </a:lnTo>
                <a:lnTo>
                  <a:pt x="817" y="253"/>
                </a:lnTo>
                <a:lnTo>
                  <a:pt x="819" y="254"/>
                </a:lnTo>
                <a:lnTo>
                  <a:pt x="821" y="254"/>
                </a:lnTo>
                <a:lnTo>
                  <a:pt x="822" y="255"/>
                </a:lnTo>
                <a:lnTo>
                  <a:pt x="824" y="255"/>
                </a:lnTo>
                <a:lnTo>
                  <a:pt x="826" y="255"/>
                </a:lnTo>
                <a:lnTo>
                  <a:pt x="827" y="256"/>
                </a:lnTo>
                <a:lnTo>
                  <a:pt x="829" y="256"/>
                </a:lnTo>
              </a:path>
            </a:pathLst>
          </a:custGeom>
          <a:noFill/>
          <a:ln w="30163">
            <a:solidFill>
              <a:srgbClr val="A8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4" name="Freeform 14"/>
          <p:cNvSpPr>
            <a:spLocks/>
          </p:cNvSpPr>
          <p:nvPr/>
        </p:nvSpPr>
        <p:spPr bwMode="auto">
          <a:xfrm>
            <a:off x="2329954" y="809585"/>
            <a:ext cx="4412403" cy="903428"/>
          </a:xfrm>
          <a:custGeom>
            <a:avLst/>
            <a:gdLst>
              <a:gd name="T0" fmla="*/ 0 w 831"/>
              <a:gd name="T1" fmla="*/ 0 h 166"/>
              <a:gd name="T2" fmla="*/ 210 w 831"/>
              <a:gd name="T3" fmla="*/ 30 h 166"/>
              <a:gd name="T4" fmla="*/ 555 w 831"/>
              <a:gd name="T5" fmla="*/ 101 h 166"/>
              <a:gd name="T6" fmla="*/ 831 w 831"/>
              <a:gd name="T7" fmla="*/ 166 h 166"/>
            </a:gdLst>
            <a:ahLst/>
            <a:cxnLst>
              <a:cxn ang="0">
                <a:pos x="T0" y="T1"/>
              </a:cxn>
              <a:cxn ang="0">
                <a:pos x="T2" y="T3"/>
              </a:cxn>
              <a:cxn ang="0">
                <a:pos x="T4" y="T5"/>
              </a:cxn>
              <a:cxn ang="0">
                <a:pos x="T6" y="T7"/>
              </a:cxn>
            </a:cxnLst>
            <a:rect l="0" t="0" r="r" b="b"/>
            <a:pathLst>
              <a:path w="831" h="166">
                <a:moveTo>
                  <a:pt x="0" y="0"/>
                </a:moveTo>
                <a:lnTo>
                  <a:pt x="210" y="30"/>
                </a:lnTo>
                <a:lnTo>
                  <a:pt x="555" y="101"/>
                </a:lnTo>
                <a:lnTo>
                  <a:pt x="831" y="166"/>
                </a:lnTo>
              </a:path>
            </a:pathLst>
          </a:custGeom>
          <a:noFill/>
          <a:ln w="30163">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2271918" y="748306"/>
            <a:ext cx="116071" cy="120808"/>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3386542" y="912885"/>
            <a:ext cx="112657"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Oval 17"/>
          <p:cNvSpPr>
            <a:spLocks noChangeArrowheads="1"/>
          </p:cNvSpPr>
          <p:nvPr/>
        </p:nvSpPr>
        <p:spPr bwMode="auto">
          <a:xfrm>
            <a:off x="5218072" y="1299818"/>
            <a:ext cx="117778"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6684321" y="1653485"/>
            <a:ext cx="110951" cy="119056"/>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grpSp>
        <p:nvGrpSpPr>
          <p:cNvPr id="3" name="Group 2"/>
          <p:cNvGrpSpPr/>
          <p:nvPr/>
        </p:nvGrpSpPr>
        <p:grpSpPr>
          <a:xfrm>
            <a:off x="2830083" y="1315576"/>
            <a:ext cx="3243159" cy="1847124"/>
            <a:chOff x="2830083" y="1315576"/>
            <a:chExt cx="3243159" cy="1847124"/>
          </a:xfrm>
        </p:grpSpPr>
        <p:sp>
          <p:nvSpPr>
            <p:cNvPr id="19" name="Freeform 19"/>
            <p:cNvSpPr>
              <a:spLocks/>
            </p:cNvSpPr>
            <p:nvPr/>
          </p:nvSpPr>
          <p:spPr bwMode="auto">
            <a:xfrm>
              <a:off x="2888119" y="1375104"/>
              <a:ext cx="3127087" cy="1728069"/>
            </a:xfrm>
            <a:custGeom>
              <a:avLst/>
              <a:gdLst>
                <a:gd name="T0" fmla="*/ 0 w 589"/>
                <a:gd name="T1" fmla="*/ 0 h 317"/>
                <a:gd name="T2" fmla="*/ 278 w 589"/>
                <a:gd name="T3" fmla="*/ 150 h 317"/>
                <a:gd name="T4" fmla="*/ 589 w 589"/>
                <a:gd name="T5" fmla="*/ 317 h 317"/>
              </a:gdLst>
              <a:ahLst/>
              <a:cxnLst>
                <a:cxn ang="0">
                  <a:pos x="T0" y="T1"/>
                </a:cxn>
                <a:cxn ang="0">
                  <a:pos x="T2" y="T3"/>
                </a:cxn>
                <a:cxn ang="0">
                  <a:pos x="T4" y="T5"/>
                </a:cxn>
              </a:cxnLst>
              <a:rect l="0" t="0" r="r" b="b"/>
              <a:pathLst>
                <a:path w="589" h="317">
                  <a:moveTo>
                    <a:pt x="0" y="0"/>
                  </a:moveTo>
                  <a:lnTo>
                    <a:pt x="278" y="150"/>
                  </a:lnTo>
                  <a:lnTo>
                    <a:pt x="589" y="317"/>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20" name="Oval 20"/>
            <p:cNvSpPr>
              <a:spLocks noChangeArrowheads="1"/>
            </p:cNvSpPr>
            <p:nvPr/>
          </p:nvSpPr>
          <p:spPr bwMode="auto">
            <a:xfrm>
              <a:off x="2830083" y="1315576"/>
              <a:ext cx="110951"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1" name="Oval 21"/>
            <p:cNvSpPr>
              <a:spLocks noChangeArrowheads="1"/>
            </p:cNvSpPr>
            <p:nvPr/>
          </p:nvSpPr>
          <p:spPr bwMode="auto">
            <a:xfrm>
              <a:off x="4304868" y="2133212"/>
              <a:ext cx="112657"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2" name="Oval 22"/>
            <p:cNvSpPr>
              <a:spLocks noChangeArrowheads="1"/>
            </p:cNvSpPr>
            <p:nvPr/>
          </p:nvSpPr>
          <p:spPr bwMode="auto">
            <a:xfrm>
              <a:off x="5957171" y="3043644"/>
              <a:ext cx="116071" cy="119056"/>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grpSp>
      <p:sp>
        <p:nvSpPr>
          <p:cNvPr id="30" name="Rectangle 30"/>
          <p:cNvSpPr>
            <a:spLocks noChangeArrowheads="1"/>
          </p:cNvSpPr>
          <p:nvPr/>
        </p:nvSpPr>
        <p:spPr bwMode="auto">
          <a:xfrm>
            <a:off x="1595738" y="3465478"/>
            <a:ext cx="83195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500" dirty="0">
                <a:solidFill>
                  <a:srgbClr val="A80000"/>
                </a:solidFill>
              </a:rPr>
              <a:t>W</a:t>
            </a:r>
            <a:r>
              <a:rPr lang="en-US" altLang="en-US" sz="2500" baseline="-25000" dirty="0">
                <a:solidFill>
                  <a:srgbClr val="A80000"/>
                </a:solidFill>
              </a:rPr>
              <a:t>H</a:t>
            </a:r>
            <a:r>
              <a:rPr lang="en-US" altLang="en-US" sz="2500" dirty="0">
                <a:solidFill>
                  <a:srgbClr val="A80000"/>
                </a:solidFill>
              </a:rPr>
              <a:t>(s)</a:t>
            </a:r>
            <a:endParaRPr lang="en-US" altLang="en-US" sz="2000" dirty="0">
              <a:solidFill>
                <a:srgbClr val="A80000"/>
              </a:solidFill>
            </a:endParaRPr>
          </a:p>
        </p:txBody>
      </p:sp>
      <p:sp>
        <p:nvSpPr>
          <p:cNvPr id="32" name="Line 32"/>
          <p:cNvSpPr>
            <a:spLocks noChangeShapeType="1"/>
          </p:cNvSpPr>
          <p:nvPr/>
        </p:nvSpPr>
        <p:spPr bwMode="auto">
          <a:xfrm flipV="1">
            <a:off x="1147055" y="580228"/>
            <a:ext cx="0" cy="528575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3" name="Line 3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780892" y="545859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0</a:t>
            </a:r>
            <a:endParaRPr lang="en-US" altLang="en-US" sz="2000"/>
          </a:p>
        </p:txBody>
      </p:sp>
      <p:sp>
        <p:nvSpPr>
          <p:cNvPr id="35" name="Line 35"/>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624650" y="436257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100</a:t>
            </a:r>
            <a:endParaRPr lang="en-US" altLang="en-US" sz="2000"/>
          </a:p>
        </p:txBody>
      </p:sp>
      <p:sp>
        <p:nvSpPr>
          <p:cNvPr id="37" name="Line 37"/>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622943" y="3261300"/>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200</a:t>
            </a:r>
            <a:endParaRPr lang="en-US" altLang="en-US" sz="2000"/>
          </a:p>
        </p:txBody>
      </p:sp>
      <p:sp>
        <p:nvSpPr>
          <p:cNvPr id="39" name="Line 39"/>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622943" y="2165281"/>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300</a:t>
            </a:r>
            <a:endParaRPr lang="en-US" altLang="en-US" sz="2000"/>
          </a:p>
        </p:txBody>
      </p:sp>
      <p:sp>
        <p:nvSpPr>
          <p:cNvPr id="41" name="Line 41"/>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Rectangle 42"/>
          <p:cNvSpPr>
            <a:spLocks noChangeArrowheads="1"/>
          </p:cNvSpPr>
          <p:nvPr/>
        </p:nvSpPr>
        <p:spPr bwMode="auto">
          <a:xfrm rot="16200000">
            <a:off x="624650" y="1062259"/>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400</a:t>
            </a:r>
            <a:endParaRPr lang="en-US" altLang="en-US" sz="2000"/>
          </a:p>
        </p:txBody>
      </p:sp>
      <p:sp>
        <p:nvSpPr>
          <p:cNvPr id="43" name="Line 4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Line 47"/>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8" name="Line 48"/>
          <p:cNvSpPr>
            <a:spLocks noChangeShapeType="1"/>
          </p:cNvSpPr>
          <p:nvPr/>
        </p:nvSpPr>
        <p:spPr bwMode="auto">
          <a:xfrm flipH="1">
            <a:off x="1039519" y="753559"/>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Rectangle 49"/>
          <p:cNvSpPr>
            <a:spLocks noChangeArrowheads="1"/>
          </p:cNvSpPr>
          <p:nvPr/>
        </p:nvSpPr>
        <p:spPr bwMode="auto">
          <a:xfrm rot="16200000">
            <a:off x="-185806" y="2981168"/>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 per month</a:t>
            </a:r>
            <a:endParaRPr lang="en-US" altLang="en-US" sz="2000"/>
          </a:p>
        </p:txBody>
      </p:sp>
      <p:sp>
        <p:nvSpPr>
          <p:cNvPr id="50" name="Line 50"/>
          <p:cNvSpPr>
            <a:spLocks noChangeShapeType="1"/>
          </p:cNvSpPr>
          <p:nvPr/>
        </p:nvSpPr>
        <p:spPr bwMode="auto">
          <a:xfrm>
            <a:off x="1147055" y="5865981"/>
            <a:ext cx="753778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1" name="Line 51"/>
          <p:cNvSpPr>
            <a:spLocks noChangeShapeType="1"/>
          </p:cNvSpPr>
          <p:nvPr/>
        </p:nvSpPr>
        <p:spPr bwMode="auto">
          <a:xfrm>
            <a:off x="1316040"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1205091"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a:t>
            </a:r>
            <a:endParaRPr lang="en-US" altLang="en-US" sz="2000"/>
          </a:p>
        </p:txBody>
      </p:sp>
      <p:sp>
        <p:nvSpPr>
          <p:cNvPr id="53" name="Line 53"/>
          <p:cNvSpPr>
            <a:spLocks noChangeShapeType="1"/>
          </p:cNvSpPr>
          <p:nvPr/>
        </p:nvSpPr>
        <p:spPr bwMode="auto">
          <a:xfrm>
            <a:off x="2213883"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210122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a:t>
            </a:r>
            <a:endParaRPr lang="en-US" altLang="en-US" sz="2000"/>
          </a:p>
        </p:txBody>
      </p:sp>
      <p:sp>
        <p:nvSpPr>
          <p:cNvPr id="55" name="Line 55"/>
          <p:cNvSpPr>
            <a:spLocks noChangeShapeType="1"/>
          </p:cNvSpPr>
          <p:nvPr/>
        </p:nvSpPr>
        <p:spPr bwMode="auto">
          <a:xfrm>
            <a:off x="3116847"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00419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a:t>
            </a:r>
            <a:endParaRPr lang="en-US" altLang="en-US" sz="2000"/>
          </a:p>
        </p:txBody>
      </p:sp>
      <p:sp>
        <p:nvSpPr>
          <p:cNvPr id="57" name="Line 57"/>
          <p:cNvSpPr>
            <a:spLocks noChangeShapeType="1"/>
          </p:cNvSpPr>
          <p:nvPr/>
        </p:nvSpPr>
        <p:spPr bwMode="auto">
          <a:xfrm>
            <a:off x="4012982"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390203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.5</a:t>
            </a:r>
            <a:endParaRPr lang="en-US" altLang="en-US" sz="2000"/>
          </a:p>
        </p:txBody>
      </p:sp>
      <p:sp>
        <p:nvSpPr>
          <p:cNvPr id="59" name="Line 59"/>
          <p:cNvSpPr>
            <a:spLocks noChangeShapeType="1"/>
          </p:cNvSpPr>
          <p:nvPr/>
        </p:nvSpPr>
        <p:spPr bwMode="auto">
          <a:xfrm>
            <a:off x="49159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480499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.6</a:t>
            </a:r>
            <a:endParaRPr lang="en-US" altLang="en-US" sz="2000"/>
          </a:p>
        </p:txBody>
      </p:sp>
      <p:sp>
        <p:nvSpPr>
          <p:cNvPr id="61" name="Line 61"/>
          <p:cNvSpPr>
            <a:spLocks noChangeShapeType="1"/>
          </p:cNvSpPr>
          <p:nvPr/>
        </p:nvSpPr>
        <p:spPr bwMode="auto">
          <a:xfrm>
            <a:off x="58189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570625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.7</a:t>
            </a:r>
            <a:endParaRPr lang="en-US" altLang="en-US" sz="2000"/>
          </a:p>
        </p:txBody>
      </p:sp>
      <p:sp>
        <p:nvSpPr>
          <p:cNvPr id="63" name="Line 63"/>
          <p:cNvSpPr>
            <a:spLocks noChangeShapeType="1"/>
          </p:cNvSpPr>
          <p:nvPr/>
        </p:nvSpPr>
        <p:spPr bwMode="auto">
          <a:xfrm>
            <a:off x="67150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6604095"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.8</a:t>
            </a:r>
            <a:endParaRPr lang="en-US" altLang="en-US" sz="2000"/>
          </a:p>
        </p:txBody>
      </p:sp>
      <p:sp>
        <p:nvSpPr>
          <p:cNvPr id="65" name="Line 65"/>
          <p:cNvSpPr>
            <a:spLocks noChangeShapeType="1"/>
          </p:cNvSpPr>
          <p:nvPr/>
        </p:nvSpPr>
        <p:spPr bwMode="auto">
          <a:xfrm>
            <a:off x="76180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750706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.9</a:t>
            </a:r>
            <a:endParaRPr lang="en-US" altLang="en-US" sz="2000"/>
          </a:p>
        </p:txBody>
      </p:sp>
      <p:sp>
        <p:nvSpPr>
          <p:cNvPr id="67" name="Line 67"/>
          <p:cNvSpPr>
            <a:spLocks noChangeShapeType="1"/>
          </p:cNvSpPr>
          <p:nvPr/>
        </p:nvSpPr>
        <p:spPr bwMode="auto">
          <a:xfrm>
            <a:off x="8515851"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8" name="Rectangle 68"/>
          <p:cNvSpPr>
            <a:spLocks noChangeArrowheads="1"/>
          </p:cNvSpPr>
          <p:nvPr/>
        </p:nvSpPr>
        <p:spPr bwMode="auto">
          <a:xfrm>
            <a:off x="8440747" y="6028809"/>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a:t>
            </a:r>
            <a:endParaRPr lang="en-US" altLang="en-US" sz="2000"/>
          </a:p>
        </p:txBody>
      </p:sp>
      <p:sp>
        <p:nvSpPr>
          <p:cNvPr id="69" name="Rectangle 69"/>
          <p:cNvSpPr>
            <a:spLocks noChangeArrowheads="1"/>
          </p:cNvSpPr>
          <p:nvPr/>
        </p:nvSpPr>
        <p:spPr bwMode="auto">
          <a:xfrm>
            <a:off x="4811936" y="6367046"/>
            <a:ext cx="1410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dirty="0">
                <a:solidFill>
                  <a:srgbClr val="000000"/>
                </a:solidFill>
              </a:rPr>
              <a:t>s</a:t>
            </a:r>
            <a:endParaRPr lang="en-US" altLang="en-US" sz="2000" dirty="0"/>
          </a:p>
        </p:txBody>
      </p:sp>
      <p:sp>
        <p:nvSpPr>
          <p:cNvPr id="70" name="Rectangle 59"/>
          <p:cNvSpPr>
            <a:spLocks noChangeArrowheads="1"/>
          </p:cNvSpPr>
          <p:nvPr/>
        </p:nvSpPr>
        <p:spPr bwMode="auto">
          <a:xfrm>
            <a:off x="1133061" y="144866"/>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Final WTP and Cost Curves</a:t>
            </a:r>
            <a:endParaRPr lang="en-US" altLang="en-US" dirty="0"/>
          </a:p>
        </p:txBody>
      </p:sp>
      <p:sp>
        <p:nvSpPr>
          <p:cNvPr id="74" name="Freeform 13"/>
          <p:cNvSpPr>
            <a:spLocks/>
          </p:cNvSpPr>
          <p:nvPr/>
        </p:nvSpPr>
        <p:spPr bwMode="auto">
          <a:xfrm>
            <a:off x="2340196" y="4274477"/>
            <a:ext cx="5655044" cy="1423425"/>
          </a:xfrm>
          <a:custGeom>
            <a:avLst/>
            <a:gdLst>
              <a:gd name="T0" fmla="*/ 15 w 1065"/>
              <a:gd name="T1" fmla="*/ 5 h 261"/>
              <a:gd name="T2" fmla="*/ 32 w 1065"/>
              <a:gd name="T3" fmla="*/ 11 h 261"/>
              <a:gd name="T4" fmla="*/ 49 w 1065"/>
              <a:gd name="T5" fmla="*/ 16 h 261"/>
              <a:gd name="T6" fmla="*/ 66 w 1065"/>
              <a:gd name="T7" fmla="*/ 22 h 261"/>
              <a:gd name="T8" fmla="*/ 83 w 1065"/>
              <a:gd name="T9" fmla="*/ 28 h 261"/>
              <a:gd name="T10" fmla="*/ 100 w 1065"/>
              <a:gd name="T11" fmla="*/ 34 h 261"/>
              <a:gd name="T12" fmla="*/ 117 w 1065"/>
              <a:gd name="T13" fmla="*/ 39 h 261"/>
              <a:gd name="T14" fmla="*/ 134 w 1065"/>
              <a:gd name="T15" fmla="*/ 45 h 261"/>
              <a:gd name="T16" fmla="*/ 151 w 1065"/>
              <a:gd name="T17" fmla="*/ 51 h 261"/>
              <a:gd name="T18" fmla="*/ 168 w 1065"/>
              <a:gd name="T19" fmla="*/ 57 h 261"/>
              <a:gd name="T20" fmla="*/ 185 w 1065"/>
              <a:gd name="T21" fmla="*/ 62 h 261"/>
              <a:gd name="T22" fmla="*/ 202 w 1065"/>
              <a:gd name="T23" fmla="*/ 68 h 261"/>
              <a:gd name="T24" fmla="*/ 219 w 1065"/>
              <a:gd name="T25" fmla="*/ 74 h 261"/>
              <a:gd name="T26" fmla="*/ 236 w 1065"/>
              <a:gd name="T27" fmla="*/ 80 h 261"/>
              <a:gd name="T28" fmla="*/ 253 w 1065"/>
              <a:gd name="T29" fmla="*/ 85 h 261"/>
              <a:gd name="T30" fmla="*/ 270 w 1065"/>
              <a:gd name="T31" fmla="*/ 91 h 261"/>
              <a:gd name="T32" fmla="*/ 286 w 1065"/>
              <a:gd name="T33" fmla="*/ 97 h 261"/>
              <a:gd name="T34" fmla="*/ 303 w 1065"/>
              <a:gd name="T35" fmla="*/ 102 h 261"/>
              <a:gd name="T36" fmla="*/ 320 w 1065"/>
              <a:gd name="T37" fmla="*/ 107 h 261"/>
              <a:gd name="T38" fmla="*/ 337 w 1065"/>
              <a:gd name="T39" fmla="*/ 111 h 261"/>
              <a:gd name="T40" fmla="*/ 354 w 1065"/>
              <a:gd name="T41" fmla="*/ 115 h 261"/>
              <a:gd name="T42" fmla="*/ 371 w 1065"/>
              <a:gd name="T43" fmla="*/ 119 h 261"/>
              <a:gd name="T44" fmla="*/ 388 w 1065"/>
              <a:gd name="T45" fmla="*/ 122 h 261"/>
              <a:gd name="T46" fmla="*/ 405 w 1065"/>
              <a:gd name="T47" fmla="*/ 126 h 261"/>
              <a:gd name="T48" fmla="*/ 422 w 1065"/>
              <a:gd name="T49" fmla="*/ 130 h 261"/>
              <a:gd name="T50" fmla="*/ 439 w 1065"/>
              <a:gd name="T51" fmla="*/ 134 h 261"/>
              <a:gd name="T52" fmla="*/ 456 w 1065"/>
              <a:gd name="T53" fmla="*/ 138 h 261"/>
              <a:gd name="T54" fmla="*/ 473 w 1065"/>
              <a:gd name="T55" fmla="*/ 141 h 261"/>
              <a:gd name="T56" fmla="*/ 490 w 1065"/>
              <a:gd name="T57" fmla="*/ 145 h 261"/>
              <a:gd name="T58" fmla="*/ 507 w 1065"/>
              <a:gd name="T59" fmla="*/ 149 h 261"/>
              <a:gd name="T60" fmla="*/ 524 w 1065"/>
              <a:gd name="T61" fmla="*/ 153 h 261"/>
              <a:gd name="T62" fmla="*/ 541 w 1065"/>
              <a:gd name="T63" fmla="*/ 157 h 261"/>
              <a:gd name="T64" fmla="*/ 558 w 1065"/>
              <a:gd name="T65" fmla="*/ 160 h 261"/>
              <a:gd name="T66" fmla="*/ 575 w 1065"/>
              <a:gd name="T67" fmla="*/ 164 h 261"/>
              <a:gd name="T68" fmla="*/ 592 w 1065"/>
              <a:gd name="T69" fmla="*/ 168 h 261"/>
              <a:gd name="T70" fmla="*/ 609 w 1065"/>
              <a:gd name="T71" fmla="*/ 172 h 261"/>
              <a:gd name="T72" fmla="*/ 626 w 1065"/>
              <a:gd name="T73" fmla="*/ 175 h 261"/>
              <a:gd name="T74" fmla="*/ 643 w 1065"/>
              <a:gd name="T75" fmla="*/ 179 h 261"/>
              <a:gd name="T76" fmla="*/ 660 w 1065"/>
              <a:gd name="T77" fmla="*/ 183 h 261"/>
              <a:gd name="T78" fmla="*/ 677 w 1065"/>
              <a:gd name="T79" fmla="*/ 186 h 261"/>
              <a:gd name="T80" fmla="*/ 693 w 1065"/>
              <a:gd name="T81" fmla="*/ 189 h 261"/>
              <a:gd name="T82" fmla="*/ 710 w 1065"/>
              <a:gd name="T83" fmla="*/ 193 h 261"/>
              <a:gd name="T84" fmla="*/ 727 w 1065"/>
              <a:gd name="T85" fmla="*/ 196 h 261"/>
              <a:gd name="T86" fmla="*/ 744 w 1065"/>
              <a:gd name="T87" fmla="*/ 199 h 261"/>
              <a:gd name="T88" fmla="*/ 761 w 1065"/>
              <a:gd name="T89" fmla="*/ 202 h 261"/>
              <a:gd name="T90" fmla="*/ 778 w 1065"/>
              <a:gd name="T91" fmla="*/ 206 h 261"/>
              <a:gd name="T92" fmla="*/ 795 w 1065"/>
              <a:gd name="T93" fmla="*/ 209 h 261"/>
              <a:gd name="T94" fmla="*/ 812 w 1065"/>
              <a:gd name="T95" fmla="*/ 212 h 261"/>
              <a:gd name="T96" fmla="*/ 829 w 1065"/>
              <a:gd name="T97" fmla="*/ 215 h 261"/>
              <a:gd name="T98" fmla="*/ 846 w 1065"/>
              <a:gd name="T99" fmla="*/ 219 h 261"/>
              <a:gd name="T100" fmla="*/ 863 w 1065"/>
              <a:gd name="T101" fmla="*/ 222 h 261"/>
              <a:gd name="T102" fmla="*/ 880 w 1065"/>
              <a:gd name="T103" fmla="*/ 225 h 261"/>
              <a:gd name="T104" fmla="*/ 897 w 1065"/>
              <a:gd name="T105" fmla="*/ 228 h 261"/>
              <a:gd name="T106" fmla="*/ 914 w 1065"/>
              <a:gd name="T107" fmla="*/ 232 h 261"/>
              <a:gd name="T108" fmla="*/ 931 w 1065"/>
              <a:gd name="T109" fmla="*/ 235 h 261"/>
              <a:gd name="T110" fmla="*/ 948 w 1065"/>
              <a:gd name="T111" fmla="*/ 238 h 261"/>
              <a:gd name="T112" fmla="*/ 965 w 1065"/>
              <a:gd name="T113" fmla="*/ 241 h 261"/>
              <a:gd name="T114" fmla="*/ 982 w 1065"/>
              <a:gd name="T115" fmla="*/ 245 h 261"/>
              <a:gd name="T116" fmla="*/ 999 w 1065"/>
              <a:gd name="T117" fmla="*/ 248 h 261"/>
              <a:gd name="T118" fmla="*/ 1016 w 1065"/>
              <a:gd name="T119" fmla="*/ 251 h 261"/>
              <a:gd name="T120" fmla="*/ 1033 w 1065"/>
              <a:gd name="T121" fmla="*/ 254 h 261"/>
              <a:gd name="T122" fmla="*/ 1050 w 1065"/>
              <a:gd name="T123" fmla="*/ 25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65" h="261">
                <a:moveTo>
                  <a:pt x="0" y="0"/>
                </a:moveTo>
                <a:lnTo>
                  <a:pt x="2" y="0"/>
                </a:lnTo>
                <a:lnTo>
                  <a:pt x="3" y="1"/>
                </a:lnTo>
                <a:lnTo>
                  <a:pt x="5" y="2"/>
                </a:lnTo>
                <a:lnTo>
                  <a:pt x="7" y="2"/>
                </a:lnTo>
                <a:lnTo>
                  <a:pt x="8" y="3"/>
                </a:lnTo>
                <a:lnTo>
                  <a:pt x="10" y="3"/>
                </a:lnTo>
                <a:lnTo>
                  <a:pt x="12" y="4"/>
                </a:lnTo>
                <a:lnTo>
                  <a:pt x="13" y="4"/>
                </a:lnTo>
                <a:lnTo>
                  <a:pt x="15" y="5"/>
                </a:lnTo>
                <a:lnTo>
                  <a:pt x="17" y="6"/>
                </a:lnTo>
                <a:lnTo>
                  <a:pt x="18" y="6"/>
                </a:lnTo>
                <a:lnTo>
                  <a:pt x="20" y="7"/>
                </a:lnTo>
                <a:lnTo>
                  <a:pt x="22" y="7"/>
                </a:lnTo>
                <a:lnTo>
                  <a:pt x="24" y="8"/>
                </a:lnTo>
                <a:lnTo>
                  <a:pt x="25" y="8"/>
                </a:lnTo>
                <a:lnTo>
                  <a:pt x="27" y="9"/>
                </a:lnTo>
                <a:lnTo>
                  <a:pt x="29" y="10"/>
                </a:lnTo>
                <a:lnTo>
                  <a:pt x="30" y="10"/>
                </a:lnTo>
                <a:lnTo>
                  <a:pt x="32" y="11"/>
                </a:lnTo>
                <a:lnTo>
                  <a:pt x="34" y="11"/>
                </a:lnTo>
                <a:lnTo>
                  <a:pt x="35" y="12"/>
                </a:lnTo>
                <a:lnTo>
                  <a:pt x="37" y="12"/>
                </a:lnTo>
                <a:lnTo>
                  <a:pt x="39" y="13"/>
                </a:lnTo>
                <a:lnTo>
                  <a:pt x="41" y="14"/>
                </a:lnTo>
                <a:lnTo>
                  <a:pt x="42" y="14"/>
                </a:lnTo>
                <a:lnTo>
                  <a:pt x="44" y="15"/>
                </a:lnTo>
                <a:lnTo>
                  <a:pt x="46" y="15"/>
                </a:lnTo>
                <a:lnTo>
                  <a:pt x="47" y="16"/>
                </a:lnTo>
                <a:lnTo>
                  <a:pt x="49" y="16"/>
                </a:lnTo>
                <a:lnTo>
                  <a:pt x="51" y="17"/>
                </a:lnTo>
                <a:lnTo>
                  <a:pt x="52" y="18"/>
                </a:lnTo>
                <a:lnTo>
                  <a:pt x="54" y="18"/>
                </a:lnTo>
                <a:lnTo>
                  <a:pt x="56" y="19"/>
                </a:lnTo>
                <a:lnTo>
                  <a:pt x="58" y="19"/>
                </a:lnTo>
                <a:lnTo>
                  <a:pt x="59" y="20"/>
                </a:lnTo>
                <a:lnTo>
                  <a:pt x="61" y="20"/>
                </a:lnTo>
                <a:lnTo>
                  <a:pt x="63" y="21"/>
                </a:lnTo>
                <a:lnTo>
                  <a:pt x="64" y="22"/>
                </a:lnTo>
                <a:lnTo>
                  <a:pt x="66" y="22"/>
                </a:lnTo>
                <a:lnTo>
                  <a:pt x="68" y="23"/>
                </a:lnTo>
                <a:lnTo>
                  <a:pt x="69" y="23"/>
                </a:lnTo>
                <a:lnTo>
                  <a:pt x="71" y="24"/>
                </a:lnTo>
                <a:lnTo>
                  <a:pt x="73" y="24"/>
                </a:lnTo>
                <a:lnTo>
                  <a:pt x="74" y="25"/>
                </a:lnTo>
                <a:lnTo>
                  <a:pt x="76" y="26"/>
                </a:lnTo>
                <a:lnTo>
                  <a:pt x="78" y="26"/>
                </a:lnTo>
                <a:lnTo>
                  <a:pt x="80" y="27"/>
                </a:lnTo>
                <a:lnTo>
                  <a:pt x="81" y="27"/>
                </a:lnTo>
                <a:lnTo>
                  <a:pt x="83" y="28"/>
                </a:lnTo>
                <a:lnTo>
                  <a:pt x="85" y="28"/>
                </a:lnTo>
                <a:lnTo>
                  <a:pt x="86" y="29"/>
                </a:lnTo>
                <a:lnTo>
                  <a:pt x="88" y="30"/>
                </a:lnTo>
                <a:lnTo>
                  <a:pt x="90" y="30"/>
                </a:lnTo>
                <a:lnTo>
                  <a:pt x="91" y="31"/>
                </a:lnTo>
                <a:lnTo>
                  <a:pt x="93" y="31"/>
                </a:lnTo>
                <a:lnTo>
                  <a:pt x="95" y="32"/>
                </a:lnTo>
                <a:lnTo>
                  <a:pt x="97" y="33"/>
                </a:lnTo>
                <a:lnTo>
                  <a:pt x="98" y="33"/>
                </a:lnTo>
                <a:lnTo>
                  <a:pt x="100" y="34"/>
                </a:lnTo>
                <a:lnTo>
                  <a:pt x="102" y="34"/>
                </a:lnTo>
                <a:lnTo>
                  <a:pt x="103" y="35"/>
                </a:lnTo>
                <a:lnTo>
                  <a:pt x="105" y="35"/>
                </a:lnTo>
                <a:lnTo>
                  <a:pt x="107" y="36"/>
                </a:lnTo>
                <a:lnTo>
                  <a:pt x="108" y="36"/>
                </a:lnTo>
                <a:lnTo>
                  <a:pt x="110" y="37"/>
                </a:lnTo>
                <a:lnTo>
                  <a:pt x="112" y="38"/>
                </a:lnTo>
                <a:lnTo>
                  <a:pt x="113" y="38"/>
                </a:lnTo>
                <a:lnTo>
                  <a:pt x="115" y="39"/>
                </a:lnTo>
                <a:lnTo>
                  <a:pt x="117" y="39"/>
                </a:lnTo>
                <a:lnTo>
                  <a:pt x="119" y="40"/>
                </a:lnTo>
                <a:lnTo>
                  <a:pt x="120" y="41"/>
                </a:lnTo>
                <a:lnTo>
                  <a:pt x="122" y="41"/>
                </a:lnTo>
                <a:lnTo>
                  <a:pt x="124" y="42"/>
                </a:lnTo>
                <a:lnTo>
                  <a:pt x="125" y="42"/>
                </a:lnTo>
                <a:lnTo>
                  <a:pt x="127" y="43"/>
                </a:lnTo>
                <a:lnTo>
                  <a:pt x="129" y="43"/>
                </a:lnTo>
                <a:lnTo>
                  <a:pt x="130" y="44"/>
                </a:lnTo>
                <a:lnTo>
                  <a:pt x="132" y="45"/>
                </a:lnTo>
                <a:lnTo>
                  <a:pt x="134" y="45"/>
                </a:lnTo>
                <a:lnTo>
                  <a:pt x="136" y="46"/>
                </a:lnTo>
                <a:lnTo>
                  <a:pt x="137" y="46"/>
                </a:lnTo>
                <a:lnTo>
                  <a:pt x="139" y="47"/>
                </a:lnTo>
                <a:lnTo>
                  <a:pt x="141" y="47"/>
                </a:lnTo>
                <a:lnTo>
                  <a:pt x="142" y="48"/>
                </a:lnTo>
                <a:lnTo>
                  <a:pt x="144" y="49"/>
                </a:lnTo>
                <a:lnTo>
                  <a:pt x="146" y="49"/>
                </a:lnTo>
                <a:lnTo>
                  <a:pt x="147" y="50"/>
                </a:lnTo>
                <a:lnTo>
                  <a:pt x="149" y="50"/>
                </a:lnTo>
                <a:lnTo>
                  <a:pt x="151" y="51"/>
                </a:lnTo>
                <a:lnTo>
                  <a:pt x="152" y="51"/>
                </a:lnTo>
                <a:lnTo>
                  <a:pt x="154" y="52"/>
                </a:lnTo>
                <a:lnTo>
                  <a:pt x="156" y="53"/>
                </a:lnTo>
                <a:lnTo>
                  <a:pt x="158" y="53"/>
                </a:lnTo>
                <a:lnTo>
                  <a:pt x="159" y="54"/>
                </a:lnTo>
                <a:lnTo>
                  <a:pt x="161" y="54"/>
                </a:lnTo>
                <a:lnTo>
                  <a:pt x="163" y="55"/>
                </a:lnTo>
                <a:lnTo>
                  <a:pt x="164" y="55"/>
                </a:lnTo>
                <a:lnTo>
                  <a:pt x="166" y="56"/>
                </a:lnTo>
                <a:lnTo>
                  <a:pt x="168" y="57"/>
                </a:lnTo>
                <a:lnTo>
                  <a:pt x="169" y="57"/>
                </a:lnTo>
                <a:lnTo>
                  <a:pt x="171" y="58"/>
                </a:lnTo>
                <a:lnTo>
                  <a:pt x="173" y="58"/>
                </a:lnTo>
                <a:lnTo>
                  <a:pt x="175" y="59"/>
                </a:lnTo>
                <a:lnTo>
                  <a:pt x="176" y="59"/>
                </a:lnTo>
                <a:lnTo>
                  <a:pt x="178" y="60"/>
                </a:lnTo>
                <a:lnTo>
                  <a:pt x="180" y="61"/>
                </a:lnTo>
                <a:lnTo>
                  <a:pt x="181" y="61"/>
                </a:lnTo>
                <a:lnTo>
                  <a:pt x="183" y="62"/>
                </a:lnTo>
                <a:lnTo>
                  <a:pt x="185" y="62"/>
                </a:lnTo>
                <a:lnTo>
                  <a:pt x="186" y="63"/>
                </a:lnTo>
                <a:lnTo>
                  <a:pt x="188" y="63"/>
                </a:lnTo>
                <a:lnTo>
                  <a:pt x="190" y="64"/>
                </a:lnTo>
                <a:lnTo>
                  <a:pt x="191" y="65"/>
                </a:lnTo>
                <a:lnTo>
                  <a:pt x="193" y="65"/>
                </a:lnTo>
                <a:lnTo>
                  <a:pt x="195" y="66"/>
                </a:lnTo>
                <a:lnTo>
                  <a:pt x="197" y="66"/>
                </a:lnTo>
                <a:lnTo>
                  <a:pt x="198" y="67"/>
                </a:lnTo>
                <a:lnTo>
                  <a:pt x="200" y="68"/>
                </a:lnTo>
                <a:lnTo>
                  <a:pt x="202" y="68"/>
                </a:lnTo>
                <a:lnTo>
                  <a:pt x="203" y="69"/>
                </a:lnTo>
                <a:lnTo>
                  <a:pt x="205" y="69"/>
                </a:lnTo>
                <a:lnTo>
                  <a:pt x="207" y="70"/>
                </a:lnTo>
                <a:lnTo>
                  <a:pt x="208" y="70"/>
                </a:lnTo>
                <a:lnTo>
                  <a:pt x="210" y="71"/>
                </a:lnTo>
                <a:lnTo>
                  <a:pt x="212" y="72"/>
                </a:lnTo>
                <a:lnTo>
                  <a:pt x="214" y="72"/>
                </a:lnTo>
                <a:lnTo>
                  <a:pt x="215" y="73"/>
                </a:lnTo>
                <a:lnTo>
                  <a:pt x="217" y="73"/>
                </a:lnTo>
                <a:lnTo>
                  <a:pt x="219" y="74"/>
                </a:lnTo>
                <a:lnTo>
                  <a:pt x="220" y="74"/>
                </a:lnTo>
                <a:lnTo>
                  <a:pt x="222" y="75"/>
                </a:lnTo>
                <a:lnTo>
                  <a:pt x="224" y="76"/>
                </a:lnTo>
                <a:lnTo>
                  <a:pt x="225" y="76"/>
                </a:lnTo>
                <a:lnTo>
                  <a:pt x="227" y="77"/>
                </a:lnTo>
                <a:lnTo>
                  <a:pt x="229" y="77"/>
                </a:lnTo>
                <a:lnTo>
                  <a:pt x="230" y="78"/>
                </a:lnTo>
                <a:lnTo>
                  <a:pt x="232" y="78"/>
                </a:lnTo>
                <a:lnTo>
                  <a:pt x="234" y="79"/>
                </a:lnTo>
                <a:lnTo>
                  <a:pt x="236" y="80"/>
                </a:lnTo>
                <a:lnTo>
                  <a:pt x="237" y="80"/>
                </a:lnTo>
                <a:lnTo>
                  <a:pt x="239" y="81"/>
                </a:lnTo>
                <a:lnTo>
                  <a:pt x="241" y="81"/>
                </a:lnTo>
                <a:lnTo>
                  <a:pt x="242" y="82"/>
                </a:lnTo>
                <a:lnTo>
                  <a:pt x="244" y="82"/>
                </a:lnTo>
                <a:lnTo>
                  <a:pt x="246" y="83"/>
                </a:lnTo>
                <a:lnTo>
                  <a:pt x="247" y="84"/>
                </a:lnTo>
                <a:lnTo>
                  <a:pt x="249" y="84"/>
                </a:lnTo>
                <a:lnTo>
                  <a:pt x="251" y="85"/>
                </a:lnTo>
                <a:lnTo>
                  <a:pt x="253" y="85"/>
                </a:lnTo>
                <a:lnTo>
                  <a:pt x="254" y="86"/>
                </a:lnTo>
                <a:lnTo>
                  <a:pt x="256" y="86"/>
                </a:lnTo>
                <a:lnTo>
                  <a:pt x="258" y="87"/>
                </a:lnTo>
                <a:lnTo>
                  <a:pt x="259" y="88"/>
                </a:lnTo>
                <a:lnTo>
                  <a:pt x="261" y="88"/>
                </a:lnTo>
                <a:lnTo>
                  <a:pt x="263" y="89"/>
                </a:lnTo>
                <a:lnTo>
                  <a:pt x="264" y="89"/>
                </a:lnTo>
                <a:lnTo>
                  <a:pt x="266" y="90"/>
                </a:lnTo>
                <a:lnTo>
                  <a:pt x="268" y="90"/>
                </a:lnTo>
                <a:lnTo>
                  <a:pt x="270" y="91"/>
                </a:lnTo>
                <a:lnTo>
                  <a:pt x="271" y="92"/>
                </a:lnTo>
                <a:lnTo>
                  <a:pt x="273" y="92"/>
                </a:lnTo>
                <a:lnTo>
                  <a:pt x="275" y="93"/>
                </a:lnTo>
                <a:lnTo>
                  <a:pt x="276" y="93"/>
                </a:lnTo>
                <a:lnTo>
                  <a:pt x="278" y="94"/>
                </a:lnTo>
                <a:lnTo>
                  <a:pt x="280" y="94"/>
                </a:lnTo>
                <a:lnTo>
                  <a:pt x="281" y="95"/>
                </a:lnTo>
                <a:lnTo>
                  <a:pt x="283" y="96"/>
                </a:lnTo>
                <a:lnTo>
                  <a:pt x="285" y="96"/>
                </a:lnTo>
                <a:lnTo>
                  <a:pt x="286" y="97"/>
                </a:lnTo>
                <a:lnTo>
                  <a:pt x="288" y="97"/>
                </a:lnTo>
                <a:lnTo>
                  <a:pt x="290" y="98"/>
                </a:lnTo>
                <a:lnTo>
                  <a:pt x="292" y="98"/>
                </a:lnTo>
                <a:lnTo>
                  <a:pt x="293" y="99"/>
                </a:lnTo>
                <a:lnTo>
                  <a:pt x="295" y="100"/>
                </a:lnTo>
                <a:lnTo>
                  <a:pt x="297" y="100"/>
                </a:lnTo>
                <a:lnTo>
                  <a:pt x="298" y="101"/>
                </a:lnTo>
                <a:lnTo>
                  <a:pt x="300" y="101"/>
                </a:lnTo>
                <a:lnTo>
                  <a:pt x="302" y="102"/>
                </a:lnTo>
                <a:lnTo>
                  <a:pt x="303" y="102"/>
                </a:lnTo>
                <a:lnTo>
                  <a:pt x="305" y="103"/>
                </a:lnTo>
                <a:lnTo>
                  <a:pt x="307" y="104"/>
                </a:lnTo>
                <a:lnTo>
                  <a:pt x="309" y="104"/>
                </a:lnTo>
                <a:lnTo>
                  <a:pt x="310" y="105"/>
                </a:lnTo>
                <a:lnTo>
                  <a:pt x="312" y="105"/>
                </a:lnTo>
                <a:lnTo>
                  <a:pt x="314" y="106"/>
                </a:lnTo>
                <a:lnTo>
                  <a:pt x="315" y="106"/>
                </a:lnTo>
                <a:lnTo>
                  <a:pt x="317" y="107"/>
                </a:lnTo>
                <a:lnTo>
                  <a:pt x="319" y="107"/>
                </a:lnTo>
                <a:lnTo>
                  <a:pt x="320" y="107"/>
                </a:lnTo>
                <a:lnTo>
                  <a:pt x="322" y="108"/>
                </a:lnTo>
                <a:lnTo>
                  <a:pt x="324" y="108"/>
                </a:lnTo>
                <a:lnTo>
                  <a:pt x="325" y="108"/>
                </a:lnTo>
                <a:lnTo>
                  <a:pt x="327" y="109"/>
                </a:lnTo>
                <a:lnTo>
                  <a:pt x="329" y="109"/>
                </a:lnTo>
                <a:lnTo>
                  <a:pt x="331" y="110"/>
                </a:lnTo>
                <a:lnTo>
                  <a:pt x="332" y="110"/>
                </a:lnTo>
                <a:lnTo>
                  <a:pt x="334" y="110"/>
                </a:lnTo>
                <a:lnTo>
                  <a:pt x="336" y="111"/>
                </a:lnTo>
                <a:lnTo>
                  <a:pt x="337" y="111"/>
                </a:lnTo>
                <a:lnTo>
                  <a:pt x="339" y="111"/>
                </a:lnTo>
                <a:lnTo>
                  <a:pt x="341" y="112"/>
                </a:lnTo>
                <a:lnTo>
                  <a:pt x="342" y="112"/>
                </a:lnTo>
                <a:lnTo>
                  <a:pt x="344" y="113"/>
                </a:lnTo>
                <a:lnTo>
                  <a:pt x="346" y="113"/>
                </a:lnTo>
                <a:lnTo>
                  <a:pt x="348" y="113"/>
                </a:lnTo>
                <a:lnTo>
                  <a:pt x="349" y="114"/>
                </a:lnTo>
                <a:lnTo>
                  <a:pt x="351" y="114"/>
                </a:lnTo>
                <a:lnTo>
                  <a:pt x="353" y="114"/>
                </a:lnTo>
                <a:lnTo>
                  <a:pt x="354" y="115"/>
                </a:lnTo>
                <a:lnTo>
                  <a:pt x="356" y="115"/>
                </a:lnTo>
                <a:lnTo>
                  <a:pt x="358" y="116"/>
                </a:lnTo>
                <a:lnTo>
                  <a:pt x="359" y="116"/>
                </a:lnTo>
                <a:lnTo>
                  <a:pt x="361" y="116"/>
                </a:lnTo>
                <a:lnTo>
                  <a:pt x="363" y="117"/>
                </a:lnTo>
                <a:lnTo>
                  <a:pt x="364" y="117"/>
                </a:lnTo>
                <a:lnTo>
                  <a:pt x="366" y="117"/>
                </a:lnTo>
                <a:lnTo>
                  <a:pt x="368" y="118"/>
                </a:lnTo>
                <a:lnTo>
                  <a:pt x="370" y="118"/>
                </a:lnTo>
                <a:lnTo>
                  <a:pt x="371" y="119"/>
                </a:lnTo>
                <a:lnTo>
                  <a:pt x="373" y="119"/>
                </a:lnTo>
                <a:lnTo>
                  <a:pt x="375" y="119"/>
                </a:lnTo>
                <a:lnTo>
                  <a:pt x="376" y="120"/>
                </a:lnTo>
                <a:lnTo>
                  <a:pt x="378" y="120"/>
                </a:lnTo>
                <a:lnTo>
                  <a:pt x="380" y="121"/>
                </a:lnTo>
                <a:lnTo>
                  <a:pt x="381" y="121"/>
                </a:lnTo>
                <a:lnTo>
                  <a:pt x="383" y="121"/>
                </a:lnTo>
                <a:lnTo>
                  <a:pt x="385" y="122"/>
                </a:lnTo>
                <a:lnTo>
                  <a:pt x="387" y="122"/>
                </a:lnTo>
                <a:lnTo>
                  <a:pt x="388" y="122"/>
                </a:lnTo>
                <a:lnTo>
                  <a:pt x="390" y="123"/>
                </a:lnTo>
                <a:lnTo>
                  <a:pt x="392" y="123"/>
                </a:lnTo>
                <a:lnTo>
                  <a:pt x="393" y="124"/>
                </a:lnTo>
                <a:lnTo>
                  <a:pt x="395" y="124"/>
                </a:lnTo>
                <a:lnTo>
                  <a:pt x="397" y="124"/>
                </a:lnTo>
                <a:lnTo>
                  <a:pt x="398" y="125"/>
                </a:lnTo>
                <a:lnTo>
                  <a:pt x="400" y="125"/>
                </a:lnTo>
                <a:lnTo>
                  <a:pt x="402" y="125"/>
                </a:lnTo>
                <a:lnTo>
                  <a:pt x="403" y="126"/>
                </a:lnTo>
                <a:lnTo>
                  <a:pt x="405" y="126"/>
                </a:lnTo>
                <a:lnTo>
                  <a:pt x="407" y="127"/>
                </a:lnTo>
                <a:lnTo>
                  <a:pt x="409" y="127"/>
                </a:lnTo>
                <a:lnTo>
                  <a:pt x="410" y="127"/>
                </a:lnTo>
                <a:lnTo>
                  <a:pt x="412" y="128"/>
                </a:lnTo>
                <a:lnTo>
                  <a:pt x="414" y="128"/>
                </a:lnTo>
                <a:lnTo>
                  <a:pt x="415" y="129"/>
                </a:lnTo>
                <a:lnTo>
                  <a:pt x="417" y="129"/>
                </a:lnTo>
                <a:lnTo>
                  <a:pt x="419" y="129"/>
                </a:lnTo>
                <a:lnTo>
                  <a:pt x="420" y="130"/>
                </a:lnTo>
                <a:lnTo>
                  <a:pt x="422" y="130"/>
                </a:lnTo>
                <a:lnTo>
                  <a:pt x="424" y="130"/>
                </a:lnTo>
                <a:lnTo>
                  <a:pt x="426" y="131"/>
                </a:lnTo>
                <a:lnTo>
                  <a:pt x="427" y="131"/>
                </a:lnTo>
                <a:lnTo>
                  <a:pt x="429" y="131"/>
                </a:lnTo>
                <a:lnTo>
                  <a:pt x="431" y="132"/>
                </a:lnTo>
                <a:lnTo>
                  <a:pt x="432" y="132"/>
                </a:lnTo>
                <a:lnTo>
                  <a:pt x="434" y="133"/>
                </a:lnTo>
                <a:lnTo>
                  <a:pt x="436" y="133"/>
                </a:lnTo>
                <a:lnTo>
                  <a:pt x="437" y="133"/>
                </a:lnTo>
                <a:lnTo>
                  <a:pt x="439" y="134"/>
                </a:lnTo>
                <a:lnTo>
                  <a:pt x="441" y="134"/>
                </a:lnTo>
                <a:lnTo>
                  <a:pt x="442" y="135"/>
                </a:lnTo>
                <a:lnTo>
                  <a:pt x="444" y="135"/>
                </a:lnTo>
                <a:lnTo>
                  <a:pt x="446" y="135"/>
                </a:lnTo>
                <a:lnTo>
                  <a:pt x="448" y="136"/>
                </a:lnTo>
                <a:lnTo>
                  <a:pt x="449" y="136"/>
                </a:lnTo>
                <a:lnTo>
                  <a:pt x="451" y="136"/>
                </a:lnTo>
                <a:lnTo>
                  <a:pt x="453" y="137"/>
                </a:lnTo>
                <a:lnTo>
                  <a:pt x="454" y="137"/>
                </a:lnTo>
                <a:lnTo>
                  <a:pt x="456" y="138"/>
                </a:lnTo>
                <a:lnTo>
                  <a:pt x="458" y="138"/>
                </a:lnTo>
                <a:lnTo>
                  <a:pt x="459" y="138"/>
                </a:lnTo>
                <a:lnTo>
                  <a:pt x="461" y="139"/>
                </a:lnTo>
                <a:lnTo>
                  <a:pt x="463" y="139"/>
                </a:lnTo>
                <a:lnTo>
                  <a:pt x="465" y="139"/>
                </a:lnTo>
                <a:lnTo>
                  <a:pt x="466" y="140"/>
                </a:lnTo>
                <a:lnTo>
                  <a:pt x="468" y="140"/>
                </a:lnTo>
                <a:lnTo>
                  <a:pt x="470" y="141"/>
                </a:lnTo>
                <a:lnTo>
                  <a:pt x="471" y="141"/>
                </a:lnTo>
                <a:lnTo>
                  <a:pt x="473" y="141"/>
                </a:lnTo>
                <a:lnTo>
                  <a:pt x="475" y="142"/>
                </a:lnTo>
                <a:lnTo>
                  <a:pt x="476" y="142"/>
                </a:lnTo>
                <a:lnTo>
                  <a:pt x="478" y="143"/>
                </a:lnTo>
                <a:lnTo>
                  <a:pt x="480" y="143"/>
                </a:lnTo>
                <a:lnTo>
                  <a:pt x="482" y="143"/>
                </a:lnTo>
                <a:lnTo>
                  <a:pt x="483" y="144"/>
                </a:lnTo>
                <a:lnTo>
                  <a:pt x="485" y="144"/>
                </a:lnTo>
                <a:lnTo>
                  <a:pt x="487" y="144"/>
                </a:lnTo>
                <a:lnTo>
                  <a:pt x="488" y="145"/>
                </a:lnTo>
                <a:lnTo>
                  <a:pt x="490" y="145"/>
                </a:lnTo>
                <a:lnTo>
                  <a:pt x="492" y="146"/>
                </a:lnTo>
                <a:lnTo>
                  <a:pt x="493" y="146"/>
                </a:lnTo>
                <a:lnTo>
                  <a:pt x="495" y="146"/>
                </a:lnTo>
                <a:lnTo>
                  <a:pt x="497" y="147"/>
                </a:lnTo>
                <a:lnTo>
                  <a:pt x="498" y="147"/>
                </a:lnTo>
                <a:lnTo>
                  <a:pt x="500" y="147"/>
                </a:lnTo>
                <a:lnTo>
                  <a:pt x="502" y="148"/>
                </a:lnTo>
                <a:lnTo>
                  <a:pt x="504" y="148"/>
                </a:lnTo>
                <a:lnTo>
                  <a:pt x="505" y="149"/>
                </a:lnTo>
                <a:lnTo>
                  <a:pt x="507" y="149"/>
                </a:lnTo>
                <a:lnTo>
                  <a:pt x="509" y="149"/>
                </a:lnTo>
                <a:lnTo>
                  <a:pt x="510" y="150"/>
                </a:lnTo>
                <a:lnTo>
                  <a:pt x="512" y="150"/>
                </a:lnTo>
                <a:lnTo>
                  <a:pt x="514" y="150"/>
                </a:lnTo>
                <a:lnTo>
                  <a:pt x="515" y="151"/>
                </a:lnTo>
                <a:lnTo>
                  <a:pt x="517" y="151"/>
                </a:lnTo>
                <a:lnTo>
                  <a:pt x="519" y="152"/>
                </a:lnTo>
                <a:lnTo>
                  <a:pt x="521" y="152"/>
                </a:lnTo>
                <a:lnTo>
                  <a:pt x="522" y="152"/>
                </a:lnTo>
                <a:lnTo>
                  <a:pt x="524" y="153"/>
                </a:lnTo>
                <a:lnTo>
                  <a:pt x="526" y="153"/>
                </a:lnTo>
                <a:lnTo>
                  <a:pt x="527" y="153"/>
                </a:lnTo>
                <a:lnTo>
                  <a:pt x="529" y="154"/>
                </a:lnTo>
                <a:lnTo>
                  <a:pt x="531" y="154"/>
                </a:lnTo>
                <a:lnTo>
                  <a:pt x="532" y="155"/>
                </a:lnTo>
                <a:lnTo>
                  <a:pt x="534" y="155"/>
                </a:lnTo>
                <a:lnTo>
                  <a:pt x="536" y="155"/>
                </a:lnTo>
                <a:lnTo>
                  <a:pt x="537" y="156"/>
                </a:lnTo>
                <a:lnTo>
                  <a:pt x="539" y="156"/>
                </a:lnTo>
                <a:lnTo>
                  <a:pt x="541" y="157"/>
                </a:lnTo>
                <a:lnTo>
                  <a:pt x="543" y="157"/>
                </a:lnTo>
                <a:lnTo>
                  <a:pt x="544" y="157"/>
                </a:lnTo>
                <a:lnTo>
                  <a:pt x="546" y="158"/>
                </a:lnTo>
                <a:lnTo>
                  <a:pt x="548" y="158"/>
                </a:lnTo>
                <a:lnTo>
                  <a:pt x="549" y="158"/>
                </a:lnTo>
                <a:lnTo>
                  <a:pt x="551" y="159"/>
                </a:lnTo>
                <a:lnTo>
                  <a:pt x="553" y="159"/>
                </a:lnTo>
                <a:lnTo>
                  <a:pt x="554" y="160"/>
                </a:lnTo>
                <a:lnTo>
                  <a:pt x="556" y="160"/>
                </a:lnTo>
                <a:lnTo>
                  <a:pt x="558" y="160"/>
                </a:lnTo>
                <a:lnTo>
                  <a:pt x="560" y="161"/>
                </a:lnTo>
                <a:lnTo>
                  <a:pt x="561" y="161"/>
                </a:lnTo>
                <a:lnTo>
                  <a:pt x="563" y="161"/>
                </a:lnTo>
                <a:lnTo>
                  <a:pt x="565" y="162"/>
                </a:lnTo>
                <a:lnTo>
                  <a:pt x="566" y="162"/>
                </a:lnTo>
                <a:lnTo>
                  <a:pt x="568" y="163"/>
                </a:lnTo>
                <a:lnTo>
                  <a:pt x="570" y="163"/>
                </a:lnTo>
                <a:lnTo>
                  <a:pt x="571" y="163"/>
                </a:lnTo>
                <a:lnTo>
                  <a:pt x="573" y="164"/>
                </a:lnTo>
                <a:lnTo>
                  <a:pt x="575" y="164"/>
                </a:lnTo>
                <a:lnTo>
                  <a:pt x="576" y="165"/>
                </a:lnTo>
                <a:lnTo>
                  <a:pt x="578" y="165"/>
                </a:lnTo>
                <a:lnTo>
                  <a:pt x="580" y="165"/>
                </a:lnTo>
                <a:lnTo>
                  <a:pt x="582" y="166"/>
                </a:lnTo>
                <a:lnTo>
                  <a:pt x="583" y="166"/>
                </a:lnTo>
                <a:lnTo>
                  <a:pt x="585" y="166"/>
                </a:lnTo>
                <a:lnTo>
                  <a:pt x="587" y="167"/>
                </a:lnTo>
                <a:lnTo>
                  <a:pt x="588" y="167"/>
                </a:lnTo>
                <a:lnTo>
                  <a:pt x="590" y="168"/>
                </a:lnTo>
                <a:lnTo>
                  <a:pt x="592" y="168"/>
                </a:lnTo>
                <a:lnTo>
                  <a:pt x="593" y="168"/>
                </a:lnTo>
                <a:lnTo>
                  <a:pt x="595" y="169"/>
                </a:lnTo>
                <a:lnTo>
                  <a:pt x="597" y="169"/>
                </a:lnTo>
                <a:lnTo>
                  <a:pt x="599" y="169"/>
                </a:lnTo>
                <a:lnTo>
                  <a:pt x="600" y="170"/>
                </a:lnTo>
                <a:lnTo>
                  <a:pt x="602" y="170"/>
                </a:lnTo>
                <a:lnTo>
                  <a:pt x="604" y="171"/>
                </a:lnTo>
                <a:lnTo>
                  <a:pt x="605" y="171"/>
                </a:lnTo>
                <a:lnTo>
                  <a:pt x="607" y="171"/>
                </a:lnTo>
                <a:lnTo>
                  <a:pt x="609" y="172"/>
                </a:lnTo>
                <a:lnTo>
                  <a:pt x="610" y="172"/>
                </a:lnTo>
                <a:lnTo>
                  <a:pt x="612" y="172"/>
                </a:lnTo>
                <a:lnTo>
                  <a:pt x="614" y="173"/>
                </a:lnTo>
                <a:lnTo>
                  <a:pt x="615" y="173"/>
                </a:lnTo>
                <a:lnTo>
                  <a:pt x="617" y="174"/>
                </a:lnTo>
                <a:lnTo>
                  <a:pt x="619" y="174"/>
                </a:lnTo>
                <a:lnTo>
                  <a:pt x="621" y="174"/>
                </a:lnTo>
                <a:lnTo>
                  <a:pt x="622" y="175"/>
                </a:lnTo>
                <a:lnTo>
                  <a:pt x="624" y="175"/>
                </a:lnTo>
                <a:lnTo>
                  <a:pt x="626" y="175"/>
                </a:lnTo>
                <a:lnTo>
                  <a:pt x="627" y="176"/>
                </a:lnTo>
                <a:lnTo>
                  <a:pt x="629" y="176"/>
                </a:lnTo>
                <a:lnTo>
                  <a:pt x="631" y="177"/>
                </a:lnTo>
                <a:lnTo>
                  <a:pt x="632" y="177"/>
                </a:lnTo>
                <a:lnTo>
                  <a:pt x="634" y="177"/>
                </a:lnTo>
                <a:lnTo>
                  <a:pt x="636" y="178"/>
                </a:lnTo>
                <a:lnTo>
                  <a:pt x="638" y="178"/>
                </a:lnTo>
                <a:lnTo>
                  <a:pt x="639" y="179"/>
                </a:lnTo>
                <a:lnTo>
                  <a:pt x="641" y="179"/>
                </a:lnTo>
                <a:lnTo>
                  <a:pt x="643" y="179"/>
                </a:lnTo>
                <a:lnTo>
                  <a:pt x="644" y="180"/>
                </a:lnTo>
                <a:lnTo>
                  <a:pt x="646" y="180"/>
                </a:lnTo>
                <a:lnTo>
                  <a:pt x="648" y="180"/>
                </a:lnTo>
                <a:lnTo>
                  <a:pt x="649" y="181"/>
                </a:lnTo>
                <a:lnTo>
                  <a:pt x="651" y="181"/>
                </a:lnTo>
                <a:lnTo>
                  <a:pt x="653" y="182"/>
                </a:lnTo>
                <a:lnTo>
                  <a:pt x="654" y="182"/>
                </a:lnTo>
                <a:lnTo>
                  <a:pt x="656" y="182"/>
                </a:lnTo>
                <a:lnTo>
                  <a:pt x="658" y="183"/>
                </a:lnTo>
                <a:lnTo>
                  <a:pt x="660" y="183"/>
                </a:lnTo>
                <a:lnTo>
                  <a:pt x="661" y="183"/>
                </a:lnTo>
                <a:lnTo>
                  <a:pt x="663" y="184"/>
                </a:lnTo>
                <a:lnTo>
                  <a:pt x="665" y="184"/>
                </a:lnTo>
                <a:lnTo>
                  <a:pt x="666" y="184"/>
                </a:lnTo>
                <a:lnTo>
                  <a:pt x="668" y="185"/>
                </a:lnTo>
                <a:lnTo>
                  <a:pt x="670" y="185"/>
                </a:lnTo>
                <a:lnTo>
                  <a:pt x="671" y="185"/>
                </a:lnTo>
                <a:lnTo>
                  <a:pt x="673" y="185"/>
                </a:lnTo>
                <a:lnTo>
                  <a:pt x="675" y="186"/>
                </a:lnTo>
                <a:lnTo>
                  <a:pt x="677" y="186"/>
                </a:lnTo>
                <a:lnTo>
                  <a:pt x="678" y="186"/>
                </a:lnTo>
                <a:lnTo>
                  <a:pt x="680" y="187"/>
                </a:lnTo>
                <a:lnTo>
                  <a:pt x="682" y="187"/>
                </a:lnTo>
                <a:lnTo>
                  <a:pt x="683" y="187"/>
                </a:lnTo>
                <a:lnTo>
                  <a:pt x="685" y="188"/>
                </a:lnTo>
                <a:lnTo>
                  <a:pt x="687" y="188"/>
                </a:lnTo>
                <a:lnTo>
                  <a:pt x="688" y="188"/>
                </a:lnTo>
                <a:lnTo>
                  <a:pt x="690" y="189"/>
                </a:lnTo>
                <a:lnTo>
                  <a:pt x="692" y="189"/>
                </a:lnTo>
                <a:lnTo>
                  <a:pt x="693" y="189"/>
                </a:lnTo>
                <a:lnTo>
                  <a:pt x="695" y="190"/>
                </a:lnTo>
                <a:lnTo>
                  <a:pt x="697" y="190"/>
                </a:lnTo>
                <a:lnTo>
                  <a:pt x="699" y="190"/>
                </a:lnTo>
                <a:lnTo>
                  <a:pt x="700" y="191"/>
                </a:lnTo>
                <a:lnTo>
                  <a:pt x="702" y="191"/>
                </a:lnTo>
                <a:lnTo>
                  <a:pt x="704" y="191"/>
                </a:lnTo>
                <a:lnTo>
                  <a:pt x="705" y="192"/>
                </a:lnTo>
                <a:lnTo>
                  <a:pt x="707" y="192"/>
                </a:lnTo>
                <a:lnTo>
                  <a:pt x="709" y="192"/>
                </a:lnTo>
                <a:lnTo>
                  <a:pt x="710" y="193"/>
                </a:lnTo>
                <a:lnTo>
                  <a:pt x="712" y="193"/>
                </a:lnTo>
                <a:lnTo>
                  <a:pt x="714" y="193"/>
                </a:lnTo>
                <a:lnTo>
                  <a:pt x="716" y="194"/>
                </a:lnTo>
                <a:lnTo>
                  <a:pt x="717" y="194"/>
                </a:lnTo>
                <a:lnTo>
                  <a:pt x="719" y="194"/>
                </a:lnTo>
                <a:lnTo>
                  <a:pt x="721" y="195"/>
                </a:lnTo>
                <a:lnTo>
                  <a:pt x="722" y="195"/>
                </a:lnTo>
                <a:lnTo>
                  <a:pt x="724" y="195"/>
                </a:lnTo>
                <a:lnTo>
                  <a:pt x="726" y="196"/>
                </a:lnTo>
                <a:lnTo>
                  <a:pt x="727" y="196"/>
                </a:lnTo>
                <a:lnTo>
                  <a:pt x="729" y="196"/>
                </a:lnTo>
                <a:lnTo>
                  <a:pt x="731" y="197"/>
                </a:lnTo>
                <a:lnTo>
                  <a:pt x="733" y="197"/>
                </a:lnTo>
                <a:lnTo>
                  <a:pt x="734" y="197"/>
                </a:lnTo>
                <a:lnTo>
                  <a:pt x="736" y="198"/>
                </a:lnTo>
                <a:lnTo>
                  <a:pt x="738" y="198"/>
                </a:lnTo>
                <a:lnTo>
                  <a:pt x="739" y="198"/>
                </a:lnTo>
                <a:lnTo>
                  <a:pt x="741" y="199"/>
                </a:lnTo>
                <a:lnTo>
                  <a:pt x="743" y="199"/>
                </a:lnTo>
                <a:lnTo>
                  <a:pt x="744" y="199"/>
                </a:lnTo>
                <a:lnTo>
                  <a:pt x="746" y="199"/>
                </a:lnTo>
                <a:lnTo>
                  <a:pt x="748" y="200"/>
                </a:lnTo>
                <a:lnTo>
                  <a:pt x="749" y="200"/>
                </a:lnTo>
                <a:lnTo>
                  <a:pt x="751" y="200"/>
                </a:lnTo>
                <a:lnTo>
                  <a:pt x="753" y="201"/>
                </a:lnTo>
                <a:lnTo>
                  <a:pt x="755" y="201"/>
                </a:lnTo>
                <a:lnTo>
                  <a:pt x="756" y="201"/>
                </a:lnTo>
                <a:lnTo>
                  <a:pt x="758" y="202"/>
                </a:lnTo>
                <a:lnTo>
                  <a:pt x="760" y="202"/>
                </a:lnTo>
                <a:lnTo>
                  <a:pt x="761" y="202"/>
                </a:lnTo>
                <a:lnTo>
                  <a:pt x="763" y="203"/>
                </a:lnTo>
                <a:lnTo>
                  <a:pt x="765" y="203"/>
                </a:lnTo>
                <a:lnTo>
                  <a:pt x="766" y="203"/>
                </a:lnTo>
                <a:lnTo>
                  <a:pt x="768" y="204"/>
                </a:lnTo>
                <a:lnTo>
                  <a:pt x="770" y="204"/>
                </a:lnTo>
                <a:lnTo>
                  <a:pt x="772" y="204"/>
                </a:lnTo>
                <a:lnTo>
                  <a:pt x="773" y="205"/>
                </a:lnTo>
                <a:lnTo>
                  <a:pt x="775" y="205"/>
                </a:lnTo>
                <a:lnTo>
                  <a:pt x="777" y="205"/>
                </a:lnTo>
                <a:lnTo>
                  <a:pt x="778" y="206"/>
                </a:lnTo>
                <a:lnTo>
                  <a:pt x="780" y="206"/>
                </a:lnTo>
                <a:lnTo>
                  <a:pt x="782" y="206"/>
                </a:lnTo>
                <a:lnTo>
                  <a:pt x="783" y="207"/>
                </a:lnTo>
                <a:lnTo>
                  <a:pt x="785" y="207"/>
                </a:lnTo>
                <a:lnTo>
                  <a:pt x="787" y="207"/>
                </a:lnTo>
                <a:lnTo>
                  <a:pt x="788" y="208"/>
                </a:lnTo>
                <a:lnTo>
                  <a:pt x="790" y="208"/>
                </a:lnTo>
                <a:lnTo>
                  <a:pt x="792" y="208"/>
                </a:lnTo>
                <a:lnTo>
                  <a:pt x="794" y="209"/>
                </a:lnTo>
                <a:lnTo>
                  <a:pt x="795" y="209"/>
                </a:lnTo>
                <a:lnTo>
                  <a:pt x="797" y="209"/>
                </a:lnTo>
                <a:lnTo>
                  <a:pt x="799" y="210"/>
                </a:lnTo>
                <a:lnTo>
                  <a:pt x="800" y="210"/>
                </a:lnTo>
                <a:lnTo>
                  <a:pt x="802" y="210"/>
                </a:lnTo>
                <a:lnTo>
                  <a:pt x="804" y="211"/>
                </a:lnTo>
                <a:lnTo>
                  <a:pt x="805" y="211"/>
                </a:lnTo>
                <a:lnTo>
                  <a:pt x="807" y="211"/>
                </a:lnTo>
                <a:lnTo>
                  <a:pt x="809" y="212"/>
                </a:lnTo>
                <a:lnTo>
                  <a:pt x="811" y="212"/>
                </a:lnTo>
                <a:lnTo>
                  <a:pt x="812" y="212"/>
                </a:lnTo>
                <a:lnTo>
                  <a:pt x="814" y="212"/>
                </a:lnTo>
                <a:lnTo>
                  <a:pt x="816" y="213"/>
                </a:lnTo>
                <a:lnTo>
                  <a:pt x="817" y="213"/>
                </a:lnTo>
                <a:lnTo>
                  <a:pt x="819" y="213"/>
                </a:lnTo>
                <a:lnTo>
                  <a:pt x="821" y="214"/>
                </a:lnTo>
                <a:lnTo>
                  <a:pt x="822" y="214"/>
                </a:lnTo>
                <a:lnTo>
                  <a:pt x="824" y="214"/>
                </a:lnTo>
                <a:lnTo>
                  <a:pt x="826" y="215"/>
                </a:lnTo>
                <a:lnTo>
                  <a:pt x="827" y="215"/>
                </a:lnTo>
                <a:lnTo>
                  <a:pt x="829" y="215"/>
                </a:lnTo>
                <a:lnTo>
                  <a:pt x="831" y="216"/>
                </a:lnTo>
                <a:lnTo>
                  <a:pt x="833" y="216"/>
                </a:lnTo>
                <a:lnTo>
                  <a:pt x="834" y="216"/>
                </a:lnTo>
                <a:lnTo>
                  <a:pt x="836" y="217"/>
                </a:lnTo>
                <a:lnTo>
                  <a:pt x="838" y="217"/>
                </a:lnTo>
                <a:lnTo>
                  <a:pt x="839" y="217"/>
                </a:lnTo>
                <a:lnTo>
                  <a:pt x="841" y="218"/>
                </a:lnTo>
                <a:lnTo>
                  <a:pt x="843" y="218"/>
                </a:lnTo>
                <a:lnTo>
                  <a:pt x="844" y="218"/>
                </a:lnTo>
                <a:lnTo>
                  <a:pt x="846" y="219"/>
                </a:lnTo>
                <a:lnTo>
                  <a:pt x="848" y="219"/>
                </a:lnTo>
                <a:lnTo>
                  <a:pt x="850" y="219"/>
                </a:lnTo>
                <a:lnTo>
                  <a:pt x="851" y="220"/>
                </a:lnTo>
                <a:lnTo>
                  <a:pt x="853" y="220"/>
                </a:lnTo>
                <a:lnTo>
                  <a:pt x="855" y="220"/>
                </a:lnTo>
                <a:lnTo>
                  <a:pt x="856" y="221"/>
                </a:lnTo>
                <a:lnTo>
                  <a:pt x="858" y="221"/>
                </a:lnTo>
                <a:lnTo>
                  <a:pt x="860" y="221"/>
                </a:lnTo>
                <a:lnTo>
                  <a:pt x="861" y="222"/>
                </a:lnTo>
                <a:lnTo>
                  <a:pt x="863" y="222"/>
                </a:lnTo>
                <a:lnTo>
                  <a:pt x="865" y="222"/>
                </a:lnTo>
                <a:lnTo>
                  <a:pt x="866" y="223"/>
                </a:lnTo>
                <a:lnTo>
                  <a:pt x="868" y="223"/>
                </a:lnTo>
                <a:lnTo>
                  <a:pt x="870" y="223"/>
                </a:lnTo>
                <a:lnTo>
                  <a:pt x="872" y="224"/>
                </a:lnTo>
                <a:lnTo>
                  <a:pt x="873" y="224"/>
                </a:lnTo>
                <a:lnTo>
                  <a:pt x="875" y="224"/>
                </a:lnTo>
                <a:lnTo>
                  <a:pt x="877" y="224"/>
                </a:lnTo>
                <a:lnTo>
                  <a:pt x="878" y="225"/>
                </a:lnTo>
                <a:lnTo>
                  <a:pt x="880" y="225"/>
                </a:lnTo>
                <a:lnTo>
                  <a:pt x="882" y="225"/>
                </a:lnTo>
                <a:lnTo>
                  <a:pt x="883" y="226"/>
                </a:lnTo>
                <a:lnTo>
                  <a:pt x="885" y="226"/>
                </a:lnTo>
                <a:lnTo>
                  <a:pt x="887" y="226"/>
                </a:lnTo>
                <a:lnTo>
                  <a:pt x="889" y="227"/>
                </a:lnTo>
                <a:lnTo>
                  <a:pt x="890" y="227"/>
                </a:lnTo>
                <a:lnTo>
                  <a:pt x="892" y="227"/>
                </a:lnTo>
                <a:lnTo>
                  <a:pt x="894" y="228"/>
                </a:lnTo>
                <a:lnTo>
                  <a:pt x="895" y="228"/>
                </a:lnTo>
                <a:lnTo>
                  <a:pt x="897" y="228"/>
                </a:lnTo>
                <a:lnTo>
                  <a:pt x="899" y="229"/>
                </a:lnTo>
                <a:lnTo>
                  <a:pt x="900" y="229"/>
                </a:lnTo>
                <a:lnTo>
                  <a:pt x="902" y="229"/>
                </a:lnTo>
                <a:lnTo>
                  <a:pt x="904" y="230"/>
                </a:lnTo>
                <a:lnTo>
                  <a:pt x="905" y="230"/>
                </a:lnTo>
                <a:lnTo>
                  <a:pt x="907" y="230"/>
                </a:lnTo>
                <a:lnTo>
                  <a:pt x="909" y="231"/>
                </a:lnTo>
                <a:lnTo>
                  <a:pt x="911" y="231"/>
                </a:lnTo>
                <a:lnTo>
                  <a:pt x="912" y="231"/>
                </a:lnTo>
                <a:lnTo>
                  <a:pt x="914" y="232"/>
                </a:lnTo>
                <a:lnTo>
                  <a:pt x="916" y="232"/>
                </a:lnTo>
                <a:lnTo>
                  <a:pt x="917" y="232"/>
                </a:lnTo>
                <a:lnTo>
                  <a:pt x="919" y="233"/>
                </a:lnTo>
                <a:lnTo>
                  <a:pt x="921" y="233"/>
                </a:lnTo>
                <a:lnTo>
                  <a:pt x="922" y="233"/>
                </a:lnTo>
                <a:lnTo>
                  <a:pt x="924" y="234"/>
                </a:lnTo>
                <a:lnTo>
                  <a:pt x="926" y="234"/>
                </a:lnTo>
                <a:lnTo>
                  <a:pt x="928" y="234"/>
                </a:lnTo>
                <a:lnTo>
                  <a:pt x="929" y="235"/>
                </a:lnTo>
                <a:lnTo>
                  <a:pt x="931" y="235"/>
                </a:lnTo>
                <a:lnTo>
                  <a:pt x="933" y="235"/>
                </a:lnTo>
                <a:lnTo>
                  <a:pt x="934" y="236"/>
                </a:lnTo>
                <a:lnTo>
                  <a:pt x="936" y="236"/>
                </a:lnTo>
                <a:lnTo>
                  <a:pt x="938" y="236"/>
                </a:lnTo>
                <a:lnTo>
                  <a:pt x="939" y="236"/>
                </a:lnTo>
                <a:lnTo>
                  <a:pt x="941" y="237"/>
                </a:lnTo>
                <a:lnTo>
                  <a:pt x="943" y="237"/>
                </a:lnTo>
                <a:lnTo>
                  <a:pt x="945" y="237"/>
                </a:lnTo>
                <a:lnTo>
                  <a:pt x="946" y="238"/>
                </a:lnTo>
                <a:lnTo>
                  <a:pt x="948" y="238"/>
                </a:lnTo>
                <a:lnTo>
                  <a:pt x="950" y="238"/>
                </a:lnTo>
                <a:lnTo>
                  <a:pt x="951" y="239"/>
                </a:lnTo>
                <a:lnTo>
                  <a:pt x="953" y="239"/>
                </a:lnTo>
                <a:lnTo>
                  <a:pt x="955" y="239"/>
                </a:lnTo>
                <a:lnTo>
                  <a:pt x="956" y="240"/>
                </a:lnTo>
                <a:lnTo>
                  <a:pt x="958" y="240"/>
                </a:lnTo>
                <a:lnTo>
                  <a:pt x="960" y="240"/>
                </a:lnTo>
                <a:lnTo>
                  <a:pt x="961" y="241"/>
                </a:lnTo>
                <a:lnTo>
                  <a:pt x="963" y="241"/>
                </a:lnTo>
                <a:lnTo>
                  <a:pt x="965" y="241"/>
                </a:lnTo>
                <a:lnTo>
                  <a:pt x="967" y="242"/>
                </a:lnTo>
                <a:lnTo>
                  <a:pt x="968" y="242"/>
                </a:lnTo>
                <a:lnTo>
                  <a:pt x="970" y="242"/>
                </a:lnTo>
                <a:lnTo>
                  <a:pt x="972" y="243"/>
                </a:lnTo>
                <a:lnTo>
                  <a:pt x="973" y="243"/>
                </a:lnTo>
                <a:lnTo>
                  <a:pt x="975" y="243"/>
                </a:lnTo>
                <a:lnTo>
                  <a:pt x="977" y="244"/>
                </a:lnTo>
                <a:lnTo>
                  <a:pt x="978" y="244"/>
                </a:lnTo>
                <a:lnTo>
                  <a:pt x="980" y="244"/>
                </a:lnTo>
                <a:lnTo>
                  <a:pt x="982" y="245"/>
                </a:lnTo>
                <a:lnTo>
                  <a:pt x="984" y="245"/>
                </a:lnTo>
                <a:lnTo>
                  <a:pt x="985" y="245"/>
                </a:lnTo>
                <a:lnTo>
                  <a:pt x="987" y="246"/>
                </a:lnTo>
                <a:lnTo>
                  <a:pt x="989" y="246"/>
                </a:lnTo>
                <a:lnTo>
                  <a:pt x="990" y="246"/>
                </a:lnTo>
                <a:lnTo>
                  <a:pt x="992" y="247"/>
                </a:lnTo>
                <a:lnTo>
                  <a:pt x="994" y="247"/>
                </a:lnTo>
                <a:lnTo>
                  <a:pt x="995" y="247"/>
                </a:lnTo>
                <a:lnTo>
                  <a:pt x="997" y="248"/>
                </a:lnTo>
                <a:lnTo>
                  <a:pt x="999" y="248"/>
                </a:lnTo>
                <a:lnTo>
                  <a:pt x="1000" y="248"/>
                </a:lnTo>
                <a:lnTo>
                  <a:pt x="1002" y="248"/>
                </a:lnTo>
                <a:lnTo>
                  <a:pt x="1004" y="249"/>
                </a:lnTo>
                <a:lnTo>
                  <a:pt x="1006" y="249"/>
                </a:lnTo>
                <a:lnTo>
                  <a:pt x="1007" y="249"/>
                </a:lnTo>
                <a:lnTo>
                  <a:pt x="1009" y="250"/>
                </a:lnTo>
                <a:lnTo>
                  <a:pt x="1011" y="250"/>
                </a:lnTo>
                <a:lnTo>
                  <a:pt x="1012" y="250"/>
                </a:lnTo>
                <a:lnTo>
                  <a:pt x="1014" y="251"/>
                </a:lnTo>
                <a:lnTo>
                  <a:pt x="1016" y="251"/>
                </a:lnTo>
                <a:lnTo>
                  <a:pt x="1017" y="251"/>
                </a:lnTo>
                <a:lnTo>
                  <a:pt x="1019" y="252"/>
                </a:lnTo>
                <a:lnTo>
                  <a:pt x="1021" y="252"/>
                </a:lnTo>
                <a:lnTo>
                  <a:pt x="1023" y="252"/>
                </a:lnTo>
                <a:lnTo>
                  <a:pt x="1024" y="253"/>
                </a:lnTo>
                <a:lnTo>
                  <a:pt x="1026" y="253"/>
                </a:lnTo>
                <a:lnTo>
                  <a:pt x="1028" y="253"/>
                </a:lnTo>
                <a:lnTo>
                  <a:pt x="1029" y="254"/>
                </a:lnTo>
                <a:lnTo>
                  <a:pt x="1031" y="254"/>
                </a:lnTo>
                <a:lnTo>
                  <a:pt x="1033" y="254"/>
                </a:lnTo>
                <a:lnTo>
                  <a:pt x="1034" y="255"/>
                </a:lnTo>
                <a:lnTo>
                  <a:pt x="1036" y="255"/>
                </a:lnTo>
                <a:lnTo>
                  <a:pt x="1038" y="255"/>
                </a:lnTo>
                <a:lnTo>
                  <a:pt x="1039" y="256"/>
                </a:lnTo>
                <a:lnTo>
                  <a:pt x="1041" y="256"/>
                </a:lnTo>
                <a:lnTo>
                  <a:pt x="1043" y="256"/>
                </a:lnTo>
                <a:lnTo>
                  <a:pt x="1045" y="257"/>
                </a:lnTo>
                <a:lnTo>
                  <a:pt x="1046" y="257"/>
                </a:lnTo>
                <a:lnTo>
                  <a:pt x="1048" y="257"/>
                </a:lnTo>
                <a:lnTo>
                  <a:pt x="1050" y="258"/>
                </a:lnTo>
                <a:lnTo>
                  <a:pt x="1051" y="258"/>
                </a:lnTo>
                <a:lnTo>
                  <a:pt x="1053" y="258"/>
                </a:lnTo>
                <a:lnTo>
                  <a:pt x="1055" y="259"/>
                </a:lnTo>
                <a:lnTo>
                  <a:pt x="1056" y="259"/>
                </a:lnTo>
                <a:lnTo>
                  <a:pt x="1058" y="259"/>
                </a:lnTo>
                <a:lnTo>
                  <a:pt x="1060" y="260"/>
                </a:lnTo>
                <a:lnTo>
                  <a:pt x="1062" y="260"/>
                </a:lnTo>
                <a:lnTo>
                  <a:pt x="1063" y="260"/>
                </a:lnTo>
                <a:lnTo>
                  <a:pt x="1065" y="261"/>
                </a:lnTo>
              </a:path>
            </a:pathLst>
          </a:custGeom>
          <a:noFill/>
          <a:ln w="30163">
            <a:solidFill>
              <a:srgbClr val="E37E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75" name="Rectangle 31"/>
          <p:cNvSpPr>
            <a:spLocks noChangeArrowheads="1"/>
          </p:cNvSpPr>
          <p:nvPr/>
        </p:nvSpPr>
        <p:spPr bwMode="auto">
          <a:xfrm>
            <a:off x="1616927" y="4351516"/>
            <a:ext cx="796693"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500" dirty="0">
                <a:solidFill>
                  <a:srgbClr val="E37E00"/>
                </a:solidFill>
              </a:rPr>
              <a:t>W</a:t>
            </a:r>
            <a:r>
              <a:rPr lang="en-US" altLang="en-US" sz="2500" baseline="-25000" dirty="0">
                <a:solidFill>
                  <a:srgbClr val="E37E00"/>
                </a:solidFill>
              </a:rPr>
              <a:t>L</a:t>
            </a:r>
            <a:r>
              <a:rPr lang="en-US" altLang="en-US" sz="2500" dirty="0">
                <a:solidFill>
                  <a:srgbClr val="E37E00"/>
                </a:solidFill>
              </a:rPr>
              <a:t>(s)</a:t>
            </a:r>
            <a:endParaRPr lang="en-US" altLang="en-US" sz="2000" dirty="0"/>
          </a:p>
        </p:txBody>
      </p:sp>
      <p:sp>
        <p:nvSpPr>
          <p:cNvPr id="82" name="Rectangle 28"/>
          <p:cNvSpPr>
            <a:spLocks noChangeArrowheads="1"/>
          </p:cNvSpPr>
          <p:nvPr/>
        </p:nvSpPr>
        <p:spPr bwMode="auto">
          <a:xfrm>
            <a:off x="6991401" y="2763078"/>
            <a:ext cx="1891544"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ctr" defTabSz="993861"/>
            <a:r>
              <a:rPr lang="en-US" altLang="en-US" i="1" dirty="0">
                <a:solidFill>
                  <a:srgbClr val="006000"/>
                </a:solidFill>
              </a:rPr>
              <a:t>(=Cost of Marginal</a:t>
            </a:r>
          </a:p>
          <a:p>
            <a:pPr algn="ctr" defTabSz="993861"/>
            <a:r>
              <a:rPr lang="en-US" altLang="en-US" i="1" dirty="0">
                <a:solidFill>
                  <a:srgbClr val="006000"/>
                </a:solidFill>
              </a:rPr>
              <a:t>Enrollees)</a:t>
            </a:r>
            <a:endParaRPr lang="en-US" altLang="en-US" sz="1400" dirty="0"/>
          </a:p>
        </p:txBody>
      </p:sp>
      <p:sp>
        <p:nvSpPr>
          <p:cNvPr id="89" name="Rectangle 26"/>
          <p:cNvSpPr>
            <a:spLocks noChangeArrowheads="1"/>
          </p:cNvSpPr>
          <p:nvPr/>
        </p:nvSpPr>
        <p:spPr bwMode="auto">
          <a:xfrm>
            <a:off x="7176022" y="1549913"/>
            <a:ext cx="10114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solidFill>
                  <a:srgbClr val="002060"/>
                </a:solidFill>
              </a:rPr>
              <a:t>AC</a:t>
            </a:r>
            <a:r>
              <a:rPr lang="en-US" altLang="en-US" sz="2600" baseline="-25000" dirty="0">
                <a:solidFill>
                  <a:srgbClr val="002060"/>
                </a:solidFill>
              </a:rPr>
              <a:t>H</a:t>
            </a:r>
            <a:r>
              <a:rPr lang="en-US" altLang="en-US" sz="2600" dirty="0">
                <a:solidFill>
                  <a:srgbClr val="002060"/>
                </a:solidFill>
              </a:rPr>
              <a:t>(s)</a:t>
            </a:r>
            <a:endParaRPr lang="en-US" altLang="en-US" sz="2000" dirty="0">
              <a:solidFill>
                <a:srgbClr val="002060"/>
              </a:solidFill>
            </a:endParaRPr>
          </a:p>
        </p:txBody>
      </p:sp>
      <p:sp>
        <p:nvSpPr>
          <p:cNvPr id="91" name="Rectangle 28"/>
          <p:cNvSpPr>
            <a:spLocks noChangeArrowheads="1"/>
          </p:cNvSpPr>
          <p:nvPr/>
        </p:nvSpPr>
        <p:spPr bwMode="auto">
          <a:xfrm>
            <a:off x="6154080" y="2714977"/>
            <a:ext cx="759823"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ctr" defTabSz="993861"/>
            <a:r>
              <a:rPr lang="en-US" altLang="en-US" sz="2500" dirty="0">
                <a:solidFill>
                  <a:srgbClr val="006000"/>
                </a:solidFill>
              </a:rPr>
              <a:t>C</a:t>
            </a:r>
            <a:r>
              <a:rPr lang="en-US" altLang="en-US" sz="2500" baseline="-25000" dirty="0">
                <a:solidFill>
                  <a:srgbClr val="006000"/>
                </a:solidFill>
              </a:rPr>
              <a:t>H</a:t>
            </a:r>
            <a:r>
              <a:rPr lang="en-US" altLang="en-US" sz="2500" dirty="0">
                <a:solidFill>
                  <a:srgbClr val="006000"/>
                </a:solidFill>
              </a:rPr>
              <a:t>(s)</a:t>
            </a:r>
            <a:endParaRPr lang="en-US" altLang="en-US" sz="2000" dirty="0"/>
          </a:p>
        </p:txBody>
      </p:sp>
    </p:spTree>
    <p:extLst>
      <p:ext uri="{BB962C8B-B14F-4D97-AF65-F5344CB8AC3E}">
        <p14:creationId xmlns:p14="http://schemas.microsoft.com/office/powerpoint/2010/main" val="33929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0" grpId="0"/>
      <p:bldP spid="74" grpId="0" animBg="1"/>
      <p:bldP spid="75" grpId="0"/>
      <p:bldP spid="82" grpId="0"/>
      <p:bldP spid="9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5" name="Rectangle 5"/>
          <p:cNvSpPr>
            <a:spLocks noChangeArrowheads="1"/>
          </p:cNvSpPr>
          <p:nvPr/>
        </p:nvSpPr>
        <p:spPr bwMode="auto">
          <a:xfrm>
            <a:off x="148503" y="313399"/>
            <a:ext cx="8770183" cy="65446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6" name="Rectangle 6"/>
          <p:cNvSpPr>
            <a:spLocks noChangeArrowheads="1"/>
          </p:cNvSpPr>
          <p:nvPr/>
        </p:nvSpPr>
        <p:spPr bwMode="auto">
          <a:xfrm>
            <a:off x="1147055" y="580227"/>
            <a:ext cx="7532662" cy="5280502"/>
          </a:xfrm>
          <a:prstGeom prst="rect">
            <a:avLst/>
          </a:prstGeom>
          <a:solidFill>
            <a:srgbClr val="FFFFFF"/>
          </a:solidFill>
          <a:ln w="14288">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147055" y="569089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147055" y="4596630"/>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147055" y="349535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147055" y="239933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1147055" y="1299817"/>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Freeform 12"/>
          <p:cNvSpPr>
            <a:spLocks/>
          </p:cNvSpPr>
          <p:nvPr/>
        </p:nvSpPr>
        <p:spPr bwMode="auto">
          <a:xfrm>
            <a:off x="2340196" y="3931315"/>
            <a:ext cx="4402161" cy="1395412"/>
          </a:xfrm>
          <a:custGeom>
            <a:avLst/>
            <a:gdLst>
              <a:gd name="T0" fmla="*/ 12 w 829"/>
              <a:gd name="T1" fmla="*/ 4 h 256"/>
              <a:gd name="T2" fmla="*/ 25 w 829"/>
              <a:gd name="T3" fmla="*/ 9 h 256"/>
              <a:gd name="T4" fmla="*/ 39 w 829"/>
              <a:gd name="T5" fmla="*/ 14 h 256"/>
              <a:gd name="T6" fmla="*/ 52 w 829"/>
              <a:gd name="T7" fmla="*/ 19 h 256"/>
              <a:gd name="T8" fmla="*/ 66 w 829"/>
              <a:gd name="T9" fmla="*/ 23 h 256"/>
              <a:gd name="T10" fmla="*/ 80 w 829"/>
              <a:gd name="T11" fmla="*/ 28 h 256"/>
              <a:gd name="T12" fmla="*/ 93 w 829"/>
              <a:gd name="T13" fmla="*/ 33 h 256"/>
              <a:gd name="T14" fmla="*/ 107 w 829"/>
              <a:gd name="T15" fmla="*/ 38 h 256"/>
              <a:gd name="T16" fmla="*/ 120 w 829"/>
              <a:gd name="T17" fmla="*/ 43 h 256"/>
              <a:gd name="T18" fmla="*/ 134 w 829"/>
              <a:gd name="T19" fmla="*/ 48 h 256"/>
              <a:gd name="T20" fmla="*/ 147 w 829"/>
              <a:gd name="T21" fmla="*/ 52 h 256"/>
              <a:gd name="T22" fmla="*/ 161 w 829"/>
              <a:gd name="T23" fmla="*/ 57 h 256"/>
              <a:gd name="T24" fmla="*/ 175 w 829"/>
              <a:gd name="T25" fmla="*/ 62 h 256"/>
              <a:gd name="T26" fmla="*/ 188 w 829"/>
              <a:gd name="T27" fmla="*/ 67 h 256"/>
              <a:gd name="T28" fmla="*/ 202 w 829"/>
              <a:gd name="T29" fmla="*/ 72 h 256"/>
              <a:gd name="T30" fmla="*/ 215 w 829"/>
              <a:gd name="T31" fmla="*/ 77 h 256"/>
              <a:gd name="T32" fmla="*/ 229 w 829"/>
              <a:gd name="T33" fmla="*/ 82 h 256"/>
              <a:gd name="T34" fmla="*/ 242 w 829"/>
              <a:gd name="T35" fmla="*/ 88 h 256"/>
              <a:gd name="T36" fmla="*/ 256 w 829"/>
              <a:gd name="T37" fmla="*/ 93 h 256"/>
              <a:gd name="T38" fmla="*/ 270 w 829"/>
              <a:gd name="T39" fmla="*/ 99 h 256"/>
              <a:gd name="T40" fmla="*/ 283 w 829"/>
              <a:gd name="T41" fmla="*/ 104 h 256"/>
              <a:gd name="T42" fmla="*/ 297 w 829"/>
              <a:gd name="T43" fmla="*/ 110 h 256"/>
              <a:gd name="T44" fmla="*/ 310 w 829"/>
              <a:gd name="T45" fmla="*/ 115 h 256"/>
              <a:gd name="T46" fmla="*/ 324 w 829"/>
              <a:gd name="T47" fmla="*/ 119 h 256"/>
              <a:gd name="T48" fmla="*/ 337 w 829"/>
              <a:gd name="T49" fmla="*/ 123 h 256"/>
              <a:gd name="T50" fmla="*/ 351 w 829"/>
              <a:gd name="T51" fmla="*/ 127 h 256"/>
              <a:gd name="T52" fmla="*/ 364 w 829"/>
              <a:gd name="T53" fmla="*/ 131 h 256"/>
              <a:gd name="T54" fmla="*/ 378 w 829"/>
              <a:gd name="T55" fmla="*/ 134 h 256"/>
              <a:gd name="T56" fmla="*/ 392 w 829"/>
              <a:gd name="T57" fmla="*/ 138 h 256"/>
              <a:gd name="T58" fmla="*/ 405 w 829"/>
              <a:gd name="T59" fmla="*/ 142 h 256"/>
              <a:gd name="T60" fmla="*/ 419 w 829"/>
              <a:gd name="T61" fmla="*/ 146 h 256"/>
              <a:gd name="T62" fmla="*/ 432 w 829"/>
              <a:gd name="T63" fmla="*/ 150 h 256"/>
              <a:gd name="T64" fmla="*/ 446 w 829"/>
              <a:gd name="T65" fmla="*/ 154 h 256"/>
              <a:gd name="T66" fmla="*/ 459 w 829"/>
              <a:gd name="T67" fmla="*/ 158 h 256"/>
              <a:gd name="T68" fmla="*/ 473 w 829"/>
              <a:gd name="T69" fmla="*/ 161 h 256"/>
              <a:gd name="T70" fmla="*/ 487 w 829"/>
              <a:gd name="T71" fmla="*/ 165 h 256"/>
              <a:gd name="T72" fmla="*/ 500 w 829"/>
              <a:gd name="T73" fmla="*/ 169 h 256"/>
              <a:gd name="T74" fmla="*/ 514 w 829"/>
              <a:gd name="T75" fmla="*/ 173 h 256"/>
              <a:gd name="T76" fmla="*/ 527 w 829"/>
              <a:gd name="T77" fmla="*/ 177 h 256"/>
              <a:gd name="T78" fmla="*/ 541 w 829"/>
              <a:gd name="T79" fmla="*/ 181 h 256"/>
              <a:gd name="T80" fmla="*/ 554 w 829"/>
              <a:gd name="T81" fmla="*/ 185 h 256"/>
              <a:gd name="T82" fmla="*/ 568 w 829"/>
              <a:gd name="T83" fmla="*/ 188 h 256"/>
              <a:gd name="T84" fmla="*/ 582 w 829"/>
              <a:gd name="T85" fmla="*/ 192 h 256"/>
              <a:gd name="T86" fmla="*/ 595 w 829"/>
              <a:gd name="T87" fmla="*/ 196 h 256"/>
              <a:gd name="T88" fmla="*/ 609 w 829"/>
              <a:gd name="T89" fmla="*/ 200 h 256"/>
              <a:gd name="T90" fmla="*/ 622 w 829"/>
              <a:gd name="T91" fmla="*/ 204 h 256"/>
              <a:gd name="T92" fmla="*/ 636 w 829"/>
              <a:gd name="T93" fmla="*/ 207 h 256"/>
              <a:gd name="T94" fmla="*/ 649 w 829"/>
              <a:gd name="T95" fmla="*/ 211 h 256"/>
              <a:gd name="T96" fmla="*/ 663 w 829"/>
              <a:gd name="T97" fmla="*/ 215 h 256"/>
              <a:gd name="T98" fmla="*/ 677 w 829"/>
              <a:gd name="T99" fmla="*/ 218 h 256"/>
              <a:gd name="T100" fmla="*/ 690 w 829"/>
              <a:gd name="T101" fmla="*/ 222 h 256"/>
              <a:gd name="T102" fmla="*/ 704 w 829"/>
              <a:gd name="T103" fmla="*/ 225 h 256"/>
              <a:gd name="T104" fmla="*/ 717 w 829"/>
              <a:gd name="T105" fmla="*/ 228 h 256"/>
              <a:gd name="T106" fmla="*/ 731 w 829"/>
              <a:gd name="T107" fmla="*/ 232 h 256"/>
              <a:gd name="T108" fmla="*/ 744 w 829"/>
              <a:gd name="T109" fmla="*/ 235 h 256"/>
              <a:gd name="T110" fmla="*/ 758 w 829"/>
              <a:gd name="T111" fmla="*/ 238 h 256"/>
              <a:gd name="T112" fmla="*/ 772 w 829"/>
              <a:gd name="T113" fmla="*/ 242 h 256"/>
              <a:gd name="T114" fmla="*/ 785 w 829"/>
              <a:gd name="T115" fmla="*/ 245 h 256"/>
              <a:gd name="T116" fmla="*/ 799 w 829"/>
              <a:gd name="T117" fmla="*/ 249 h 256"/>
              <a:gd name="T118" fmla="*/ 812 w 829"/>
              <a:gd name="T119" fmla="*/ 252 h 256"/>
              <a:gd name="T120" fmla="*/ 826 w 829"/>
              <a:gd name="T121" fmla="*/ 25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29" h="256">
                <a:moveTo>
                  <a:pt x="0" y="0"/>
                </a:moveTo>
                <a:lnTo>
                  <a:pt x="2" y="0"/>
                </a:lnTo>
                <a:lnTo>
                  <a:pt x="3" y="1"/>
                </a:lnTo>
                <a:lnTo>
                  <a:pt x="5" y="2"/>
                </a:lnTo>
                <a:lnTo>
                  <a:pt x="7" y="2"/>
                </a:lnTo>
                <a:lnTo>
                  <a:pt x="8" y="3"/>
                </a:lnTo>
                <a:lnTo>
                  <a:pt x="10" y="3"/>
                </a:lnTo>
                <a:lnTo>
                  <a:pt x="12" y="4"/>
                </a:lnTo>
                <a:lnTo>
                  <a:pt x="13" y="5"/>
                </a:lnTo>
                <a:lnTo>
                  <a:pt x="15" y="5"/>
                </a:lnTo>
                <a:lnTo>
                  <a:pt x="17" y="6"/>
                </a:lnTo>
                <a:lnTo>
                  <a:pt x="18" y="6"/>
                </a:lnTo>
                <a:lnTo>
                  <a:pt x="20" y="7"/>
                </a:lnTo>
                <a:lnTo>
                  <a:pt x="22" y="8"/>
                </a:lnTo>
                <a:lnTo>
                  <a:pt x="24" y="8"/>
                </a:lnTo>
                <a:lnTo>
                  <a:pt x="25" y="9"/>
                </a:lnTo>
                <a:lnTo>
                  <a:pt x="27" y="9"/>
                </a:lnTo>
                <a:lnTo>
                  <a:pt x="29" y="10"/>
                </a:lnTo>
                <a:lnTo>
                  <a:pt x="30" y="11"/>
                </a:lnTo>
                <a:lnTo>
                  <a:pt x="32" y="11"/>
                </a:lnTo>
                <a:lnTo>
                  <a:pt x="34" y="12"/>
                </a:lnTo>
                <a:lnTo>
                  <a:pt x="35" y="12"/>
                </a:lnTo>
                <a:lnTo>
                  <a:pt x="37" y="13"/>
                </a:lnTo>
                <a:lnTo>
                  <a:pt x="39" y="14"/>
                </a:lnTo>
                <a:lnTo>
                  <a:pt x="41" y="14"/>
                </a:lnTo>
                <a:lnTo>
                  <a:pt x="42" y="15"/>
                </a:lnTo>
                <a:lnTo>
                  <a:pt x="44" y="16"/>
                </a:lnTo>
                <a:lnTo>
                  <a:pt x="46" y="16"/>
                </a:lnTo>
                <a:lnTo>
                  <a:pt x="47" y="17"/>
                </a:lnTo>
                <a:lnTo>
                  <a:pt x="49" y="17"/>
                </a:lnTo>
                <a:lnTo>
                  <a:pt x="51" y="18"/>
                </a:lnTo>
                <a:lnTo>
                  <a:pt x="52" y="19"/>
                </a:lnTo>
                <a:lnTo>
                  <a:pt x="54" y="19"/>
                </a:lnTo>
                <a:lnTo>
                  <a:pt x="56" y="20"/>
                </a:lnTo>
                <a:lnTo>
                  <a:pt x="58" y="20"/>
                </a:lnTo>
                <a:lnTo>
                  <a:pt x="59" y="21"/>
                </a:lnTo>
                <a:lnTo>
                  <a:pt x="61" y="22"/>
                </a:lnTo>
                <a:lnTo>
                  <a:pt x="63" y="22"/>
                </a:lnTo>
                <a:lnTo>
                  <a:pt x="64" y="23"/>
                </a:lnTo>
                <a:lnTo>
                  <a:pt x="66" y="23"/>
                </a:lnTo>
                <a:lnTo>
                  <a:pt x="68" y="24"/>
                </a:lnTo>
                <a:lnTo>
                  <a:pt x="69" y="25"/>
                </a:lnTo>
                <a:lnTo>
                  <a:pt x="71" y="25"/>
                </a:lnTo>
                <a:lnTo>
                  <a:pt x="73" y="26"/>
                </a:lnTo>
                <a:lnTo>
                  <a:pt x="74" y="26"/>
                </a:lnTo>
                <a:lnTo>
                  <a:pt x="76" y="27"/>
                </a:lnTo>
                <a:lnTo>
                  <a:pt x="78" y="28"/>
                </a:lnTo>
                <a:lnTo>
                  <a:pt x="80" y="28"/>
                </a:lnTo>
                <a:lnTo>
                  <a:pt x="81" y="29"/>
                </a:lnTo>
                <a:lnTo>
                  <a:pt x="83" y="29"/>
                </a:lnTo>
                <a:lnTo>
                  <a:pt x="85" y="30"/>
                </a:lnTo>
                <a:lnTo>
                  <a:pt x="86" y="31"/>
                </a:lnTo>
                <a:lnTo>
                  <a:pt x="88" y="31"/>
                </a:lnTo>
                <a:lnTo>
                  <a:pt x="90" y="32"/>
                </a:lnTo>
                <a:lnTo>
                  <a:pt x="91" y="32"/>
                </a:lnTo>
                <a:lnTo>
                  <a:pt x="93" y="33"/>
                </a:lnTo>
                <a:lnTo>
                  <a:pt x="95" y="34"/>
                </a:lnTo>
                <a:lnTo>
                  <a:pt x="97" y="34"/>
                </a:lnTo>
                <a:lnTo>
                  <a:pt x="98" y="35"/>
                </a:lnTo>
                <a:lnTo>
                  <a:pt x="100" y="35"/>
                </a:lnTo>
                <a:lnTo>
                  <a:pt x="102" y="36"/>
                </a:lnTo>
                <a:lnTo>
                  <a:pt x="103" y="37"/>
                </a:lnTo>
                <a:lnTo>
                  <a:pt x="105" y="37"/>
                </a:lnTo>
                <a:lnTo>
                  <a:pt x="107" y="38"/>
                </a:lnTo>
                <a:lnTo>
                  <a:pt x="108" y="39"/>
                </a:lnTo>
                <a:lnTo>
                  <a:pt x="110" y="39"/>
                </a:lnTo>
                <a:lnTo>
                  <a:pt x="112" y="40"/>
                </a:lnTo>
                <a:lnTo>
                  <a:pt x="113" y="40"/>
                </a:lnTo>
                <a:lnTo>
                  <a:pt x="115" y="41"/>
                </a:lnTo>
                <a:lnTo>
                  <a:pt x="117" y="42"/>
                </a:lnTo>
                <a:lnTo>
                  <a:pt x="119" y="42"/>
                </a:lnTo>
                <a:lnTo>
                  <a:pt x="120" y="43"/>
                </a:lnTo>
                <a:lnTo>
                  <a:pt x="122" y="43"/>
                </a:lnTo>
                <a:lnTo>
                  <a:pt x="124" y="44"/>
                </a:lnTo>
                <a:lnTo>
                  <a:pt x="125" y="45"/>
                </a:lnTo>
                <a:lnTo>
                  <a:pt x="127" y="45"/>
                </a:lnTo>
                <a:lnTo>
                  <a:pt x="129" y="46"/>
                </a:lnTo>
                <a:lnTo>
                  <a:pt x="130" y="46"/>
                </a:lnTo>
                <a:lnTo>
                  <a:pt x="132" y="47"/>
                </a:lnTo>
                <a:lnTo>
                  <a:pt x="134" y="48"/>
                </a:lnTo>
                <a:lnTo>
                  <a:pt x="136" y="48"/>
                </a:lnTo>
                <a:lnTo>
                  <a:pt x="137" y="49"/>
                </a:lnTo>
                <a:lnTo>
                  <a:pt x="139" y="49"/>
                </a:lnTo>
                <a:lnTo>
                  <a:pt x="141" y="50"/>
                </a:lnTo>
                <a:lnTo>
                  <a:pt x="142" y="51"/>
                </a:lnTo>
                <a:lnTo>
                  <a:pt x="144" y="51"/>
                </a:lnTo>
                <a:lnTo>
                  <a:pt x="146" y="52"/>
                </a:lnTo>
                <a:lnTo>
                  <a:pt x="147" y="52"/>
                </a:lnTo>
                <a:lnTo>
                  <a:pt x="149" y="53"/>
                </a:lnTo>
                <a:lnTo>
                  <a:pt x="151" y="54"/>
                </a:lnTo>
                <a:lnTo>
                  <a:pt x="152" y="54"/>
                </a:lnTo>
                <a:lnTo>
                  <a:pt x="154" y="55"/>
                </a:lnTo>
                <a:lnTo>
                  <a:pt x="156" y="56"/>
                </a:lnTo>
                <a:lnTo>
                  <a:pt x="158" y="56"/>
                </a:lnTo>
                <a:lnTo>
                  <a:pt x="159" y="57"/>
                </a:lnTo>
                <a:lnTo>
                  <a:pt x="161" y="57"/>
                </a:lnTo>
                <a:lnTo>
                  <a:pt x="163" y="58"/>
                </a:lnTo>
                <a:lnTo>
                  <a:pt x="164" y="59"/>
                </a:lnTo>
                <a:lnTo>
                  <a:pt x="166" y="59"/>
                </a:lnTo>
                <a:lnTo>
                  <a:pt x="168" y="60"/>
                </a:lnTo>
                <a:lnTo>
                  <a:pt x="169" y="60"/>
                </a:lnTo>
                <a:lnTo>
                  <a:pt x="171" y="61"/>
                </a:lnTo>
                <a:lnTo>
                  <a:pt x="173" y="62"/>
                </a:lnTo>
                <a:lnTo>
                  <a:pt x="175" y="62"/>
                </a:lnTo>
                <a:lnTo>
                  <a:pt x="176" y="63"/>
                </a:lnTo>
                <a:lnTo>
                  <a:pt x="178" y="63"/>
                </a:lnTo>
                <a:lnTo>
                  <a:pt x="180" y="64"/>
                </a:lnTo>
                <a:lnTo>
                  <a:pt x="181" y="65"/>
                </a:lnTo>
                <a:lnTo>
                  <a:pt x="183" y="65"/>
                </a:lnTo>
                <a:lnTo>
                  <a:pt x="185" y="66"/>
                </a:lnTo>
                <a:lnTo>
                  <a:pt x="186" y="66"/>
                </a:lnTo>
                <a:lnTo>
                  <a:pt x="188" y="67"/>
                </a:lnTo>
                <a:lnTo>
                  <a:pt x="190" y="68"/>
                </a:lnTo>
                <a:lnTo>
                  <a:pt x="191" y="68"/>
                </a:lnTo>
                <a:lnTo>
                  <a:pt x="193" y="69"/>
                </a:lnTo>
                <a:lnTo>
                  <a:pt x="195" y="69"/>
                </a:lnTo>
                <a:lnTo>
                  <a:pt x="197" y="70"/>
                </a:lnTo>
                <a:lnTo>
                  <a:pt x="198" y="71"/>
                </a:lnTo>
                <a:lnTo>
                  <a:pt x="200" y="71"/>
                </a:lnTo>
                <a:lnTo>
                  <a:pt x="202" y="72"/>
                </a:lnTo>
                <a:lnTo>
                  <a:pt x="203" y="72"/>
                </a:lnTo>
                <a:lnTo>
                  <a:pt x="205" y="73"/>
                </a:lnTo>
                <a:lnTo>
                  <a:pt x="207" y="74"/>
                </a:lnTo>
                <a:lnTo>
                  <a:pt x="208" y="74"/>
                </a:lnTo>
                <a:lnTo>
                  <a:pt x="210" y="75"/>
                </a:lnTo>
                <a:lnTo>
                  <a:pt x="212" y="76"/>
                </a:lnTo>
                <a:lnTo>
                  <a:pt x="214" y="76"/>
                </a:lnTo>
                <a:lnTo>
                  <a:pt x="215" y="77"/>
                </a:lnTo>
                <a:lnTo>
                  <a:pt x="217" y="78"/>
                </a:lnTo>
                <a:lnTo>
                  <a:pt x="219" y="78"/>
                </a:lnTo>
                <a:lnTo>
                  <a:pt x="220" y="79"/>
                </a:lnTo>
                <a:lnTo>
                  <a:pt x="222" y="80"/>
                </a:lnTo>
                <a:lnTo>
                  <a:pt x="224" y="80"/>
                </a:lnTo>
                <a:lnTo>
                  <a:pt x="225" y="81"/>
                </a:lnTo>
                <a:lnTo>
                  <a:pt x="227" y="82"/>
                </a:lnTo>
                <a:lnTo>
                  <a:pt x="229" y="82"/>
                </a:lnTo>
                <a:lnTo>
                  <a:pt x="230" y="83"/>
                </a:lnTo>
                <a:lnTo>
                  <a:pt x="232" y="84"/>
                </a:lnTo>
                <a:lnTo>
                  <a:pt x="234" y="84"/>
                </a:lnTo>
                <a:lnTo>
                  <a:pt x="236" y="85"/>
                </a:lnTo>
                <a:lnTo>
                  <a:pt x="237" y="86"/>
                </a:lnTo>
                <a:lnTo>
                  <a:pt x="239" y="87"/>
                </a:lnTo>
                <a:lnTo>
                  <a:pt x="241" y="87"/>
                </a:lnTo>
                <a:lnTo>
                  <a:pt x="242" y="88"/>
                </a:lnTo>
                <a:lnTo>
                  <a:pt x="244" y="89"/>
                </a:lnTo>
                <a:lnTo>
                  <a:pt x="246" y="89"/>
                </a:lnTo>
                <a:lnTo>
                  <a:pt x="247" y="90"/>
                </a:lnTo>
                <a:lnTo>
                  <a:pt x="249" y="91"/>
                </a:lnTo>
                <a:lnTo>
                  <a:pt x="251" y="91"/>
                </a:lnTo>
                <a:lnTo>
                  <a:pt x="253" y="92"/>
                </a:lnTo>
                <a:lnTo>
                  <a:pt x="254" y="93"/>
                </a:lnTo>
                <a:lnTo>
                  <a:pt x="256" y="93"/>
                </a:lnTo>
                <a:lnTo>
                  <a:pt x="258" y="94"/>
                </a:lnTo>
                <a:lnTo>
                  <a:pt x="259" y="95"/>
                </a:lnTo>
                <a:lnTo>
                  <a:pt x="261" y="95"/>
                </a:lnTo>
                <a:lnTo>
                  <a:pt x="263" y="96"/>
                </a:lnTo>
                <a:lnTo>
                  <a:pt x="264" y="97"/>
                </a:lnTo>
                <a:lnTo>
                  <a:pt x="266" y="97"/>
                </a:lnTo>
                <a:lnTo>
                  <a:pt x="268" y="98"/>
                </a:lnTo>
                <a:lnTo>
                  <a:pt x="270" y="99"/>
                </a:lnTo>
                <a:lnTo>
                  <a:pt x="271" y="99"/>
                </a:lnTo>
                <a:lnTo>
                  <a:pt x="273" y="100"/>
                </a:lnTo>
                <a:lnTo>
                  <a:pt x="275" y="101"/>
                </a:lnTo>
                <a:lnTo>
                  <a:pt x="276" y="101"/>
                </a:lnTo>
                <a:lnTo>
                  <a:pt x="278" y="102"/>
                </a:lnTo>
                <a:lnTo>
                  <a:pt x="280" y="103"/>
                </a:lnTo>
                <a:lnTo>
                  <a:pt x="281" y="103"/>
                </a:lnTo>
                <a:lnTo>
                  <a:pt x="283" y="104"/>
                </a:lnTo>
                <a:lnTo>
                  <a:pt x="285" y="105"/>
                </a:lnTo>
                <a:lnTo>
                  <a:pt x="286" y="105"/>
                </a:lnTo>
                <a:lnTo>
                  <a:pt x="288" y="106"/>
                </a:lnTo>
                <a:lnTo>
                  <a:pt x="290" y="107"/>
                </a:lnTo>
                <a:lnTo>
                  <a:pt x="292" y="107"/>
                </a:lnTo>
                <a:lnTo>
                  <a:pt x="293" y="108"/>
                </a:lnTo>
                <a:lnTo>
                  <a:pt x="295" y="109"/>
                </a:lnTo>
                <a:lnTo>
                  <a:pt x="297" y="110"/>
                </a:lnTo>
                <a:lnTo>
                  <a:pt x="298" y="110"/>
                </a:lnTo>
                <a:lnTo>
                  <a:pt x="300" y="111"/>
                </a:lnTo>
                <a:lnTo>
                  <a:pt x="302" y="112"/>
                </a:lnTo>
                <a:lnTo>
                  <a:pt x="303" y="112"/>
                </a:lnTo>
                <a:lnTo>
                  <a:pt x="305" y="113"/>
                </a:lnTo>
                <a:lnTo>
                  <a:pt x="307" y="114"/>
                </a:lnTo>
                <a:lnTo>
                  <a:pt x="309" y="114"/>
                </a:lnTo>
                <a:lnTo>
                  <a:pt x="310" y="115"/>
                </a:lnTo>
                <a:lnTo>
                  <a:pt x="312" y="116"/>
                </a:lnTo>
                <a:lnTo>
                  <a:pt x="314" y="116"/>
                </a:lnTo>
                <a:lnTo>
                  <a:pt x="315" y="117"/>
                </a:lnTo>
                <a:lnTo>
                  <a:pt x="317" y="117"/>
                </a:lnTo>
                <a:lnTo>
                  <a:pt x="319" y="118"/>
                </a:lnTo>
                <a:lnTo>
                  <a:pt x="320" y="118"/>
                </a:lnTo>
                <a:lnTo>
                  <a:pt x="322" y="118"/>
                </a:lnTo>
                <a:lnTo>
                  <a:pt x="324" y="119"/>
                </a:lnTo>
                <a:lnTo>
                  <a:pt x="325" y="119"/>
                </a:lnTo>
                <a:lnTo>
                  <a:pt x="327" y="120"/>
                </a:lnTo>
                <a:lnTo>
                  <a:pt x="329" y="120"/>
                </a:lnTo>
                <a:lnTo>
                  <a:pt x="331" y="121"/>
                </a:lnTo>
                <a:lnTo>
                  <a:pt x="332" y="121"/>
                </a:lnTo>
                <a:lnTo>
                  <a:pt x="334" y="122"/>
                </a:lnTo>
                <a:lnTo>
                  <a:pt x="336" y="122"/>
                </a:lnTo>
                <a:lnTo>
                  <a:pt x="337" y="123"/>
                </a:lnTo>
                <a:lnTo>
                  <a:pt x="339" y="123"/>
                </a:lnTo>
                <a:lnTo>
                  <a:pt x="341" y="124"/>
                </a:lnTo>
                <a:lnTo>
                  <a:pt x="342" y="124"/>
                </a:lnTo>
                <a:lnTo>
                  <a:pt x="344" y="125"/>
                </a:lnTo>
                <a:lnTo>
                  <a:pt x="346" y="125"/>
                </a:lnTo>
                <a:lnTo>
                  <a:pt x="348" y="126"/>
                </a:lnTo>
                <a:lnTo>
                  <a:pt x="349" y="126"/>
                </a:lnTo>
                <a:lnTo>
                  <a:pt x="351" y="127"/>
                </a:lnTo>
                <a:lnTo>
                  <a:pt x="353" y="127"/>
                </a:lnTo>
                <a:lnTo>
                  <a:pt x="354" y="128"/>
                </a:lnTo>
                <a:lnTo>
                  <a:pt x="356" y="128"/>
                </a:lnTo>
                <a:lnTo>
                  <a:pt x="358" y="129"/>
                </a:lnTo>
                <a:lnTo>
                  <a:pt x="359" y="129"/>
                </a:lnTo>
                <a:lnTo>
                  <a:pt x="361" y="130"/>
                </a:lnTo>
                <a:lnTo>
                  <a:pt x="363" y="130"/>
                </a:lnTo>
                <a:lnTo>
                  <a:pt x="364" y="131"/>
                </a:lnTo>
                <a:lnTo>
                  <a:pt x="366" y="131"/>
                </a:lnTo>
                <a:lnTo>
                  <a:pt x="368" y="132"/>
                </a:lnTo>
                <a:lnTo>
                  <a:pt x="370" y="132"/>
                </a:lnTo>
                <a:lnTo>
                  <a:pt x="371" y="133"/>
                </a:lnTo>
                <a:lnTo>
                  <a:pt x="373" y="133"/>
                </a:lnTo>
                <a:lnTo>
                  <a:pt x="375" y="133"/>
                </a:lnTo>
                <a:lnTo>
                  <a:pt x="376" y="134"/>
                </a:lnTo>
                <a:lnTo>
                  <a:pt x="378" y="134"/>
                </a:lnTo>
                <a:lnTo>
                  <a:pt x="380" y="135"/>
                </a:lnTo>
                <a:lnTo>
                  <a:pt x="381" y="135"/>
                </a:lnTo>
                <a:lnTo>
                  <a:pt x="383" y="136"/>
                </a:lnTo>
                <a:lnTo>
                  <a:pt x="385" y="136"/>
                </a:lnTo>
                <a:lnTo>
                  <a:pt x="387" y="137"/>
                </a:lnTo>
                <a:lnTo>
                  <a:pt x="388" y="137"/>
                </a:lnTo>
                <a:lnTo>
                  <a:pt x="390" y="138"/>
                </a:lnTo>
                <a:lnTo>
                  <a:pt x="392" y="138"/>
                </a:lnTo>
                <a:lnTo>
                  <a:pt x="393" y="139"/>
                </a:lnTo>
                <a:lnTo>
                  <a:pt x="395" y="139"/>
                </a:lnTo>
                <a:lnTo>
                  <a:pt x="397" y="140"/>
                </a:lnTo>
                <a:lnTo>
                  <a:pt x="398" y="140"/>
                </a:lnTo>
                <a:lnTo>
                  <a:pt x="400" y="141"/>
                </a:lnTo>
                <a:lnTo>
                  <a:pt x="402" y="141"/>
                </a:lnTo>
                <a:lnTo>
                  <a:pt x="403" y="142"/>
                </a:lnTo>
                <a:lnTo>
                  <a:pt x="405" y="142"/>
                </a:lnTo>
                <a:lnTo>
                  <a:pt x="407" y="143"/>
                </a:lnTo>
                <a:lnTo>
                  <a:pt x="409" y="143"/>
                </a:lnTo>
                <a:lnTo>
                  <a:pt x="410" y="144"/>
                </a:lnTo>
                <a:lnTo>
                  <a:pt x="412" y="144"/>
                </a:lnTo>
                <a:lnTo>
                  <a:pt x="414" y="145"/>
                </a:lnTo>
                <a:lnTo>
                  <a:pt x="415" y="145"/>
                </a:lnTo>
                <a:lnTo>
                  <a:pt x="417" y="145"/>
                </a:lnTo>
                <a:lnTo>
                  <a:pt x="419" y="146"/>
                </a:lnTo>
                <a:lnTo>
                  <a:pt x="420" y="146"/>
                </a:lnTo>
                <a:lnTo>
                  <a:pt x="422" y="147"/>
                </a:lnTo>
                <a:lnTo>
                  <a:pt x="424" y="147"/>
                </a:lnTo>
                <a:lnTo>
                  <a:pt x="426" y="148"/>
                </a:lnTo>
                <a:lnTo>
                  <a:pt x="427" y="148"/>
                </a:lnTo>
                <a:lnTo>
                  <a:pt x="429" y="149"/>
                </a:lnTo>
                <a:lnTo>
                  <a:pt x="431" y="149"/>
                </a:lnTo>
                <a:lnTo>
                  <a:pt x="432" y="150"/>
                </a:lnTo>
                <a:lnTo>
                  <a:pt x="434" y="150"/>
                </a:lnTo>
                <a:lnTo>
                  <a:pt x="436" y="151"/>
                </a:lnTo>
                <a:lnTo>
                  <a:pt x="437" y="151"/>
                </a:lnTo>
                <a:lnTo>
                  <a:pt x="439" y="152"/>
                </a:lnTo>
                <a:lnTo>
                  <a:pt x="441" y="152"/>
                </a:lnTo>
                <a:lnTo>
                  <a:pt x="442" y="153"/>
                </a:lnTo>
                <a:lnTo>
                  <a:pt x="444" y="153"/>
                </a:lnTo>
                <a:lnTo>
                  <a:pt x="446" y="154"/>
                </a:lnTo>
                <a:lnTo>
                  <a:pt x="448" y="154"/>
                </a:lnTo>
                <a:lnTo>
                  <a:pt x="449" y="155"/>
                </a:lnTo>
                <a:lnTo>
                  <a:pt x="451" y="155"/>
                </a:lnTo>
                <a:lnTo>
                  <a:pt x="453" y="156"/>
                </a:lnTo>
                <a:lnTo>
                  <a:pt x="454" y="156"/>
                </a:lnTo>
                <a:lnTo>
                  <a:pt x="456" y="157"/>
                </a:lnTo>
                <a:lnTo>
                  <a:pt x="458" y="157"/>
                </a:lnTo>
                <a:lnTo>
                  <a:pt x="459" y="158"/>
                </a:lnTo>
                <a:lnTo>
                  <a:pt x="461" y="158"/>
                </a:lnTo>
                <a:lnTo>
                  <a:pt x="463" y="159"/>
                </a:lnTo>
                <a:lnTo>
                  <a:pt x="465" y="159"/>
                </a:lnTo>
                <a:lnTo>
                  <a:pt x="466" y="160"/>
                </a:lnTo>
                <a:lnTo>
                  <a:pt x="468" y="160"/>
                </a:lnTo>
                <a:lnTo>
                  <a:pt x="470" y="160"/>
                </a:lnTo>
                <a:lnTo>
                  <a:pt x="471" y="161"/>
                </a:lnTo>
                <a:lnTo>
                  <a:pt x="473" y="161"/>
                </a:lnTo>
                <a:lnTo>
                  <a:pt x="475" y="162"/>
                </a:lnTo>
                <a:lnTo>
                  <a:pt x="476" y="162"/>
                </a:lnTo>
                <a:lnTo>
                  <a:pt x="478" y="163"/>
                </a:lnTo>
                <a:lnTo>
                  <a:pt x="480" y="163"/>
                </a:lnTo>
                <a:lnTo>
                  <a:pt x="482" y="164"/>
                </a:lnTo>
                <a:lnTo>
                  <a:pt x="483" y="164"/>
                </a:lnTo>
                <a:lnTo>
                  <a:pt x="485" y="165"/>
                </a:lnTo>
                <a:lnTo>
                  <a:pt x="487" y="165"/>
                </a:lnTo>
                <a:lnTo>
                  <a:pt x="488" y="166"/>
                </a:lnTo>
                <a:lnTo>
                  <a:pt x="490" y="166"/>
                </a:lnTo>
                <a:lnTo>
                  <a:pt x="492" y="167"/>
                </a:lnTo>
                <a:lnTo>
                  <a:pt x="493" y="167"/>
                </a:lnTo>
                <a:lnTo>
                  <a:pt x="495" y="168"/>
                </a:lnTo>
                <a:lnTo>
                  <a:pt x="497" y="168"/>
                </a:lnTo>
                <a:lnTo>
                  <a:pt x="498" y="169"/>
                </a:lnTo>
                <a:lnTo>
                  <a:pt x="500" y="169"/>
                </a:lnTo>
                <a:lnTo>
                  <a:pt x="502" y="170"/>
                </a:lnTo>
                <a:lnTo>
                  <a:pt x="504" y="170"/>
                </a:lnTo>
                <a:lnTo>
                  <a:pt x="505" y="171"/>
                </a:lnTo>
                <a:lnTo>
                  <a:pt x="507" y="171"/>
                </a:lnTo>
                <a:lnTo>
                  <a:pt x="509" y="172"/>
                </a:lnTo>
                <a:lnTo>
                  <a:pt x="510" y="172"/>
                </a:lnTo>
                <a:lnTo>
                  <a:pt x="512" y="173"/>
                </a:lnTo>
                <a:lnTo>
                  <a:pt x="514" y="173"/>
                </a:lnTo>
                <a:lnTo>
                  <a:pt x="515" y="173"/>
                </a:lnTo>
                <a:lnTo>
                  <a:pt x="517" y="174"/>
                </a:lnTo>
                <a:lnTo>
                  <a:pt x="519" y="174"/>
                </a:lnTo>
                <a:lnTo>
                  <a:pt x="521" y="175"/>
                </a:lnTo>
                <a:lnTo>
                  <a:pt x="522" y="175"/>
                </a:lnTo>
                <a:lnTo>
                  <a:pt x="524" y="176"/>
                </a:lnTo>
                <a:lnTo>
                  <a:pt x="526" y="176"/>
                </a:lnTo>
                <a:lnTo>
                  <a:pt x="527" y="177"/>
                </a:lnTo>
                <a:lnTo>
                  <a:pt x="529" y="177"/>
                </a:lnTo>
                <a:lnTo>
                  <a:pt x="531" y="178"/>
                </a:lnTo>
                <a:lnTo>
                  <a:pt x="532" y="178"/>
                </a:lnTo>
                <a:lnTo>
                  <a:pt x="534" y="179"/>
                </a:lnTo>
                <a:lnTo>
                  <a:pt x="536" y="179"/>
                </a:lnTo>
                <a:lnTo>
                  <a:pt x="537" y="180"/>
                </a:lnTo>
                <a:lnTo>
                  <a:pt x="539" y="180"/>
                </a:lnTo>
                <a:lnTo>
                  <a:pt x="541" y="181"/>
                </a:lnTo>
                <a:lnTo>
                  <a:pt x="543" y="181"/>
                </a:lnTo>
                <a:lnTo>
                  <a:pt x="544" y="182"/>
                </a:lnTo>
                <a:lnTo>
                  <a:pt x="546" y="182"/>
                </a:lnTo>
                <a:lnTo>
                  <a:pt x="548" y="183"/>
                </a:lnTo>
                <a:lnTo>
                  <a:pt x="549" y="183"/>
                </a:lnTo>
                <a:lnTo>
                  <a:pt x="551" y="184"/>
                </a:lnTo>
                <a:lnTo>
                  <a:pt x="553" y="184"/>
                </a:lnTo>
                <a:lnTo>
                  <a:pt x="554" y="185"/>
                </a:lnTo>
                <a:lnTo>
                  <a:pt x="556" y="185"/>
                </a:lnTo>
                <a:lnTo>
                  <a:pt x="558" y="186"/>
                </a:lnTo>
                <a:lnTo>
                  <a:pt x="560" y="186"/>
                </a:lnTo>
                <a:lnTo>
                  <a:pt x="561" y="187"/>
                </a:lnTo>
                <a:lnTo>
                  <a:pt x="563" y="187"/>
                </a:lnTo>
                <a:lnTo>
                  <a:pt x="565" y="187"/>
                </a:lnTo>
                <a:lnTo>
                  <a:pt x="566" y="188"/>
                </a:lnTo>
                <a:lnTo>
                  <a:pt x="568" y="188"/>
                </a:lnTo>
                <a:lnTo>
                  <a:pt x="570" y="189"/>
                </a:lnTo>
                <a:lnTo>
                  <a:pt x="571" y="189"/>
                </a:lnTo>
                <a:lnTo>
                  <a:pt x="573" y="190"/>
                </a:lnTo>
                <a:lnTo>
                  <a:pt x="575" y="190"/>
                </a:lnTo>
                <a:lnTo>
                  <a:pt x="576" y="191"/>
                </a:lnTo>
                <a:lnTo>
                  <a:pt x="578" y="191"/>
                </a:lnTo>
                <a:lnTo>
                  <a:pt x="580" y="192"/>
                </a:lnTo>
                <a:lnTo>
                  <a:pt x="582" y="192"/>
                </a:lnTo>
                <a:lnTo>
                  <a:pt x="583" y="193"/>
                </a:lnTo>
                <a:lnTo>
                  <a:pt x="585" y="193"/>
                </a:lnTo>
                <a:lnTo>
                  <a:pt x="587" y="194"/>
                </a:lnTo>
                <a:lnTo>
                  <a:pt x="588" y="194"/>
                </a:lnTo>
                <a:lnTo>
                  <a:pt x="590" y="195"/>
                </a:lnTo>
                <a:lnTo>
                  <a:pt x="592" y="195"/>
                </a:lnTo>
                <a:lnTo>
                  <a:pt x="593" y="196"/>
                </a:lnTo>
                <a:lnTo>
                  <a:pt x="595" y="196"/>
                </a:lnTo>
                <a:lnTo>
                  <a:pt x="597" y="196"/>
                </a:lnTo>
                <a:lnTo>
                  <a:pt x="599" y="197"/>
                </a:lnTo>
                <a:lnTo>
                  <a:pt x="600" y="197"/>
                </a:lnTo>
                <a:lnTo>
                  <a:pt x="602" y="198"/>
                </a:lnTo>
                <a:lnTo>
                  <a:pt x="604" y="198"/>
                </a:lnTo>
                <a:lnTo>
                  <a:pt x="605" y="199"/>
                </a:lnTo>
                <a:lnTo>
                  <a:pt x="607" y="199"/>
                </a:lnTo>
                <a:lnTo>
                  <a:pt x="609" y="200"/>
                </a:lnTo>
                <a:lnTo>
                  <a:pt x="610" y="200"/>
                </a:lnTo>
                <a:lnTo>
                  <a:pt x="612" y="201"/>
                </a:lnTo>
                <a:lnTo>
                  <a:pt x="614" y="201"/>
                </a:lnTo>
                <a:lnTo>
                  <a:pt x="615" y="202"/>
                </a:lnTo>
                <a:lnTo>
                  <a:pt x="617" y="202"/>
                </a:lnTo>
                <a:lnTo>
                  <a:pt x="619" y="203"/>
                </a:lnTo>
                <a:lnTo>
                  <a:pt x="621" y="203"/>
                </a:lnTo>
                <a:lnTo>
                  <a:pt x="622" y="204"/>
                </a:lnTo>
                <a:lnTo>
                  <a:pt x="624" y="204"/>
                </a:lnTo>
                <a:lnTo>
                  <a:pt x="626" y="205"/>
                </a:lnTo>
                <a:lnTo>
                  <a:pt x="627" y="205"/>
                </a:lnTo>
                <a:lnTo>
                  <a:pt x="629" y="206"/>
                </a:lnTo>
                <a:lnTo>
                  <a:pt x="631" y="206"/>
                </a:lnTo>
                <a:lnTo>
                  <a:pt x="632" y="206"/>
                </a:lnTo>
                <a:lnTo>
                  <a:pt x="634" y="207"/>
                </a:lnTo>
                <a:lnTo>
                  <a:pt x="636" y="207"/>
                </a:lnTo>
                <a:lnTo>
                  <a:pt x="638" y="208"/>
                </a:lnTo>
                <a:lnTo>
                  <a:pt x="639" y="208"/>
                </a:lnTo>
                <a:lnTo>
                  <a:pt x="641" y="209"/>
                </a:lnTo>
                <a:lnTo>
                  <a:pt x="643" y="209"/>
                </a:lnTo>
                <a:lnTo>
                  <a:pt x="644" y="210"/>
                </a:lnTo>
                <a:lnTo>
                  <a:pt x="646" y="210"/>
                </a:lnTo>
                <a:lnTo>
                  <a:pt x="648" y="211"/>
                </a:lnTo>
                <a:lnTo>
                  <a:pt x="649" y="211"/>
                </a:lnTo>
                <a:lnTo>
                  <a:pt x="651" y="212"/>
                </a:lnTo>
                <a:lnTo>
                  <a:pt x="653" y="212"/>
                </a:lnTo>
                <a:lnTo>
                  <a:pt x="654" y="213"/>
                </a:lnTo>
                <a:lnTo>
                  <a:pt x="656" y="213"/>
                </a:lnTo>
                <a:lnTo>
                  <a:pt x="658" y="214"/>
                </a:lnTo>
                <a:lnTo>
                  <a:pt x="660" y="214"/>
                </a:lnTo>
                <a:lnTo>
                  <a:pt x="661" y="214"/>
                </a:lnTo>
                <a:lnTo>
                  <a:pt x="663" y="215"/>
                </a:lnTo>
                <a:lnTo>
                  <a:pt x="665" y="215"/>
                </a:lnTo>
                <a:lnTo>
                  <a:pt x="666" y="216"/>
                </a:lnTo>
                <a:lnTo>
                  <a:pt x="668" y="216"/>
                </a:lnTo>
                <a:lnTo>
                  <a:pt x="670" y="216"/>
                </a:lnTo>
                <a:lnTo>
                  <a:pt x="671" y="217"/>
                </a:lnTo>
                <a:lnTo>
                  <a:pt x="673" y="217"/>
                </a:lnTo>
                <a:lnTo>
                  <a:pt x="675" y="218"/>
                </a:lnTo>
                <a:lnTo>
                  <a:pt x="677" y="218"/>
                </a:lnTo>
                <a:lnTo>
                  <a:pt x="678" y="219"/>
                </a:lnTo>
                <a:lnTo>
                  <a:pt x="680" y="219"/>
                </a:lnTo>
                <a:lnTo>
                  <a:pt x="682" y="219"/>
                </a:lnTo>
                <a:lnTo>
                  <a:pt x="683" y="220"/>
                </a:lnTo>
                <a:lnTo>
                  <a:pt x="685" y="220"/>
                </a:lnTo>
                <a:lnTo>
                  <a:pt x="687" y="221"/>
                </a:lnTo>
                <a:lnTo>
                  <a:pt x="688" y="221"/>
                </a:lnTo>
                <a:lnTo>
                  <a:pt x="690" y="222"/>
                </a:lnTo>
                <a:lnTo>
                  <a:pt x="692" y="222"/>
                </a:lnTo>
                <a:lnTo>
                  <a:pt x="693" y="222"/>
                </a:lnTo>
                <a:lnTo>
                  <a:pt x="695" y="223"/>
                </a:lnTo>
                <a:lnTo>
                  <a:pt x="697" y="223"/>
                </a:lnTo>
                <a:lnTo>
                  <a:pt x="699" y="224"/>
                </a:lnTo>
                <a:lnTo>
                  <a:pt x="700" y="224"/>
                </a:lnTo>
                <a:lnTo>
                  <a:pt x="702" y="225"/>
                </a:lnTo>
                <a:lnTo>
                  <a:pt x="704" y="225"/>
                </a:lnTo>
                <a:lnTo>
                  <a:pt x="705" y="225"/>
                </a:lnTo>
                <a:lnTo>
                  <a:pt x="707" y="226"/>
                </a:lnTo>
                <a:lnTo>
                  <a:pt x="709" y="226"/>
                </a:lnTo>
                <a:lnTo>
                  <a:pt x="710" y="227"/>
                </a:lnTo>
                <a:lnTo>
                  <a:pt x="712" y="227"/>
                </a:lnTo>
                <a:lnTo>
                  <a:pt x="714" y="228"/>
                </a:lnTo>
                <a:lnTo>
                  <a:pt x="716" y="228"/>
                </a:lnTo>
                <a:lnTo>
                  <a:pt x="717" y="228"/>
                </a:lnTo>
                <a:lnTo>
                  <a:pt x="719" y="229"/>
                </a:lnTo>
                <a:lnTo>
                  <a:pt x="721" y="229"/>
                </a:lnTo>
                <a:lnTo>
                  <a:pt x="722" y="230"/>
                </a:lnTo>
                <a:lnTo>
                  <a:pt x="724" y="230"/>
                </a:lnTo>
                <a:lnTo>
                  <a:pt x="726" y="230"/>
                </a:lnTo>
                <a:lnTo>
                  <a:pt x="727" y="231"/>
                </a:lnTo>
                <a:lnTo>
                  <a:pt x="729" y="231"/>
                </a:lnTo>
                <a:lnTo>
                  <a:pt x="731" y="232"/>
                </a:lnTo>
                <a:lnTo>
                  <a:pt x="733" y="232"/>
                </a:lnTo>
                <a:lnTo>
                  <a:pt x="734" y="233"/>
                </a:lnTo>
                <a:lnTo>
                  <a:pt x="736" y="233"/>
                </a:lnTo>
                <a:lnTo>
                  <a:pt x="738" y="233"/>
                </a:lnTo>
                <a:lnTo>
                  <a:pt x="739" y="234"/>
                </a:lnTo>
                <a:lnTo>
                  <a:pt x="741" y="234"/>
                </a:lnTo>
                <a:lnTo>
                  <a:pt x="743" y="235"/>
                </a:lnTo>
                <a:lnTo>
                  <a:pt x="744" y="235"/>
                </a:lnTo>
                <a:lnTo>
                  <a:pt x="746" y="236"/>
                </a:lnTo>
                <a:lnTo>
                  <a:pt x="748" y="236"/>
                </a:lnTo>
                <a:lnTo>
                  <a:pt x="749" y="236"/>
                </a:lnTo>
                <a:lnTo>
                  <a:pt x="751" y="237"/>
                </a:lnTo>
                <a:lnTo>
                  <a:pt x="753" y="237"/>
                </a:lnTo>
                <a:lnTo>
                  <a:pt x="755" y="238"/>
                </a:lnTo>
                <a:lnTo>
                  <a:pt x="756" y="238"/>
                </a:lnTo>
                <a:lnTo>
                  <a:pt x="758" y="238"/>
                </a:lnTo>
                <a:lnTo>
                  <a:pt x="760" y="239"/>
                </a:lnTo>
                <a:lnTo>
                  <a:pt x="761" y="239"/>
                </a:lnTo>
                <a:lnTo>
                  <a:pt x="763" y="240"/>
                </a:lnTo>
                <a:lnTo>
                  <a:pt x="765" y="240"/>
                </a:lnTo>
                <a:lnTo>
                  <a:pt x="766" y="241"/>
                </a:lnTo>
                <a:lnTo>
                  <a:pt x="768" y="241"/>
                </a:lnTo>
                <a:lnTo>
                  <a:pt x="770" y="241"/>
                </a:lnTo>
                <a:lnTo>
                  <a:pt x="772" y="242"/>
                </a:lnTo>
                <a:lnTo>
                  <a:pt x="773" y="242"/>
                </a:lnTo>
                <a:lnTo>
                  <a:pt x="775" y="243"/>
                </a:lnTo>
                <a:lnTo>
                  <a:pt x="777" y="243"/>
                </a:lnTo>
                <a:lnTo>
                  <a:pt x="778" y="244"/>
                </a:lnTo>
                <a:lnTo>
                  <a:pt x="780" y="244"/>
                </a:lnTo>
                <a:lnTo>
                  <a:pt x="782" y="244"/>
                </a:lnTo>
                <a:lnTo>
                  <a:pt x="783" y="245"/>
                </a:lnTo>
                <a:lnTo>
                  <a:pt x="785" y="245"/>
                </a:lnTo>
                <a:lnTo>
                  <a:pt x="787" y="246"/>
                </a:lnTo>
                <a:lnTo>
                  <a:pt x="788" y="246"/>
                </a:lnTo>
                <a:lnTo>
                  <a:pt x="790" y="247"/>
                </a:lnTo>
                <a:lnTo>
                  <a:pt x="792" y="247"/>
                </a:lnTo>
                <a:lnTo>
                  <a:pt x="794" y="247"/>
                </a:lnTo>
                <a:lnTo>
                  <a:pt x="795" y="248"/>
                </a:lnTo>
                <a:lnTo>
                  <a:pt x="797" y="248"/>
                </a:lnTo>
                <a:lnTo>
                  <a:pt x="799" y="249"/>
                </a:lnTo>
                <a:lnTo>
                  <a:pt x="800" y="249"/>
                </a:lnTo>
                <a:lnTo>
                  <a:pt x="802" y="249"/>
                </a:lnTo>
                <a:lnTo>
                  <a:pt x="804" y="250"/>
                </a:lnTo>
                <a:lnTo>
                  <a:pt x="805" y="250"/>
                </a:lnTo>
                <a:lnTo>
                  <a:pt x="807" y="251"/>
                </a:lnTo>
                <a:lnTo>
                  <a:pt x="809" y="251"/>
                </a:lnTo>
                <a:lnTo>
                  <a:pt x="811" y="252"/>
                </a:lnTo>
                <a:lnTo>
                  <a:pt x="812" y="252"/>
                </a:lnTo>
                <a:lnTo>
                  <a:pt x="814" y="252"/>
                </a:lnTo>
                <a:lnTo>
                  <a:pt x="816" y="253"/>
                </a:lnTo>
                <a:lnTo>
                  <a:pt x="817" y="253"/>
                </a:lnTo>
                <a:lnTo>
                  <a:pt x="819" y="254"/>
                </a:lnTo>
                <a:lnTo>
                  <a:pt x="821" y="254"/>
                </a:lnTo>
                <a:lnTo>
                  <a:pt x="822" y="255"/>
                </a:lnTo>
                <a:lnTo>
                  <a:pt x="824" y="255"/>
                </a:lnTo>
                <a:lnTo>
                  <a:pt x="826" y="255"/>
                </a:lnTo>
                <a:lnTo>
                  <a:pt x="827" y="256"/>
                </a:lnTo>
                <a:lnTo>
                  <a:pt x="829" y="256"/>
                </a:lnTo>
              </a:path>
            </a:pathLst>
          </a:custGeom>
          <a:noFill/>
          <a:ln w="30163">
            <a:solidFill>
              <a:srgbClr val="A8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4" name="Freeform 14"/>
          <p:cNvSpPr>
            <a:spLocks/>
          </p:cNvSpPr>
          <p:nvPr/>
        </p:nvSpPr>
        <p:spPr bwMode="auto">
          <a:xfrm>
            <a:off x="2329954" y="809585"/>
            <a:ext cx="4412403" cy="903428"/>
          </a:xfrm>
          <a:custGeom>
            <a:avLst/>
            <a:gdLst>
              <a:gd name="T0" fmla="*/ 0 w 831"/>
              <a:gd name="T1" fmla="*/ 0 h 166"/>
              <a:gd name="T2" fmla="*/ 210 w 831"/>
              <a:gd name="T3" fmla="*/ 30 h 166"/>
              <a:gd name="T4" fmla="*/ 555 w 831"/>
              <a:gd name="T5" fmla="*/ 101 h 166"/>
              <a:gd name="T6" fmla="*/ 831 w 831"/>
              <a:gd name="T7" fmla="*/ 166 h 166"/>
            </a:gdLst>
            <a:ahLst/>
            <a:cxnLst>
              <a:cxn ang="0">
                <a:pos x="T0" y="T1"/>
              </a:cxn>
              <a:cxn ang="0">
                <a:pos x="T2" y="T3"/>
              </a:cxn>
              <a:cxn ang="0">
                <a:pos x="T4" y="T5"/>
              </a:cxn>
              <a:cxn ang="0">
                <a:pos x="T6" y="T7"/>
              </a:cxn>
            </a:cxnLst>
            <a:rect l="0" t="0" r="r" b="b"/>
            <a:pathLst>
              <a:path w="831" h="166">
                <a:moveTo>
                  <a:pt x="0" y="0"/>
                </a:moveTo>
                <a:lnTo>
                  <a:pt x="210" y="30"/>
                </a:lnTo>
                <a:lnTo>
                  <a:pt x="555" y="101"/>
                </a:lnTo>
                <a:lnTo>
                  <a:pt x="831" y="166"/>
                </a:lnTo>
              </a:path>
            </a:pathLst>
          </a:custGeom>
          <a:noFill/>
          <a:ln w="30163">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2271918" y="748306"/>
            <a:ext cx="116071" cy="120808"/>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3386542" y="912885"/>
            <a:ext cx="112657"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Oval 17"/>
          <p:cNvSpPr>
            <a:spLocks noChangeArrowheads="1"/>
          </p:cNvSpPr>
          <p:nvPr/>
        </p:nvSpPr>
        <p:spPr bwMode="auto">
          <a:xfrm>
            <a:off x="5218072" y="1299818"/>
            <a:ext cx="117778"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6684321" y="1653485"/>
            <a:ext cx="110951" cy="119056"/>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9" name="Freeform 19"/>
          <p:cNvSpPr>
            <a:spLocks/>
          </p:cNvSpPr>
          <p:nvPr/>
        </p:nvSpPr>
        <p:spPr bwMode="auto">
          <a:xfrm>
            <a:off x="2888119" y="1375104"/>
            <a:ext cx="3127087" cy="1728069"/>
          </a:xfrm>
          <a:custGeom>
            <a:avLst/>
            <a:gdLst>
              <a:gd name="T0" fmla="*/ 0 w 589"/>
              <a:gd name="T1" fmla="*/ 0 h 317"/>
              <a:gd name="T2" fmla="*/ 278 w 589"/>
              <a:gd name="T3" fmla="*/ 150 h 317"/>
              <a:gd name="T4" fmla="*/ 589 w 589"/>
              <a:gd name="T5" fmla="*/ 317 h 317"/>
            </a:gdLst>
            <a:ahLst/>
            <a:cxnLst>
              <a:cxn ang="0">
                <a:pos x="T0" y="T1"/>
              </a:cxn>
              <a:cxn ang="0">
                <a:pos x="T2" y="T3"/>
              </a:cxn>
              <a:cxn ang="0">
                <a:pos x="T4" y="T5"/>
              </a:cxn>
            </a:cxnLst>
            <a:rect l="0" t="0" r="r" b="b"/>
            <a:pathLst>
              <a:path w="589" h="317">
                <a:moveTo>
                  <a:pt x="0" y="0"/>
                </a:moveTo>
                <a:lnTo>
                  <a:pt x="278" y="150"/>
                </a:lnTo>
                <a:lnTo>
                  <a:pt x="589" y="317"/>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20" name="Oval 20"/>
          <p:cNvSpPr>
            <a:spLocks noChangeArrowheads="1"/>
          </p:cNvSpPr>
          <p:nvPr/>
        </p:nvSpPr>
        <p:spPr bwMode="auto">
          <a:xfrm>
            <a:off x="2830083" y="1315576"/>
            <a:ext cx="110951"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1" name="Oval 21"/>
          <p:cNvSpPr>
            <a:spLocks noChangeArrowheads="1"/>
          </p:cNvSpPr>
          <p:nvPr/>
        </p:nvSpPr>
        <p:spPr bwMode="auto">
          <a:xfrm>
            <a:off x="4304868" y="2133212"/>
            <a:ext cx="112657"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2" name="Oval 22"/>
          <p:cNvSpPr>
            <a:spLocks noChangeArrowheads="1"/>
          </p:cNvSpPr>
          <p:nvPr/>
        </p:nvSpPr>
        <p:spPr bwMode="auto">
          <a:xfrm>
            <a:off x="5957171" y="3043644"/>
            <a:ext cx="116071" cy="119056"/>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30" name="Rectangle 30"/>
          <p:cNvSpPr>
            <a:spLocks noChangeArrowheads="1"/>
          </p:cNvSpPr>
          <p:nvPr/>
        </p:nvSpPr>
        <p:spPr bwMode="auto">
          <a:xfrm>
            <a:off x="1595738" y="3465478"/>
            <a:ext cx="83195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500" dirty="0">
                <a:solidFill>
                  <a:srgbClr val="A80000"/>
                </a:solidFill>
              </a:rPr>
              <a:t>W</a:t>
            </a:r>
            <a:r>
              <a:rPr lang="en-US" altLang="en-US" sz="2500" baseline="-25000" dirty="0">
                <a:solidFill>
                  <a:srgbClr val="A80000"/>
                </a:solidFill>
              </a:rPr>
              <a:t>H</a:t>
            </a:r>
            <a:r>
              <a:rPr lang="en-US" altLang="en-US" sz="2500" dirty="0">
                <a:solidFill>
                  <a:srgbClr val="A80000"/>
                </a:solidFill>
              </a:rPr>
              <a:t>(s)</a:t>
            </a:r>
            <a:endParaRPr lang="en-US" altLang="en-US" sz="2000" dirty="0">
              <a:solidFill>
                <a:srgbClr val="A80000"/>
              </a:solidFill>
            </a:endParaRPr>
          </a:p>
        </p:txBody>
      </p:sp>
      <p:sp>
        <p:nvSpPr>
          <p:cNvPr id="32" name="Line 32"/>
          <p:cNvSpPr>
            <a:spLocks noChangeShapeType="1"/>
          </p:cNvSpPr>
          <p:nvPr/>
        </p:nvSpPr>
        <p:spPr bwMode="auto">
          <a:xfrm flipV="1">
            <a:off x="1147055" y="580228"/>
            <a:ext cx="0" cy="528575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3" name="Line 3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780892" y="545859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0</a:t>
            </a:r>
            <a:endParaRPr lang="en-US" altLang="en-US" sz="2000"/>
          </a:p>
        </p:txBody>
      </p:sp>
      <p:sp>
        <p:nvSpPr>
          <p:cNvPr id="35" name="Line 35"/>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624650" y="436257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100</a:t>
            </a:r>
            <a:endParaRPr lang="en-US" altLang="en-US" sz="2000"/>
          </a:p>
        </p:txBody>
      </p:sp>
      <p:sp>
        <p:nvSpPr>
          <p:cNvPr id="37" name="Line 37"/>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622943" y="3261300"/>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200</a:t>
            </a:r>
            <a:endParaRPr lang="en-US" altLang="en-US" sz="2000"/>
          </a:p>
        </p:txBody>
      </p:sp>
      <p:sp>
        <p:nvSpPr>
          <p:cNvPr id="39" name="Line 39"/>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622943" y="2165281"/>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300</a:t>
            </a:r>
            <a:endParaRPr lang="en-US" altLang="en-US" sz="2000"/>
          </a:p>
        </p:txBody>
      </p:sp>
      <p:sp>
        <p:nvSpPr>
          <p:cNvPr id="41" name="Line 41"/>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Rectangle 42"/>
          <p:cNvSpPr>
            <a:spLocks noChangeArrowheads="1"/>
          </p:cNvSpPr>
          <p:nvPr/>
        </p:nvSpPr>
        <p:spPr bwMode="auto">
          <a:xfrm rot="16200000">
            <a:off x="624650" y="1062259"/>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400</a:t>
            </a:r>
            <a:endParaRPr lang="en-US" altLang="en-US" sz="2000"/>
          </a:p>
        </p:txBody>
      </p:sp>
      <p:sp>
        <p:nvSpPr>
          <p:cNvPr id="43" name="Line 4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Line 47"/>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8" name="Line 48"/>
          <p:cNvSpPr>
            <a:spLocks noChangeShapeType="1"/>
          </p:cNvSpPr>
          <p:nvPr/>
        </p:nvSpPr>
        <p:spPr bwMode="auto">
          <a:xfrm flipH="1">
            <a:off x="1039519" y="753559"/>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Rectangle 49"/>
          <p:cNvSpPr>
            <a:spLocks noChangeArrowheads="1"/>
          </p:cNvSpPr>
          <p:nvPr/>
        </p:nvSpPr>
        <p:spPr bwMode="auto">
          <a:xfrm rot="16200000">
            <a:off x="-185806" y="2981168"/>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 per month</a:t>
            </a:r>
            <a:endParaRPr lang="en-US" altLang="en-US" sz="2000"/>
          </a:p>
        </p:txBody>
      </p:sp>
      <p:sp>
        <p:nvSpPr>
          <p:cNvPr id="50" name="Line 50"/>
          <p:cNvSpPr>
            <a:spLocks noChangeShapeType="1"/>
          </p:cNvSpPr>
          <p:nvPr/>
        </p:nvSpPr>
        <p:spPr bwMode="auto">
          <a:xfrm>
            <a:off x="1147055" y="5865981"/>
            <a:ext cx="753778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1" name="Line 51"/>
          <p:cNvSpPr>
            <a:spLocks noChangeShapeType="1"/>
          </p:cNvSpPr>
          <p:nvPr/>
        </p:nvSpPr>
        <p:spPr bwMode="auto">
          <a:xfrm>
            <a:off x="1316040"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1205091"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a:t>
            </a:r>
            <a:endParaRPr lang="en-US" altLang="en-US" sz="2000"/>
          </a:p>
        </p:txBody>
      </p:sp>
      <p:sp>
        <p:nvSpPr>
          <p:cNvPr id="53" name="Line 53"/>
          <p:cNvSpPr>
            <a:spLocks noChangeShapeType="1"/>
          </p:cNvSpPr>
          <p:nvPr/>
        </p:nvSpPr>
        <p:spPr bwMode="auto">
          <a:xfrm>
            <a:off x="2213883"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210122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a:t>
            </a:r>
            <a:endParaRPr lang="en-US" altLang="en-US" sz="2000"/>
          </a:p>
        </p:txBody>
      </p:sp>
      <p:sp>
        <p:nvSpPr>
          <p:cNvPr id="55" name="Line 55"/>
          <p:cNvSpPr>
            <a:spLocks noChangeShapeType="1"/>
          </p:cNvSpPr>
          <p:nvPr/>
        </p:nvSpPr>
        <p:spPr bwMode="auto">
          <a:xfrm>
            <a:off x="3116847"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00419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a:t>
            </a:r>
            <a:endParaRPr lang="en-US" altLang="en-US" sz="2000"/>
          </a:p>
        </p:txBody>
      </p:sp>
      <p:sp>
        <p:nvSpPr>
          <p:cNvPr id="57" name="Line 57"/>
          <p:cNvSpPr>
            <a:spLocks noChangeShapeType="1"/>
          </p:cNvSpPr>
          <p:nvPr/>
        </p:nvSpPr>
        <p:spPr bwMode="auto">
          <a:xfrm>
            <a:off x="4012982"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390203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.5</a:t>
            </a:r>
            <a:endParaRPr lang="en-US" altLang="en-US" sz="2000"/>
          </a:p>
        </p:txBody>
      </p:sp>
      <p:sp>
        <p:nvSpPr>
          <p:cNvPr id="59" name="Line 59"/>
          <p:cNvSpPr>
            <a:spLocks noChangeShapeType="1"/>
          </p:cNvSpPr>
          <p:nvPr/>
        </p:nvSpPr>
        <p:spPr bwMode="auto">
          <a:xfrm>
            <a:off x="49159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480499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.6</a:t>
            </a:r>
            <a:endParaRPr lang="en-US" altLang="en-US" sz="2000"/>
          </a:p>
        </p:txBody>
      </p:sp>
      <p:sp>
        <p:nvSpPr>
          <p:cNvPr id="61" name="Line 61"/>
          <p:cNvSpPr>
            <a:spLocks noChangeShapeType="1"/>
          </p:cNvSpPr>
          <p:nvPr/>
        </p:nvSpPr>
        <p:spPr bwMode="auto">
          <a:xfrm>
            <a:off x="58189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570625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.7</a:t>
            </a:r>
            <a:endParaRPr lang="en-US" altLang="en-US" sz="2000"/>
          </a:p>
        </p:txBody>
      </p:sp>
      <p:sp>
        <p:nvSpPr>
          <p:cNvPr id="63" name="Line 63"/>
          <p:cNvSpPr>
            <a:spLocks noChangeShapeType="1"/>
          </p:cNvSpPr>
          <p:nvPr/>
        </p:nvSpPr>
        <p:spPr bwMode="auto">
          <a:xfrm>
            <a:off x="67150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6604095"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.8</a:t>
            </a:r>
            <a:endParaRPr lang="en-US" altLang="en-US" sz="2000"/>
          </a:p>
        </p:txBody>
      </p:sp>
      <p:sp>
        <p:nvSpPr>
          <p:cNvPr id="65" name="Line 65"/>
          <p:cNvSpPr>
            <a:spLocks noChangeShapeType="1"/>
          </p:cNvSpPr>
          <p:nvPr/>
        </p:nvSpPr>
        <p:spPr bwMode="auto">
          <a:xfrm>
            <a:off x="76180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750706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.9</a:t>
            </a:r>
            <a:endParaRPr lang="en-US" altLang="en-US" sz="2000"/>
          </a:p>
        </p:txBody>
      </p:sp>
      <p:sp>
        <p:nvSpPr>
          <p:cNvPr id="67" name="Line 67"/>
          <p:cNvSpPr>
            <a:spLocks noChangeShapeType="1"/>
          </p:cNvSpPr>
          <p:nvPr/>
        </p:nvSpPr>
        <p:spPr bwMode="auto">
          <a:xfrm>
            <a:off x="8515851"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8" name="Rectangle 68"/>
          <p:cNvSpPr>
            <a:spLocks noChangeArrowheads="1"/>
          </p:cNvSpPr>
          <p:nvPr/>
        </p:nvSpPr>
        <p:spPr bwMode="auto">
          <a:xfrm>
            <a:off x="8440747" y="6028809"/>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a:t>
            </a:r>
            <a:endParaRPr lang="en-US" altLang="en-US" sz="2000"/>
          </a:p>
        </p:txBody>
      </p:sp>
      <p:sp>
        <p:nvSpPr>
          <p:cNvPr id="70" name="Rectangle 59"/>
          <p:cNvSpPr>
            <a:spLocks noChangeArrowheads="1"/>
          </p:cNvSpPr>
          <p:nvPr/>
        </p:nvSpPr>
        <p:spPr bwMode="auto">
          <a:xfrm>
            <a:off x="1133061" y="144866"/>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Result #1: Substantial Adverse Selection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1" name="Rectangle 28"/>
          <p:cNvSpPr>
            <a:spLocks noChangeArrowheads="1"/>
          </p:cNvSpPr>
          <p:nvPr/>
        </p:nvSpPr>
        <p:spPr bwMode="auto">
          <a:xfrm>
            <a:off x="6154080" y="2714977"/>
            <a:ext cx="759823"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ctr" defTabSz="993861"/>
            <a:r>
              <a:rPr lang="en-US" altLang="en-US" sz="2500" dirty="0">
                <a:solidFill>
                  <a:srgbClr val="006000"/>
                </a:solidFill>
              </a:rPr>
              <a:t>C</a:t>
            </a:r>
            <a:r>
              <a:rPr lang="en-US" altLang="en-US" sz="2500" baseline="-25000" dirty="0">
                <a:solidFill>
                  <a:srgbClr val="006000"/>
                </a:solidFill>
              </a:rPr>
              <a:t>H</a:t>
            </a:r>
            <a:r>
              <a:rPr lang="en-US" altLang="en-US" sz="2500" dirty="0">
                <a:solidFill>
                  <a:srgbClr val="006000"/>
                </a:solidFill>
              </a:rPr>
              <a:t>(s)</a:t>
            </a:r>
            <a:endParaRPr lang="en-US" altLang="en-US" sz="2000" dirty="0"/>
          </a:p>
        </p:txBody>
      </p:sp>
      <p:sp>
        <p:nvSpPr>
          <p:cNvPr id="74" name="TextBox 73"/>
          <p:cNvSpPr txBox="1"/>
          <p:nvPr/>
        </p:nvSpPr>
        <p:spPr>
          <a:xfrm>
            <a:off x="1371600" y="2438400"/>
            <a:ext cx="3810000" cy="400110"/>
          </a:xfrm>
          <a:prstGeom prst="rect">
            <a:avLst/>
          </a:prstGeom>
          <a:noFill/>
        </p:spPr>
        <p:txBody>
          <a:bodyPr wrap="square" rtlCol="0">
            <a:spAutoFit/>
          </a:bodyPr>
          <a:lstStyle/>
          <a:p>
            <a:r>
              <a:rPr lang="en-US" sz="2000" dirty="0"/>
              <a:t>Downward sloping cost curves</a:t>
            </a:r>
          </a:p>
        </p:txBody>
      </p:sp>
      <p:sp>
        <p:nvSpPr>
          <p:cNvPr id="75" name="Up-Down Arrow 74"/>
          <p:cNvSpPr/>
          <p:nvPr/>
        </p:nvSpPr>
        <p:spPr>
          <a:xfrm rot="18047931">
            <a:off x="4503984" y="695399"/>
            <a:ext cx="673820" cy="2708329"/>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Rectangle 26"/>
          <p:cNvSpPr>
            <a:spLocks noChangeArrowheads="1"/>
          </p:cNvSpPr>
          <p:nvPr/>
        </p:nvSpPr>
        <p:spPr bwMode="auto">
          <a:xfrm>
            <a:off x="7176022" y="1549913"/>
            <a:ext cx="10114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solidFill>
                  <a:srgbClr val="002060"/>
                </a:solidFill>
              </a:rPr>
              <a:t>AC</a:t>
            </a:r>
            <a:r>
              <a:rPr lang="en-US" altLang="en-US" sz="2600" baseline="-25000" dirty="0">
                <a:solidFill>
                  <a:srgbClr val="002060"/>
                </a:solidFill>
              </a:rPr>
              <a:t>H</a:t>
            </a:r>
            <a:r>
              <a:rPr lang="en-US" altLang="en-US" sz="2600" dirty="0">
                <a:solidFill>
                  <a:srgbClr val="002060"/>
                </a:solidFill>
              </a:rPr>
              <a:t>(s)</a:t>
            </a:r>
            <a:endParaRPr lang="en-US" altLang="en-US" sz="2000" dirty="0">
              <a:solidFill>
                <a:srgbClr val="002060"/>
              </a:solidFill>
            </a:endParaRPr>
          </a:p>
        </p:txBody>
      </p:sp>
      <p:sp>
        <p:nvSpPr>
          <p:cNvPr id="72" name="Rectangle 69"/>
          <p:cNvSpPr>
            <a:spLocks noChangeArrowheads="1"/>
          </p:cNvSpPr>
          <p:nvPr/>
        </p:nvSpPr>
        <p:spPr bwMode="auto">
          <a:xfrm>
            <a:off x="4811936" y="6367046"/>
            <a:ext cx="1410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dirty="0">
                <a:solidFill>
                  <a:srgbClr val="000000"/>
                </a:solidFill>
              </a:rPr>
              <a:t>s</a:t>
            </a:r>
            <a:endParaRPr lang="en-US" altLang="en-US" sz="2000" dirty="0"/>
          </a:p>
        </p:txBody>
      </p:sp>
    </p:spTree>
    <p:extLst>
      <p:ext uri="{BB962C8B-B14F-4D97-AF65-F5344CB8AC3E}">
        <p14:creationId xmlns:p14="http://schemas.microsoft.com/office/powerpoint/2010/main" val="39491894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5" name="Rectangle 5"/>
          <p:cNvSpPr>
            <a:spLocks noChangeArrowheads="1"/>
          </p:cNvSpPr>
          <p:nvPr/>
        </p:nvSpPr>
        <p:spPr bwMode="auto">
          <a:xfrm>
            <a:off x="148503" y="313399"/>
            <a:ext cx="8770183" cy="65446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6" name="Rectangle 6"/>
          <p:cNvSpPr>
            <a:spLocks noChangeArrowheads="1"/>
          </p:cNvSpPr>
          <p:nvPr/>
        </p:nvSpPr>
        <p:spPr bwMode="auto">
          <a:xfrm>
            <a:off x="1147055" y="580227"/>
            <a:ext cx="7532662" cy="5280502"/>
          </a:xfrm>
          <a:prstGeom prst="rect">
            <a:avLst/>
          </a:prstGeom>
          <a:solidFill>
            <a:srgbClr val="FFFFFF"/>
          </a:solidFill>
          <a:ln w="14288">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147055" y="569089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147055" y="4596630"/>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147055" y="349535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147055" y="239933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1147055" y="1299817"/>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Freeform 12"/>
          <p:cNvSpPr>
            <a:spLocks/>
          </p:cNvSpPr>
          <p:nvPr/>
        </p:nvSpPr>
        <p:spPr bwMode="auto">
          <a:xfrm>
            <a:off x="2340196" y="3931315"/>
            <a:ext cx="4402161" cy="1395412"/>
          </a:xfrm>
          <a:custGeom>
            <a:avLst/>
            <a:gdLst>
              <a:gd name="T0" fmla="*/ 12 w 829"/>
              <a:gd name="T1" fmla="*/ 4 h 256"/>
              <a:gd name="T2" fmla="*/ 25 w 829"/>
              <a:gd name="T3" fmla="*/ 9 h 256"/>
              <a:gd name="T4" fmla="*/ 39 w 829"/>
              <a:gd name="T5" fmla="*/ 14 h 256"/>
              <a:gd name="T6" fmla="*/ 52 w 829"/>
              <a:gd name="T7" fmla="*/ 19 h 256"/>
              <a:gd name="T8" fmla="*/ 66 w 829"/>
              <a:gd name="T9" fmla="*/ 23 h 256"/>
              <a:gd name="T10" fmla="*/ 80 w 829"/>
              <a:gd name="T11" fmla="*/ 28 h 256"/>
              <a:gd name="T12" fmla="*/ 93 w 829"/>
              <a:gd name="T13" fmla="*/ 33 h 256"/>
              <a:gd name="T14" fmla="*/ 107 w 829"/>
              <a:gd name="T15" fmla="*/ 38 h 256"/>
              <a:gd name="T16" fmla="*/ 120 w 829"/>
              <a:gd name="T17" fmla="*/ 43 h 256"/>
              <a:gd name="T18" fmla="*/ 134 w 829"/>
              <a:gd name="T19" fmla="*/ 48 h 256"/>
              <a:gd name="T20" fmla="*/ 147 w 829"/>
              <a:gd name="T21" fmla="*/ 52 h 256"/>
              <a:gd name="T22" fmla="*/ 161 w 829"/>
              <a:gd name="T23" fmla="*/ 57 h 256"/>
              <a:gd name="T24" fmla="*/ 175 w 829"/>
              <a:gd name="T25" fmla="*/ 62 h 256"/>
              <a:gd name="T26" fmla="*/ 188 w 829"/>
              <a:gd name="T27" fmla="*/ 67 h 256"/>
              <a:gd name="T28" fmla="*/ 202 w 829"/>
              <a:gd name="T29" fmla="*/ 72 h 256"/>
              <a:gd name="T30" fmla="*/ 215 w 829"/>
              <a:gd name="T31" fmla="*/ 77 h 256"/>
              <a:gd name="T32" fmla="*/ 229 w 829"/>
              <a:gd name="T33" fmla="*/ 82 h 256"/>
              <a:gd name="T34" fmla="*/ 242 w 829"/>
              <a:gd name="T35" fmla="*/ 88 h 256"/>
              <a:gd name="T36" fmla="*/ 256 w 829"/>
              <a:gd name="T37" fmla="*/ 93 h 256"/>
              <a:gd name="T38" fmla="*/ 270 w 829"/>
              <a:gd name="T39" fmla="*/ 99 h 256"/>
              <a:gd name="T40" fmla="*/ 283 w 829"/>
              <a:gd name="T41" fmla="*/ 104 h 256"/>
              <a:gd name="T42" fmla="*/ 297 w 829"/>
              <a:gd name="T43" fmla="*/ 110 h 256"/>
              <a:gd name="T44" fmla="*/ 310 w 829"/>
              <a:gd name="T45" fmla="*/ 115 h 256"/>
              <a:gd name="T46" fmla="*/ 324 w 829"/>
              <a:gd name="T47" fmla="*/ 119 h 256"/>
              <a:gd name="T48" fmla="*/ 337 w 829"/>
              <a:gd name="T49" fmla="*/ 123 h 256"/>
              <a:gd name="T50" fmla="*/ 351 w 829"/>
              <a:gd name="T51" fmla="*/ 127 h 256"/>
              <a:gd name="T52" fmla="*/ 364 w 829"/>
              <a:gd name="T53" fmla="*/ 131 h 256"/>
              <a:gd name="T54" fmla="*/ 378 w 829"/>
              <a:gd name="T55" fmla="*/ 134 h 256"/>
              <a:gd name="T56" fmla="*/ 392 w 829"/>
              <a:gd name="T57" fmla="*/ 138 h 256"/>
              <a:gd name="T58" fmla="*/ 405 w 829"/>
              <a:gd name="T59" fmla="*/ 142 h 256"/>
              <a:gd name="T60" fmla="*/ 419 w 829"/>
              <a:gd name="T61" fmla="*/ 146 h 256"/>
              <a:gd name="T62" fmla="*/ 432 w 829"/>
              <a:gd name="T63" fmla="*/ 150 h 256"/>
              <a:gd name="T64" fmla="*/ 446 w 829"/>
              <a:gd name="T65" fmla="*/ 154 h 256"/>
              <a:gd name="T66" fmla="*/ 459 w 829"/>
              <a:gd name="T67" fmla="*/ 158 h 256"/>
              <a:gd name="T68" fmla="*/ 473 w 829"/>
              <a:gd name="T69" fmla="*/ 161 h 256"/>
              <a:gd name="T70" fmla="*/ 487 w 829"/>
              <a:gd name="T71" fmla="*/ 165 h 256"/>
              <a:gd name="T72" fmla="*/ 500 w 829"/>
              <a:gd name="T73" fmla="*/ 169 h 256"/>
              <a:gd name="T74" fmla="*/ 514 w 829"/>
              <a:gd name="T75" fmla="*/ 173 h 256"/>
              <a:gd name="T76" fmla="*/ 527 w 829"/>
              <a:gd name="T77" fmla="*/ 177 h 256"/>
              <a:gd name="T78" fmla="*/ 541 w 829"/>
              <a:gd name="T79" fmla="*/ 181 h 256"/>
              <a:gd name="T80" fmla="*/ 554 w 829"/>
              <a:gd name="T81" fmla="*/ 185 h 256"/>
              <a:gd name="T82" fmla="*/ 568 w 829"/>
              <a:gd name="T83" fmla="*/ 188 h 256"/>
              <a:gd name="T84" fmla="*/ 582 w 829"/>
              <a:gd name="T85" fmla="*/ 192 h 256"/>
              <a:gd name="T86" fmla="*/ 595 w 829"/>
              <a:gd name="T87" fmla="*/ 196 h 256"/>
              <a:gd name="T88" fmla="*/ 609 w 829"/>
              <a:gd name="T89" fmla="*/ 200 h 256"/>
              <a:gd name="T90" fmla="*/ 622 w 829"/>
              <a:gd name="T91" fmla="*/ 204 h 256"/>
              <a:gd name="T92" fmla="*/ 636 w 829"/>
              <a:gd name="T93" fmla="*/ 207 h 256"/>
              <a:gd name="T94" fmla="*/ 649 w 829"/>
              <a:gd name="T95" fmla="*/ 211 h 256"/>
              <a:gd name="T96" fmla="*/ 663 w 829"/>
              <a:gd name="T97" fmla="*/ 215 h 256"/>
              <a:gd name="T98" fmla="*/ 677 w 829"/>
              <a:gd name="T99" fmla="*/ 218 h 256"/>
              <a:gd name="T100" fmla="*/ 690 w 829"/>
              <a:gd name="T101" fmla="*/ 222 h 256"/>
              <a:gd name="T102" fmla="*/ 704 w 829"/>
              <a:gd name="T103" fmla="*/ 225 h 256"/>
              <a:gd name="T104" fmla="*/ 717 w 829"/>
              <a:gd name="T105" fmla="*/ 228 h 256"/>
              <a:gd name="T106" fmla="*/ 731 w 829"/>
              <a:gd name="T107" fmla="*/ 232 h 256"/>
              <a:gd name="T108" fmla="*/ 744 w 829"/>
              <a:gd name="T109" fmla="*/ 235 h 256"/>
              <a:gd name="T110" fmla="*/ 758 w 829"/>
              <a:gd name="T111" fmla="*/ 238 h 256"/>
              <a:gd name="T112" fmla="*/ 772 w 829"/>
              <a:gd name="T113" fmla="*/ 242 h 256"/>
              <a:gd name="T114" fmla="*/ 785 w 829"/>
              <a:gd name="T115" fmla="*/ 245 h 256"/>
              <a:gd name="T116" fmla="*/ 799 w 829"/>
              <a:gd name="T117" fmla="*/ 249 h 256"/>
              <a:gd name="T118" fmla="*/ 812 w 829"/>
              <a:gd name="T119" fmla="*/ 252 h 256"/>
              <a:gd name="T120" fmla="*/ 826 w 829"/>
              <a:gd name="T121" fmla="*/ 25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29" h="256">
                <a:moveTo>
                  <a:pt x="0" y="0"/>
                </a:moveTo>
                <a:lnTo>
                  <a:pt x="2" y="0"/>
                </a:lnTo>
                <a:lnTo>
                  <a:pt x="3" y="1"/>
                </a:lnTo>
                <a:lnTo>
                  <a:pt x="5" y="2"/>
                </a:lnTo>
                <a:lnTo>
                  <a:pt x="7" y="2"/>
                </a:lnTo>
                <a:lnTo>
                  <a:pt x="8" y="3"/>
                </a:lnTo>
                <a:lnTo>
                  <a:pt x="10" y="3"/>
                </a:lnTo>
                <a:lnTo>
                  <a:pt x="12" y="4"/>
                </a:lnTo>
                <a:lnTo>
                  <a:pt x="13" y="5"/>
                </a:lnTo>
                <a:lnTo>
                  <a:pt x="15" y="5"/>
                </a:lnTo>
                <a:lnTo>
                  <a:pt x="17" y="6"/>
                </a:lnTo>
                <a:lnTo>
                  <a:pt x="18" y="6"/>
                </a:lnTo>
                <a:lnTo>
                  <a:pt x="20" y="7"/>
                </a:lnTo>
                <a:lnTo>
                  <a:pt x="22" y="8"/>
                </a:lnTo>
                <a:lnTo>
                  <a:pt x="24" y="8"/>
                </a:lnTo>
                <a:lnTo>
                  <a:pt x="25" y="9"/>
                </a:lnTo>
                <a:lnTo>
                  <a:pt x="27" y="9"/>
                </a:lnTo>
                <a:lnTo>
                  <a:pt x="29" y="10"/>
                </a:lnTo>
                <a:lnTo>
                  <a:pt x="30" y="11"/>
                </a:lnTo>
                <a:lnTo>
                  <a:pt x="32" y="11"/>
                </a:lnTo>
                <a:lnTo>
                  <a:pt x="34" y="12"/>
                </a:lnTo>
                <a:lnTo>
                  <a:pt x="35" y="12"/>
                </a:lnTo>
                <a:lnTo>
                  <a:pt x="37" y="13"/>
                </a:lnTo>
                <a:lnTo>
                  <a:pt x="39" y="14"/>
                </a:lnTo>
                <a:lnTo>
                  <a:pt x="41" y="14"/>
                </a:lnTo>
                <a:lnTo>
                  <a:pt x="42" y="15"/>
                </a:lnTo>
                <a:lnTo>
                  <a:pt x="44" y="16"/>
                </a:lnTo>
                <a:lnTo>
                  <a:pt x="46" y="16"/>
                </a:lnTo>
                <a:lnTo>
                  <a:pt x="47" y="17"/>
                </a:lnTo>
                <a:lnTo>
                  <a:pt x="49" y="17"/>
                </a:lnTo>
                <a:lnTo>
                  <a:pt x="51" y="18"/>
                </a:lnTo>
                <a:lnTo>
                  <a:pt x="52" y="19"/>
                </a:lnTo>
                <a:lnTo>
                  <a:pt x="54" y="19"/>
                </a:lnTo>
                <a:lnTo>
                  <a:pt x="56" y="20"/>
                </a:lnTo>
                <a:lnTo>
                  <a:pt x="58" y="20"/>
                </a:lnTo>
                <a:lnTo>
                  <a:pt x="59" y="21"/>
                </a:lnTo>
                <a:lnTo>
                  <a:pt x="61" y="22"/>
                </a:lnTo>
                <a:lnTo>
                  <a:pt x="63" y="22"/>
                </a:lnTo>
                <a:lnTo>
                  <a:pt x="64" y="23"/>
                </a:lnTo>
                <a:lnTo>
                  <a:pt x="66" y="23"/>
                </a:lnTo>
                <a:lnTo>
                  <a:pt x="68" y="24"/>
                </a:lnTo>
                <a:lnTo>
                  <a:pt x="69" y="25"/>
                </a:lnTo>
                <a:lnTo>
                  <a:pt x="71" y="25"/>
                </a:lnTo>
                <a:lnTo>
                  <a:pt x="73" y="26"/>
                </a:lnTo>
                <a:lnTo>
                  <a:pt x="74" y="26"/>
                </a:lnTo>
                <a:lnTo>
                  <a:pt x="76" y="27"/>
                </a:lnTo>
                <a:lnTo>
                  <a:pt x="78" y="28"/>
                </a:lnTo>
                <a:lnTo>
                  <a:pt x="80" y="28"/>
                </a:lnTo>
                <a:lnTo>
                  <a:pt x="81" y="29"/>
                </a:lnTo>
                <a:lnTo>
                  <a:pt x="83" y="29"/>
                </a:lnTo>
                <a:lnTo>
                  <a:pt x="85" y="30"/>
                </a:lnTo>
                <a:lnTo>
                  <a:pt x="86" y="31"/>
                </a:lnTo>
                <a:lnTo>
                  <a:pt x="88" y="31"/>
                </a:lnTo>
                <a:lnTo>
                  <a:pt x="90" y="32"/>
                </a:lnTo>
                <a:lnTo>
                  <a:pt x="91" y="32"/>
                </a:lnTo>
                <a:lnTo>
                  <a:pt x="93" y="33"/>
                </a:lnTo>
                <a:lnTo>
                  <a:pt x="95" y="34"/>
                </a:lnTo>
                <a:lnTo>
                  <a:pt x="97" y="34"/>
                </a:lnTo>
                <a:lnTo>
                  <a:pt x="98" y="35"/>
                </a:lnTo>
                <a:lnTo>
                  <a:pt x="100" y="35"/>
                </a:lnTo>
                <a:lnTo>
                  <a:pt x="102" y="36"/>
                </a:lnTo>
                <a:lnTo>
                  <a:pt x="103" y="37"/>
                </a:lnTo>
                <a:lnTo>
                  <a:pt x="105" y="37"/>
                </a:lnTo>
                <a:lnTo>
                  <a:pt x="107" y="38"/>
                </a:lnTo>
                <a:lnTo>
                  <a:pt x="108" y="39"/>
                </a:lnTo>
                <a:lnTo>
                  <a:pt x="110" y="39"/>
                </a:lnTo>
                <a:lnTo>
                  <a:pt x="112" y="40"/>
                </a:lnTo>
                <a:lnTo>
                  <a:pt x="113" y="40"/>
                </a:lnTo>
                <a:lnTo>
                  <a:pt x="115" y="41"/>
                </a:lnTo>
                <a:lnTo>
                  <a:pt x="117" y="42"/>
                </a:lnTo>
                <a:lnTo>
                  <a:pt x="119" y="42"/>
                </a:lnTo>
                <a:lnTo>
                  <a:pt x="120" y="43"/>
                </a:lnTo>
                <a:lnTo>
                  <a:pt x="122" y="43"/>
                </a:lnTo>
                <a:lnTo>
                  <a:pt x="124" y="44"/>
                </a:lnTo>
                <a:lnTo>
                  <a:pt x="125" y="45"/>
                </a:lnTo>
                <a:lnTo>
                  <a:pt x="127" y="45"/>
                </a:lnTo>
                <a:lnTo>
                  <a:pt x="129" y="46"/>
                </a:lnTo>
                <a:lnTo>
                  <a:pt x="130" y="46"/>
                </a:lnTo>
                <a:lnTo>
                  <a:pt x="132" y="47"/>
                </a:lnTo>
                <a:lnTo>
                  <a:pt x="134" y="48"/>
                </a:lnTo>
                <a:lnTo>
                  <a:pt x="136" y="48"/>
                </a:lnTo>
                <a:lnTo>
                  <a:pt x="137" y="49"/>
                </a:lnTo>
                <a:lnTo>
                  <a:pt x="139" y="49"/>
                </a:lnTo>
                <a:lnTo>
                  <a:pt x="141" y="50"/>
                </a:lnTo>
                <a:lnTo>
                  <a:pt x="142" y="51"/>
                </a:lnTo>
                <a:lnTo>
                  <a:pt x="144" y="51"/>
                </a:lnTo>
                <a:lnTo>
                  <a:pt x="146" y="52"/>
                </a:lnTo>
                <a:lnTo>
                  <a:pt x="147" y="52"/>
                </a:lnTo>
                <a:lnTo>
                  <a:pt x="149" y="53"/>
                </a:lnTo>
                <a:lnTo>
                  <a:pt x="151" y="54"/>
                </a:lnTo>
                <a:lnTo>
                  <a:pt x="152" y="54"/>
                </a:lnTo>
                <a:lnTo>
                  <a:pt x="154" y="55"/>
                </a:lnTo>
                <a:lnTo>
                  <a:pt x="156" y="56"/>
                </a:lnTo>
                <a:lnTo>
                  <a:pt x="158" y="56"/>
                </a:lnTo>
                <a:lnTo>
                  <a:pt x="159" y="57"/>
                </a:lnTo>
                <a:lnTo>
                  <a:pt x="161" y="57"/>
                </a:lnTo>
                <a:lnTo>
                  <a:pt x="163" y="58"/>
                </a:lnTo>
                <a:lnTo>
                  <a:pt x="164" y="59"/>
                </a:lnTo>
                <a:lnTo>
                  <a:pt x="166" y="59"/>
                </a:lnTo>
                <a:lnTo>
                  <a:pt x="168" y="60"/>
                </a:lnTo>
                <a:lnTo>
                  <a:pt x="169" y="60"/>
                </a:lnTo>
                <a:lnTo>
                  <a:pt x="171" y="61"/>
                </a:lnTo>
                <a:lnTo>
                  <a:pt x="173" y="62"/>
                </a:lnTo>
                <a:lnTo>
                  <a:pt x="175" y="62"/>
                </a:lnTo>
                <a:lnTo>
                  <a:pt x="176" y="63"/>
                </a:lnTo>
                <a:lnTo>
                  <a:pt x="178" y="63"/>
                </a:lnTo>
                <a:lnTo>
                  <a:pt x="180" y="64"/>
                </a:lnTo>
                <a:lnTo>
                  <a:pt x="181" y="65"/>
                </a:lnTo>
                <a:lnTo>
                  <a:pt x="183" y="65"/>
                </a:lnTo>
                <a:lnTo>
                  <a:pt x="185" y="66"/>
                </a:lnTo>
                <a:lnTo>
                  <a:pt x="186" y="66"/>
                </a:lnTo>
                <a:lnTo>
                  <a:pt x="188" y="67"/>
                </a:lnTo>
                <a:lnTo>
                  <a:pt x="190" y="68"/>
                </a:lnTo>
                <a:lnTo>
                  <a:pt x="191" y="68"/>
                </a:lnTo>
                <a:lnTo>
                  <a:pt x="193" y="69"/>
                </a:lnTo>
                <a:lnTo>
                  <a:pt x="195" y="69"/>
                </a:lnTo>
                <a:lnTo>
                  <a:pt x="197" y="70"/>
                </a:lnTo>
                <a:lnTo>
                  <a:pt x="198" y="71"/>
                </a:lnTo>
                <a:lnTo>
                  <a:pt x="200" y="71"/>
                </a:lnTo>
                <a:lnTo>
                  <a:pt x="202" y="72"/>
                </a:lnTo>
                <a:lnTo>
                  <a:pt x="203" y="72"/>
                </a:lnTo>
                <a:lnTo>
                  <a:pt x="205" y="73"/>
                </a:lnTo>
                <a:lnTo>
                  <a:pt x="207" y="74"/>
                </a:lnTo>
                <a:lnTo>
                  <a:pt x="208" y="74"/>
                </a:lnTo>
                <a:lnTo>
                  <a:pt x="210" y="75"/>
                </a:lnTo>
                <a:lnTo>
                  <a:pt x="212" y="76"/>
                </a:lnTo>
                <a:lnTo>
                  <a:pt x="214" y="76"/>
                </a:lnTo>
                <a:lnTo>
                  <a:pt x="215" y="77"/>
                </a:lnTo>
                <a:lnTo>
                  <a:pt x="217" y="78"/>
                </a:lnTo>
                <a:lnTo>
                  <a:pt x="219" y="78"/>
                </a:lnTo>
                <a:lnTo>
                  <a:pt x="220" y="79"/>
                </a:lnTo>
                <a:lnTo>
                  <a:pt x="222" y="80"/>
                </a:lnTo>
                <a:lnTo>
                  <a:pt x="224" y="80"/>
                </a:lnTo>
                <a:lnTo>
                  <a:pt x="225" y="81"/>
                </a:lnTo>
                <a:lnTo>
                  <a:pt x="227" y="82"/>
                </a:lnTo>
                <a:lnTo>
                  <a:pt x="229" y="82"/>
                </a:lnTo>
                <a:lnTo>
                  <a:pt x="230" y="83"/>
                </a:lnTo>
                <a:lnTo>
                  <a:pt x="232" y="84"/>
                </a:lnTo>
                <a:lnTo>
                  <a:pt x="234" y="84"/>
                </a:lnTo>
                <a:lnTo>
                  <a:pt x="236" y="85"/>
                </a:lnTo>
                <a:lnTo>
                  <a:pt x="237" y="86"/>
                </a:lnTo>
                <a:lnTo>
                  <a:pt x="239" y="87"/>
                </a:lnTo>
                <a:lnTo>
                  <a:pt x="241" y="87"/>
                </a:lnTo>
                <a:lnTo>
                  <a:pt x="242" y="88"/>
                </a:lnTo>
                <a:lnTo>
                  <a:pt x="244" y="89"/>
                </a:lnTo>
                <a:lnTo>
                  <a:pt x="246" y="89"/>
                </a:lnTo>
                <a:lnTo>
                  <a:pt x="247" y="90"/>
                </a:lnTo>
                <a:lnTo>
                  <a:pt x="249" y="91"/>
                </a:lnTo>
                <a:lnTo>
                  <a:pt x="251" y="91"/>
                </a:lnTo>
                <a:lnTo>
                  <a:pt x="253" y="92"/>
                </a:lnTo>
                <a:lnTo>
                  <a:pt x="254" y="93"/>
                </a:lnTo>
                <a:lnTo>
                  <a:pt x="256" y="93"/>
                </a:lnTo>
                <a:lnTo>
                  <a:pt x="258" y="94"/>
                </a:lnTo>
                <a:lnTo>
                  <a:pt x="259" y="95"/>
                </a:lnTo>
                <a:lnTo>
                  <a:pt x="261" y="95"/>
                </a:lnTo>
                <a:lnTo>
                  <a:pt x="263" y="96"/>
                </a:lnTo>
                <a:lnTo>
                  <a:pt x="264" y="97"/>
                </a:lnTo>
                <a:lnTo>
                  <a:pt x="266" y="97"/>
                </a:lnTo>
                <a:lnTo>
                  <a:pt x="268" y="98"/>
                </a:lnTo>
                <a:lnTo>
                  <a:pt x="270" y="99"/>
                </a:lnTo>
                <a:lnTo>
                  <a:pt x="271" y="99"/>
                </a:lnTo>
                <a:lnTo>
                  <a:pt x="273" y="100"/>
                </a:lnTo>
                <a:lnTo>
                  <a:pt x="275" y="101"/>
                </a:lnTo>
                <a:lnTo>
                  <a:pt x="276" y="101"/>
                </a:lnTo>
                <a:lnTo>
                  <a:pt x="278" y="102"/>
                </a:lnTo>
                <a:lnTo>
                  <a:pt x="280" y="103"/>
                </a:lnTo>
                <a:lnTo>
                  <a:pt x="281" y="103"/>
                </a:lnTo>
                <a:lnTo>
                  <a:pt x="283" y="104"/>
                </a:lnTo>
                <a:lnTo>
                  <a:pt x="285" y="105"/>
                </a:lnTo>
                <a:lnTo>
                  <a:pt x="286" y="105"/>
                </a:lnTo>
                <a:lnTo>
                  <a:pt x="288" y="106"/>
                </a:lnTo>
                <a:lnTo>
                  <a:pt x="290" y="107"/>
                </a:lnTo>
                <a:lnTo>
                  <a:pt x="292" y="107"/>
                </a:lnTo>
                <a:lnTo>
                  <a:pt x="293" y="108"/>
                </a:lnTo>
                <a:lnTo>
                  <a:pt x="295" y="109"/>
                </a:lnTo>
                <a:lnTo>
                  <a:pt x="297" y="110"/>
                </a:lnTo>
                <a:lnTo>
                  <a:pt x="298" y="110"/>
                </a:lnTo>
                <a:lnTo>
                  <a:pt x="300" y="111"/>
                </a:lnTo>
                <a:lnTo>
                  <a:pt x="302" y="112"/>
                </a:lnTo>
                <a:lnTo>
                  <a:pt x="303" y="112"/>
                </a:lnTo>
                <a:lnTo>
                  <a:pt x="305" y="113"/>
                </a:lnTo>
                <a:lnTo>
                  <a:pt x="307" y="114"/>
                </a:lnTo>
                <a:lnTo>
                  <a:pt x="309" y="114"/>
                </a:lnTo>
                <a:lnTo>
                  <a:pt x="310" y="115"/>
                </a:lnTo>
                <a:lnTo>
                  <a:pt x="312" y="116"/>
                </a:lnTo>
                <a:lnTo>
                  <a:pt x="314" y="116"/>
                </a:lnTo>
                <a:lnTo>
                  <a:pt x="315" y="117"/>
                </a:lnTo>
                <a:lnTo>
                  <a:pt x="317" y="117"/>
                </a:lnTo>
                <a:lnTo>
                  <a:pt x="319" y="118"/>
                </a:lnTo>
                <a:lnTo>
                  <a:pt x="320" y="118"/>
                </a:lnTo>
                <a:lnTo>
                  <a:pt x="322" y="118"/>
                </a:lnTo>
                <a:lnTo>
                  <a:pt x="324" y="119"/>
                </a:lnTo>
                <a:lnTo>
                  <a:pt x="325" y="119"/>
                </a:lnTo>
                <a:lnTo>
                  <a:pt x="327" y="120"/>
                </a:lnTo>
                <a:lnTo>
                  <a:pt x="329" y="120"/>
                </a:lnTo>
                <a:lnTo>
                  <a:pt x="331" y="121"/>
                </a:lnTo>
                <a:lnTo>
                  <a:pt x="332" y="121"/>
                </a:lnTo>
                <a:lnTo>
                  <a:pt x="334" y="122"/>
                </a:lnTo>
                <a:lnTo>
                  <a:pt x="336" y="122"/>
                </a:lnTo>
                <a:lnTo>
                  <a:pt x="337" y="123"/>
                </a:lnTo>
                <a:lnTo>
                  <a:pt x="339" y="123"/>
                </a:lnTo>
                <a:lnTo>
                  <a:pt x="341" y="124"/>
                </a:lnTo>
                <a:lnTo>
                  <a:pt x="342" y="124"/>
                </a:lnTo>
                <a:lnTo>
                  <a:pt x="344" y="125"/>
                </a:lnTo>
                <a:lnTo>
                  <a:pt x="346" y="125"/>
                </a:lnTo>
                <a:lnTo>
                  <a:pt x="348" y="126"/>
                </a:lnTo>
                <a:lnTo>
                  <a:pt x="349" y="126"/>
                </a:lnTo>
                <a:lnTo>
                  <a:pt x="351" y="127"/>
                </a:lnTo>
                <a:lnTo>
                  <a:pt x="353" y="127"/>
                </a:lnTo>
                <a:lnTo>
                  <a:pt x="354" y="128"/>
                </a:lnTo>
                <a:lnTo>
                  <a:pt x="356" y="128"/>
                </a:lnTo>
                <a:lnTo>
                  <a:pt x="358" y="129"/>
                </a:lnTo>
                <a:lnTo>
                  <a:pt x="359" y="129"/>
                </a:lnTo>
                <a:lnTo>
                  <a:pt x="361" y="130"/>
                </a:lnTo>
                <a:lnTo>
                  <a:pt x="363" y="130"/>
                </a:lnTo>
                <a:lnTo>
                  <a:pt x="364" y="131"/>
                </a:lnTo>
                <a:lnTo>
                  <a:pt x="366" y="131"/>
                </a:lnTo>
                <a:lnTo>
                  <a:pt x="368" y="132"/>
                </a:lnTo>
                <a:lnTo>
                  <a:pt x="370" y="132"/>
                </a:lnTo>
                <a:lnTo>
                  <a:pt x="371" y="133"/>
                </a:lnTo>
                <a:lnTo>
                  <a:pt x="373" y="133"/>
                </a:lnTo>
                <a:lnTo>
                  <a:pt x="375" y="133"/>
                </a:lnTo>
                <a:lnTo>
                  <a:pt x="376" y="134"/>
                </a:lnTo>
                <a:lnTo>
                  <a:pt x="378" y="134"/>
                </a:lnTo>
                <a:lnTo>
                  <a:pt x="380" y="135"/>
                </a:lnTo>
                <a:lnTo>
                  <a:pt x="381" y="135"/>
                </a:lnTo>
                <a:lnTo>
                  <a:pt x="383" y="136"/>
                </a:lnTo>
                <a:lnTo>
                  <a:pt x="385" y="136"/>
                </a:lnTo>
                <a:lnTo>
                  <a:pt x="387" y="137"/>
                </a:lnTo>
                <a:lnTo>
                  <a:pt x="388" y="137"/>
                </a:lnTo>
                <a:lnTo>
                  <a:pt x="390" y="138"/>
                </a:lnTo>
                <a:lnTo>
                  <a:pt x="392" y="138"/>
                </a:lnTo>
                <a:lnTo>
                  <a:pt x="393" y="139"/>
                </a:lnTo>
                <a:lnTo>
                  <a:pt x="395" y="139"/>
                </a:lnTo>
                <a:lnTo>
                  <a:pt x="397" y="140"/>
                </a:lnTo>
                <a:lnTo>
                  <a:pt x="398" y="140"/>
                </a:lnTo>
                <a:lnTo>
                  <a:pt x="400" y="141"/>
                </a:lnTo>
                <a:lnTo>
                  <a:pt x="402" y="141"/>
                </a:lnTo>
                <a:lnTo>
                  <a:pt x="403" y="142"/>
                </a:lnTo>
                <a:lnTo>
                  <a:pt x="405" y="142"/>
                </a:lnTo>
                <a:lnTo>
                  <a:pt x="407" y="143"/>
                </a:lnTo>
                <a:lnTo>
                  <a:pt x="409" y="143"/>
                </a:lnTo>
                <a:lnTo>
                  <a:pt x="410" y="144"/>
                </a:lnTo>
                <a:lnTo>
                  <a:pt x="412" y="144"/>
                </a:lnTo>
                <a:lnTo>
                  <a:pt x="414" y="145"/>
                </a:lnTo>
                <a:lnTo>
                  <a:pt x="415" y="145"/>
                </a:lnTo>
                <a:lnTo>
                  <a:pt x="417" y="145"/>
                </a:lnTo>
                <a:lnTo>
                  <a:pt x="419" y="146"/>
                </a:lnTo>
                <a:lnTo>
                  <a:pt x="420" y="146"/>
                </a:lnTo>
                <a:lnTo>
                  <a:pt x="422" y="147"/>
                </a:lnTo>
                <a:lnTo>
                  <a:pt x="424" y="147"/>
                </a:lnTo>
                <a:lnTo>
                  <a:pt x="426" y="148"/>
                </a:lnTo>
                <a:lnTo>
                  <a:pt x="427" y="148"/>
                </a:lnTo>
                <a:lnTo>
                  <a:pt x="429" y="149"/>
                </a:lnTo>
                <a:lnTo>
                  <a:pt x="431" y="149"/>
                </a:lnTo>
                <a:lnTo>
                  <a:pt x="432" y="150"/>
                </a:lnTo>
                <a:lnTo>
                  <a:pt x="434" y="150"/>
                </a:lnTo>
                <a:lnTo>
                  <a:pt x="436" y="151"/>
                </a:lnTo>
                <a:lnTo>
                  <a:pt x="437" y="151"/>
                </a:lnTo>
                <a:lnTo>
                  <a:pt x="439" y="152"/>
                </a:lnTo>
                <a:lnTo>
                  <a:pt x="441" y="152"/>
                </a:lnTo>
                <a:lnTo>
                  <a:pt x="442" y="153"/>
                </a:lnTo>
                <a:lnTo>
                  <a:pt x="444" y="153"/>
                </a:lnTo>
                <a:lnTo>
                  <a:pt x="446" y="154"/>
                </a:lnTo>
                <a:lnTo>
                  <a:pt x="448" y="154"/>
                </a:lnTo>
                <a:lnTo>
                  <a:pt x="449" y="155"/>
                </a:lnTo>
                <a:lnTo>
                  <a:pt x="451" y="155"/>
                </a:lnTo>
                <a:lnTo>
                  <a:pt x="453" y="156"/>
                </a:lnTo>
                <a:lnTo>
                  <a:pt x="454" y="156"/>
                </a:lnTo>
                <a:lnTo>
                  <a:pt x="456" y="157"/>
                </a:lnTo>
                <a:lnTo>
                  <a:pt x="458" y="157"/>
                </a:lnTo>
                <a:lnTo>
                  <a:pt x="459" y="158"/>
                </a:lnTo>
                <a:lnTo>
                  <a:pt x="461" y="158"/>
                </a:lnTo>
                <a:lnTo>
                  <a:pt x="463" y="159"/>
                </a:lnTo>
                <a:lnTo>
                  <a:pt x="465" y="159"/>
                </a:lnTo>
                <a:lnTo>
                  <a:pt x="466" y="160"/>
                </a:lnTo>
                <a:lnTo>
                  <a:pt x="468" y="160"/>
                </a:lnTo>
                <a:lnTo>
                  <a:pt x="470" y="160"/>
                </a:lnTo>
                <a:lnTo>
                  <a:pt x="471" y="161"/>
                </a:lnTo>
                <a:lnTo>
                  <a:pt x="473" y="161"/>
                </a:lnTo>
                <a:lnTo>
                  <a:pt x="475" y="162"/>
                </a:lnTo>
                <a:lnTo>
                  <a:pt x="476" y="162"/>
                </a:lnTo>
                <a:lnTo>
                  <a:pt x="478" y="163"/>
                </a:lnTo>
                <a:lnTo>
                  <a:pt x="480" y="163"/>
                </a:lnTo>
                <a:lnTo>
                  <a:pt x="482" y="164"/>
                </a:lnTo>
                <a:lnTo>
                  <a:pt x="483" y="164"/>
                </a:lnTo>
                <a:lnTo>
                  <a:pt x="485" y="165"/>
                </a:lnTo>
                <a:lnTo>
                  <a:pt x="487" y="165"/>
                </a:lnTo>
                <a:lnTo>
                  <a:pt x="488" y="166"/>
                </a:lnTo>
                <a:lnTo>
                  <a:pt x="490" y="166"/>
                </a:lnTo>
                <a:lnTo>
                  <a:pt x="492" y="167"/>
                </a:lnTo>
                <a:lnTo>
                  <a:pt x="493" y="167"/>
                </a:lnTo>
                <a:lnTo>
                  <a:pt x="495" y="168"/>
                </a:lnTo>
                <a:lnTo>
                  <a:pt x="497" y="168"/>
                </a:lnTo>
                <a:lnTo>
                  <a:pt x="498" y="169"/>
                </a:lnTo>
                <a:lnTo>
                  <a:pt x="500" y="169"/>
                </a:lnTo>
                <a:lnTo>
                  <a:pt x="502" y="170"/>
                </a:lnTo>
                <a:lnTo>
                  <a:pt x="504" y="170"/>
                </a:lnTo>
                <a:lnTo>
                  <a:pt x="505" y="171"/>
                </a:lnTo>
                <a:lnTo>
                  <a:pt x="507" y="171"/>
                </a:lnTo>
                <a:lnTo>
                  <a:pt x="509" y="172"/>
                </a:lnTo>
                <a:lnTo>
                  <a:pt x="510" y="172"/>
                </a:lnTo>
                <a:lnTo>
                  <a:pt x="512" y="173"/>
                </a:lnTo>
                <a:lnTo>
                  <a:pt x="514" y="173"/>
                </a:lnTo>
                <a:lnTo>
                  <a:pt x="515" y="173"/>
                </a:lnTo>
                <a:lnTo>
                  <a:pt x="517" y="174"/>
                </a:lnTo>
                <a:lnTo>
                  <a:pt x="519" y="174"/>
                </a:lnTo>
                <a:lnTo>
                  <a:pt x="521" y="175"/>
                </a:lnTo>
                <a:lnTo>
                  <a:pt x="522" y="175"/>
                </a:lnTo>
                <a:lnTo>
                  <a:pt x="524" y="176"/>
                </a:lnTo>
                <a:lnTo>
                  <a:pt x="526" y="176"/>
                </a:lnTo>
                <a:lnTo>
                  <a:pt x="527" y="177"/>
                </a:lnTo>
                <a:lnTo>
                  <a:pt x="529" y="177"/>
                </a:lnTo>
                <a:lnTo>
                  <a:pt x="531" y="178"/>
                </a:lnTo>
                <a:lnTo>
                  <a:pt x="532" y="178"/>
                </a:lnTo>
                <a:lnTo>
                  <a:pt x="534" y="179"/>
                </a:lnTo>
                <a:lnTo>
                  <a:pt x="536" y="179"/>
                </a:lnTo>
                <a:lnTo>
                  <a:pt x="537" y="180"/>
                </a:lnTo>
                <a:lnTo>
                  <a:pt x="539" y="180"/>
                </a:lnTo>
                <a:lnTo>
                  <a:pt x="541" y="181"/>
                </a:lnTo>
                <a:lnTo>
                  <a:pt x="543" y="181"/>
                </a:lnTo>
                <a:lnTo>
                  <a:pt x="544" y="182"/>
                </a:lnTo>
                <a:lnTo>
                  <a:pt x="546" y="182"/>
                </a:lnTo>
                <a:lnTo>
                  <a:pt x="548" y="183"/>
                </a:lnTo>
                <a:lnTo>
                  <a:pt x="549" y="183"/>
                </a:lnTo>
                <a:lnTo>
                  <a:pt x="551" y="184"/>
                </a:lnTo>
                <a:lnTo>
                  <a:pt x="553" y="184"/>
                </a:lnTo>
                <a:lnTo>
                  <a:pt x="554" y="185"/>
                </a:lnTo>
                <a:lnTo>
                  <a:pt x="556" y="185"/>
                </a:lnTo>
                <a:lnTo>
                  <a:pt x="558" y="186"/>
                </a:lnTo>
                <a:lnTo>
                  <a:pt x="560" y="186"/>
                </a:lnTo>
                <a:lnTo>
                  <a:pt x="561" y="187"/>
                </a:lnTo>
                <a:lnTo>
                  <a:pt x="563" y="187"/>
                </a:lnTo>
                <a:lnTo>
                  <a:pt x="565" y="187"/>
                </a:lnTo>
                <a:lnTo>
                  <a:pt x="566" y="188"/>
                </a:lnTo>
                <a:lnTo>
                  <a:pt x="568" y="188"/>
                </a:lnTo>
                <a:lnTo>
                  <a:pt x="570" y="189"/>
                </a:lnTo>
                <a:lnTo>
                  <a:pt x="571" y="189"/>
                </a:lnTo>
                <a:lnTo>
                  <a:pt x="573" y="190"/>
                </a:lnTo>
                <a:lnTo>
                  <a:pt x="575" y="190"/>
                </a:lnTo>
                <a:lnTo>
                  <a:pt x="576" y="191"/>
                </a:lnTo>
                <a:lnTo>
                  <a:pt x="578" y="191"/>
                </a:lnTo>
                <a:lnTo>
                  <a:pt x="580" y="192"/>
                </a:lnTo>
                <a:lnTo>
                  <a:pt x="582" y="192"/>
                </a:lnTo>
                <a:lnTo>
                  <a:pt x="583" y="193"/>
                </a:lnTo>
                <a:lnTo>
                  <a:pt x="585" y="193"/>
                </a:lnTo>
                <a:lnTo>
                  <a:pt x="587" y="194"/>
                </a:lnTo>
                <a:lnTo>
                  <a:pt x="588" y="194"/>
                </a:lnTo>
                <a:lnTo>
                  <a:pt x="590" y="195"/>
                </a:lnTo>
                <a:lnTo>
                  <a:pt x="592" y="195"/>
                </a:lnTo>
                <a:lnTo>
                  <a:pt x="593" y="196"/>
                </a:lnTo>
                <a:lnTo>
                  <a:pt x="595" y="196"/>
                </a:lnTo>
                <a:lnTo>
                  <a:pt x="597" y="196"/>
                </a:lnTo>
                <a:lnTo>
                  <a:pt x="599" y="197"/>
                </a:lnTo>
                <a:lnTo>
                  <a:pt x="600" y="197"/>
                </a:lnTo>
                <a:lnTo>
                  <a:pt x="602" y="198"/>
                </a:lnTo>
                <a:lnTo>
                  <a:pt x="604" y="198"/>
                </a:lnTo>
                <a:lnTo>
                  <a:pt x="605" y="199"/>
                </a:lnTo>
                <a:lnTo>
                  <a:pt x="607" y="199"/>
                </a:lnTo>
                <a:lnTo>
                  <a:pt x="609" y="200"/>
                </a:lnTo>
                <a:lnTo>
                  <a:pt x="610" y="200"/>
                </a:lnTo>
                <a:lnTo>
                  <a:pt x="612" y="201"/>
                </a:lnTo>
                <a:lnTo>
                  <a:pt x="614" y="201"/>
                </a:lnTo>
                <a:lnTo>
                  <a:pt x="615" y="202"/>
                </a:lnTo>
                <a:lnTo>
                  <a:pt x="617" y="202"/>
                </a:lnTo>
                <a:lnTo>
                  <a:pt x="619" y="203"/>
                </a:lnTo>
                <a:lnTo>
                  <a:pt x="621" y="203"/>
                </a:lnTo>
                <a:lnTo>
                  <a:pt x="622" y="204"/>
                </a:lnTo>
                <a:lnTo>
                  <a:pt x="624" y="204"/>
                </a:lnTo>
                <a:lnTo>
                  <a:pt x="626" y="205"/>
                </a:lnTo>
                <a:lnTo>
                  <a:pt x="627" y="205"/>
                </a:lnTo>
                <a:lnTo>
                  <a:pt x="629" y="206"/>
                </a:lnTo>
                <a:lnTo>
                  <a:pt x="631" y="206"/>
                </a:lnTo>
                <a:lnTo>
                  <a:pt x="632" y="206"/>
                </a:lnTo>
                <a:lnTo>
                  <a:pt x="634" y="207"/>
                </a:lnTo>
                <a:lnTo>
                  <a:pt x="636" y="207"/>
                </a:lnTo>
                <a:lnTo>
                  <a:pt x="638" y="208"/>
                </a:lnTo>
                <a:lnTo>
                  <a:pt x="639" y="208"/>
                </a:lnTo>
                <a:lnTo>
                  <a:pt x="641" y="209"/>
                </a:lnTo>
                <a:lnTo>
                  <a:pt x="643" y="209"/>
                </a:lnTo>
                <a:lnTo>
                  <a:pt x="644" y="210"/>
                </a:lnTo>
                <a:lnTo>
                  <a:pt x="646" y="210"/>
                </a:lnTo>
                <a:lnTo>
                  <a:pt x="648" y="211"/>
                </a:lnTo>
                <a:lnTo>
                  <a:pt x="649" y="211"/>
                </a:lnTo>
                <a:lnTo>
                  <a:pt x="651" y="212"/>
                </a:lnTo>
                <a:lnTo>
                  <a:pt x="653" y="212"/>
                </a:lnTo>
                <a:lnTo>
                  <a:pt x="654" y="213"/>
                </a:lnTo>
                <a:lnTo>
                  <a:pt x="656" y="213"/>
                </a:lnTo>
                <a:lnTo>
                  <a:pt x="658" y="214"/>
                </a:lnTo>
                <a:lnTo>
                  <a:pt x="660" y="214"/>
                </a:lnTo>
                <a:lnTo>
                  <a:pt x="661" y="214"/>
                </a:lnTo>
                <a:lnTo>
                  <a:pt x="663" y="215"/>
                </a:lnTo>
                <a:lnTo>
                  <a:pt x="665" y="215"/>
                </a:lnTo>
                <a:lnTo>
                  <a:pt x="666" y="216"/>
                </a:lnTo>
                <a:lnTo>
                  <a:pt x="668" y="216"/>
                </a:lnTo>
                <a:lnTo>
                  <a:pt x="670" y="216"/>
                </a:lnTo>
                <a:lnTo>
                  <a:pt x="671" y="217"/>
                </a:lnTo>
                <a:lnTo>
                  <a:pt x="673" y="217"/>
                </a:lnTo>
                <a:lnTo>
                  <a:pt x="675" y="218"/>
                </a:lnTo>
                <a:lnTo>
                  <a:pt x="677" y="218"/>
                </a:lnTo>
                <a:lnTo>
                  <a:pt x="678" y="219"/>
                </a:lnTo>
                <a:lnTo>
                  <a:pt x="680" y="219"/>
                </a:lnTo>
                <a:lnTo>
                  <a:pt x="682" y="219"/>
                </a:lnTo>
                <a:lnTo>
                  <a:pt x="683" y="220"/>
                </a:lnTo>
                <a:lnTo>
                  <a:pt x="685" y="220"/>
                </a:lnTo>
                <a:lnTo>
                  <a:pt x="687" y="221"/>
                </a:lnTo>
                <a:lnTo>
                  <a:pt x="688" y="221"/>
                </a:lnTo>
                <a:lnTo>
                  <a:pt x="690" y="222"/>
                </a:lnTo>
                <a:lnTo>
                  <a:pt x="692" y="222"/>
                </a:lnTo>
                <a:lnTo>
                  <a:pt x="693" y="222"/>
                </a:lnTo>
                <a:lnTo>
                  <a:pt x="695" y="223"/>
                </a:lnTo>
                <a:lnTo>
                  <a:pt x="697" y="223"/>
                </a:lnTo>
                <a:lnTo>
                  <a:pt x="699" y="224"/>
                </a:lnTo>
                <a:lnTo>
                  <a:pt x="700" y="224"/>
                </a:lnTo>
                <a:lnTo>
                  <a:pt x="702" y="225"/>
                </a:lnTo>
                <a:lnTo>
                  <a:pt x="704" y="225"/>
                </a:lnTo>
                <a:lnTo>
                  <a:pt x="705" y="225"/>
                </a:lnTo>
                <a:lnTo>
                  <a:pt x="707" y="226"/>
                </a:lnTo>
                <a:lnTo>
                  <a:pt x="709" y="226"/>
                </a:lnTo>
                <a:lnTo>
                  <a:pt x="710" y="227"/>
                </a:lnTo>
                <a:lnTo>
                  <a:pt x="712" y="227"/>
                </a:lnTo>
                <a:lnTo>
                  <a:pt x="714" y="228"/>
                </a:lnTo>
                <a:lnTo>
                  <a:pt x="716" y="228"/>
                </a:lnTo>
                <a:lnTo>
                  <a:pt x="717" y="228"/>
                </a:lnTo>
                <a:lnTo>
                  <a:pt x="719" y="229"/>
                </a:lnTo>
                <a:lnTo>
                  <a:pt x="721" y="229"/>
                </a:lnTo>
                <a:lnTo>
                  <a:pt x="722" y="230"/>
                </a:lnTo>
                <a:lnTo>
                  <a:pt x="724" y="230"/>
                </a:lnTo>
                <a:lnTo>
                  <a:pt x="726" y="230"/>
                </a:lnTo>
                <a:lnTo>
                  <a:pt x="727" y="231"/>
                </a:lnTo>
                <a:lnTo>
                  <a:pt x="729" y="231"/>
                </a:lnTo>
                <a:lnTo>
                  <a:pt x="731" y="232"/>
                </a:lnTo>
                <a:lnTo>
                  <a:pt x="733" y="232"/>
                </a:lnTo>
                <a:lnTo>
                  <a:pt x="734" y="233"/>
                </a:lnTo>
                <a:lnTo>
                  <a:pt x="736" y="233"/>
                </a:lnTo>
                <a:lnTo>
                  <a:pt x="738" y="233"/>
                </a:lnTo>
                <a:lnTo>
                  <a:pt x="739" y="234"/>
                </a:lnTo>
                <a:lnTo>
                  <a:pt x="741" y="234"/>
                </a:lnTo>
                <a:lnTo>
                  <a:pt x="743" y="235"/>
                </a:lnTo>
                <a:lnTo>
                  <a:pt x="744" y="235"/>
                </a:lnTo>
                <a:lnTo>
                  <a:pt x="746" y="236"/>
                </a:lnTo>
                <a:lnTo>
                  <a:pt x="748" y="236"/>
                </a:lnTo>
                <a:lnTo>
                  <a:pt x="749" y="236"/>
                </a:lnTo>
                <a:lnTo>
                  <a:pt x="751" y="237"/>
                </a:lnTo>
                <a:lnTo>
                  <a:pt x="753" y="237"/>
                </a:lnTo>
                <a:lnTo>
                  <a:pt x="755" y="238"/>
                </a:lnTo>
                <a:lnTo>
                  <a:pt x="756" y="238"/>
                </a:lnTo>
                <a:lnTo>
                  <a:pt x="758" y="238"/>
                </a:lnTo>
                <a:lnTo>
                  <a:pt x="760" y="239"/>
                </a:lnTo>
                <a:lnTo>
                  <a:pt x="761" y="239"/>
                </a:lnTo>
                <a:lnTo>
                  <a:pt x="763" y="240"/>
                </a:lnTo>
                <a:lnTo>
                  <a:pt x="765" y="240"/>
                </a:lnTo>
                <a:lnTo>
                  <a:pt x="766" y="241"/>
                </a:lnTo>
                <a:lnTo>
                  <a:pt x="768" y="241"/>
                </a:lnTo>
                <a:lnTo>
                  <a:pt x="770" y="241"/>
                </a:lnTo>
                <a:lnTo>
                  <a:pt x="772" y="242"/>
                </a:lnTo>
                <a:lnTo>
                  <a:pt x="773" y="242"/>
                </a:lnTo>
                <a:lnTo>
                  <a:pt x="775" y="243"/>
                </a:lnTo>
                <a:lnTo>
                  <a:pt x="777" y="243"/>
                </a:lnTo>
                <a:lnTo>
                  <a:pt x="778" y="244"/>
                </a:lnTo>
                <a:lnTo>
                  <a:pt x="780" y="244"/>
                </a:lnTo>
                <a:lnTo>
                  <a:pt x="782" y="244"/>
                </a:lnTo>
                <a:lnTo>
                  <a:pt x="783" y="245"/>
                </a:lnTo>
                <a:lnTo>
                  <a:pt x="785" y="245"/>
                </a:lnTo>
                <a:lnTo>
                  <a:pt x="787" y="246"/>
                </a:lnTo>
                <a:lnTo>
                  <a:pt x="788" y="246"/>
                </a:lnTo>
                <a:lnTo>
                  <a:pt x="790" y="247"/>
                </a:lnTo>
                <a:lnTo>
                  <a:pt x="792" y="247"/>
                </a:lnTo>
                <a:lnTo>
                  <a:pt x="794" y="247"/>
                </a:lnTo>
                <a:lnTo>
                  <a:pt x="795" y="248"/>
                </a:lnTo>
                <a:lnTo>
                  <a:pt x="797" y="248"/>
                </a:lnTo>
                <a:lnTo>
                  <a:pt x="799" y="249"/>
                </a:lnTo>
                <a:lnTo>
                  <a:pt x="800" y="249"/>
                </a:lnTo>
                <a:lnTo>
                  <a:pt x="802" y="249"/>
                </a:lnTo>
                <a:lnTo>
                  <a:pt x="804" y="250"/>
                </a:lnTo>
                <a:lnTo>
                  <a:pt x="805" y="250"/>
                </a:lnTo>
                <a:lnTo>
                  <a:pt x="807" y="251"/>
                </a:lnTo>
                <a:lnTo>
                  <a:pt x="809" y="251"/>
                </a:lnTo>
                <a:lnTo>
                  <a:pt x="811" y="252"/>
                </a:lnTo>
                <a:lnTo>
                  <a:pt x="812" y="252"/>
                </a:lnTo>
                <a:lnTo>
                  <a:pt x="814" y="252"/>
                </a:lnTo>
                <a:lnTo>
                  <a:pt x="816" y="253"/>
                </a:lnTo>
                <a:lnTo>
                  <a:pt x="817" y="253"/>
                </a:lnTo>
                <a:lnTo>
                  <a:pt x="819" y="254"/>
                </a:lnTo>
                <a:lnTo>
                  <a:pt x="821" y="254"/>
                </a:lnTo>
                <a:lnTo>
                  <a:pt x="822" y="255"/>
                </a:lnTo>
                <a:lnTo>
                  <a:pt x="824" y="255"/>
                </a:lnTo>
                <a:lnTo>
                  <a:pt x="826" y="255"/>
                </a:lnTo>
                <a:lnTo>
                  <a:pt x="827" y="256"/>
                </a:lnTo>
                <a:lnTo>
                  <a:pt x="829" y="256"/>
                </a:lnTo>
              </a:path>
            </a:pathLst>
          </a:custGeom>
          <a:noFill/>
          <a:ln w="30163">
            <a:solidFill>
              <a:srgbClr val="A8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4" name="Freeform 14"/>
          <p:cNvSpPr>
            <a:spLocks/>
          </p:cNvSpPr>
          <p:nvPr/>
        </p:nvSpPr>
        <p:spPr bwMode="auto">
          <a:xfrm>
            <a:off x="2329954" y="809585"/>
            <a:ext cx="4412403" cy="903428"/>
          </a:xfrm>
          <a:custGeom>
            <a:avLst/>
            <a:gdLst>
              <a:gd name="T0" fmla="*/ 0 w 831"/>
              <a:gd name="T1" fmla="*/ 0 h 166"/>
              <a:gd name="T2" fmla="*/ 210 w 831"/>
              <a:gd name="T3" fmla="*/ 30 h 166"/>
              <a:gd name="T4" fmla="*/ 555 w 831"/>
              <a:gd name="T5" fmla="*/ 101 h 166"/>
              <a:gd name="T6" fmla="*/ 831 w 831"/>
              <a:gd name="T7" fmla="*/ 166 h 166"/>
            </a:gdLst>
            <a:ahLst/>
            <a:cxnLst>
              <a:cxn ang="0">
                <a:pos x="T0" y="T1"/>
              </a:cxn>
              <a:cxn ang="0">
                <a:pos x="T2" y="T3"/>
              </a:cxn>
              <a:cxn ang="0">
                <a:pos x="T4" y="T5"/>
              </a:cxn>
              <a:cxn ang="0">
                <a:pos x="T6" y="T7"/>
              </a:cxn>
            </a:cxnLst>
            <a:rect l="0" t="0" r="r" b="b"/>
            <a:pathLst>
              <a:path w="831" h="166">
                <a:moveTo>
                  <a:pt x="0" y="0"/>
                </a:moveTo>
                <a:lnTo>
                  <a:pt x="210" y="30"/>
                </a:lnTo>
                <a:lnTo>
                  <a:pt x="555" y="101"/>
                </a:lnTo>
                <a:lnTo>
                  <a:pt x="831" y="166"/>
                </a:lnTo>
              </a:path>
            </a:pathLst>
          </a:custGeom>
          <a:noFill/>
          <a:ln w="30163">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2271918" y="748306"/>
            <a:ext cx="116071" cy="120808"/>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3386542" y="912885"/>
            <a:ext cx="112657"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Oval 17"/>
          <p:cNvSpPr>
            <a:spLocks noChangeArrowheads="1"/>
          </p:cNvSpPr>
          <p:nvPr/>
        </p:nvSpPr>
        <p:spPr bwMode="auto">
          <a:xfrm>
            <a:off x="5218072" y="1299818"/>
            <a:ext cx="117778"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6684321" y="1653485"/>
            <a:ext cx="110951" cy="119056"/>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9" name="Freeform 19"/>
          <p:cNvSpPr>
            <a:spLocks/>
          </p:cNvSpPr>
          <p:nvPr/>
        </p:nvSpPr>
        <p:spPr bwMode="auto">
          <a:xfrm>
            <a:off x="2888119" y="1375104"/>
            <a:ext cx="3127087" cy="1728069"/>
          </a:xfrm>
          <a:custGeom>
            <a:avLst/>
            <a:gdLst>
              <a:gd name="T0" fmla="*/ 0 w 589"/>
              <a:gd name="T1" fmla="*/ 0 h 317"/>
              <a:gd name="T2" fmla="*/ 278 w 589"/>
              <a:gd name="T3" fmla="*/ 150 h 317"/>
              <a:gd name="T4" fmla="*/ 589 w 589"/>
              <a:gd name="T5" fmla="*/ 317 h 317"/>
            </a:gdLst>
            <a:ahLst/>
            <a:cxnLst>
              <a:cxn ang="0">
                <a:pos x="T0" y="T1"/>
              </a:cxn>
              <a:cxn ang="0">
                <a:pos x="T2" y="T3"/>
              </a:cxn>
              <a:cxn ang="0">
                <a:pos x="T4" y="T5"/>
              </a:cxn>
            </a:cxnLst>
            <a:rect l="0" t="0" r="r" b="b"/>
            <a:pathLst>
              <a:path w="589" h="317">
                <a:moveTo>
                  <a:pt x="0" y="0"/>
                </a:moveTo>
                <a:lnTo>
                  <a:pt x="278" y="150"/>
                </a:lnTo>
                <a:lnTo>
                  <a:pt x="589" y="317"/>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20" name="Oval 20"/>
          <p:cNvSpPr>
            <a:spLocks noChangeArrowheads="1"/>
          </p:cNvSpPr>
          <p:nvPr/>
        </p:nvSpPr>
        <p:spPr bwMode="auto">
          <a:xfrm>
            <a:off x="2830083" y="1315576"/>
            <a:ext cx="110951"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1" name="Oval 21"/>
          <p:cNvSpPr>
            <a:spLocks noChangeArrowheads="1"/>
          </p:cNvSpPr>
          <p:nvPr/>
        </p:nvSpPr>
        <p:spPr bwMode="auto">
          <a:xfrm>
            <a:off x="4304868" y="2133212"/>
            <a:ext cx="112657"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2" name="Oval 22"/>
          <p:cNvSpPr>
            <a:spLocks noChangeArrowheads="1"/>
          </p:cNvSpPr>
          <p:nvPr/>
        </p:nvSpPr>
        <p:spPr bwMode="auto">
          <a:xfrm>
            <a:off x="5957171" y="3043644"/>
            <a:ext cx="116071" cy="119056"/>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30" name="Rectangle 30"/>
          <p:cNvSpPr>
            <a:spLocks noChangeArrowheads="1"/>
          </p:cNvSpPr>
          <p:nvPr/>
        </p:nvSpPr>
        <p:spPr bwMode="auto">
          <a:xfrm>
            <a:off x="1595738" y="3465478"/>
            <a:ext cx="83195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500" dirty="0">
                <a:solidFill>
                  <a:srgbClr val="A80000"/>
                </a:solidFill>
              </a:rPr>
              <a:t>W</a:t>
            </a:r>
            <a:r>
              <a:rPr lang="en-US" altLang="en-US" sz="2500" baseline="-25000" dirty="0">
                <a:solidFill>
                  <a:srgbClr val="A80000"/>
                </a:solidFill>
              </a:rPr>
              <a:t>H</a:t>
            </a:r>
            <a:r>
              <a:rPr lang="en-US" altLang="en-US" sz="2500" dirty="0">
                <a:solidFill>
                  <a:srgbClr val="A80000"/>
                </a:solidFill>
              </a:rPr>
              <a:t>(s)</a:t>
            </a:r>
            <a:endParaRPr lang="en-US" altLang="en-US" sz="2000" dirty="0">
              <a:solidFill>
                <a:srgbClr val="A80000"/>
              </a:solidFill>
            </a:endParaRPr>
          </a:p>
        </p:txBody>
      </p:sp>
      <p:sp>
        <p:nvSpPr>
          <p:cNvPr id="32" name="Line 32"/>
          <p:cNvSpPr>
            <a:spLocks noChangeShapeType="1"/>
          </p:cNvSpPr>
          <p:nvPr/>
        </p:nvSpPr>
        <p:spPr bwMode="auto">
          <a:xfrm flipV="1">
            <a:off x="1147055" y="580228"/>
            <a:ext cx="0" cy="528575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3" name="Line 3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780892" y="545859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0</a:t>
            </a:r>
            <a:endParaRPr lang="en-US" altLang="en-US" sz="2000"/>
          </a:p>
        </p:txBody>
      </p:sp>
      <p:sp>
        <p:nvSpPr>
          <p:cNvPr id="35" name="Line 35"/>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624650" y="436257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100</a:t>
            </a:r>
            <a:endParaRPr lang="en-US" altLang="en-US" sz="2000"/>
          </a:p>
        </p:txBody>
      </p:sp>
      <p:sp>
        <p:nvSpPr>
          <p:cNvPr id="37" name="Line 37"/>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622943" y="3261300"/>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200</a:t>
            </a:r>
            <a:endParaRPr lang="en-US" altLang="en-US" sz="2000"/>
          </a:p>
        </p:txBody>
      </p:sp>
      <p:sp>
        <p:nvSpPr>
          <p:cNvPr id="39" name="Line 39"/>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622943" y="2165281"/>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300</a:t>
            </a:r>
            <a:endParaRPr lang="en-US" altLang="en-US" sz="2000"/>
          </a:p>
        </p:txBody>
      </p:sp>
      <p:sp>
        <p:nvSpPr>
          <p:cNvPr id="41" name="Line 41"/>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Rectangle 42"/>
          <p:cNvSpPr>
            <a:spLocks noChangeArrowheads="1"/>
          </p:cNvSpPr>
          <p:nvPr/>
        </p:nvSpPr>
        <p:spPr bwMode="auto">
          <a:xfrm rot="16200000">
            <a:off x="624650" y="1062259"/>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400</a:t>
            </a:r>
            <a:endParaRPr lang="en-US" altLang="en-US" sz="2000"/>
          </a:p>
        </p:txBody>
      </p:sp>
      <p:sp>
        <p:nvSpPr>
          <p:cNvPr id="43" name="Line 4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Line 47"/>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8" name="Line 48"/>
          <p:cNvSpPr>
            <a:spLocks noChangeShapeType="1"/>
          </p:cNvSpPr>
          <p:nvPr/>
        </p:nvSpPr>
        <p:spPr bwMode="auto">
          <a:xfrm flipH="1">
            <a:off x="1039519" y="753559"/>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Rectangle 49"/>
          <p:cNvSpPr>
            <a:spLocks noChangeArrowheads="1"/>
          </p:cNvSpPr>
          <p:nvPr/>
        </p:nvSpPr>
        <p:spPr bwMode="auto">
          <a:xfrm rot="16200000">
            <a:off x="-185806" y="2981168"/>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 per month</a:t>
            </a:r>
            <a:endParaRPr lang="en-US" altLang="en-US" sz="2000"/>
          </a:p>
        </p:txBody>
      </p:sp>
      <p:sp>
        <p:nvSpPr>
          <p:cNvPr id="50" name="Line 50"/>
          <p:cNvSpPr>
            <a:spLocks noChangeShapeType="1"/>
          </p:cNvSpPr>
          <p:nvPr/>
        </p:nvSpPr>
        <p:spPr bwMode="auto">
          <a:xfrm>
            <a:off x="1147055" y="5865981"/>
            <a:ext cx="753778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1" name="Line 51"/>
          <p:cNvSpPr>
            <a:spLocks noChangeShapeType="1"/>
          </p:cNvSpPr>
          <p:nvPr/>
        </p:nvSpPr>
        <p:spPr bwMode="auto">
          <a:xfrm>
            <a:off x="1316040"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1205091"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a:t>
            </a:r>
            <a:endParaRPr lang="en-US" altLang="en-US" sz="2000"/>
          </a:p>
        </p:txBody>
      </p:sp>
      <p:sp>
        <p:nvSpPr>
          <p:cNvPr id="53" name="Line 53"/>
          <p:cNvSpPr>
            <a:spLocks noChangeShapeType="1"/>
          </p:cNvSpPr>
          <p:nvPr/>
        </p:nvSpPr>
        <p:spPr bwMode="auto">
          <a:xfrm>
            <a:off x="2213883"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210122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a:t>
            </a:r>
            <a:endParaRPr lang="en-US" altLang="en-US" sz="2000"/>
          </a:p>
        </p:txBody>
      </p:sp>
      <p:sp>
        <p:nvSpPr>
          <p:cNvPr id="55" name="Line 55"/>
          <p:cNvSpPr>
            <a:spLocks noChangeShapeType="1"/>
          </p:cNvSpPr>
          <p:nvPr/>
        </p:nvSpPr>
        <p:spPr bwMode="auto">
          <a:xfrm>
            <a:off x="3116847"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00419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a:t>
            </a:r>
            <a:endParaRPr lang="en-US" altLang="en-US" sz="2000"/>
          </a:p>
        </p:txBody>
      </p:sp>
      <p:sp>
        <p:nvSpPr>
          <p:cNvPr id="57" name="Line 57"/>
          <p:cNvSpPr>
            <a:spLocks noChangeShapeType="1"/>
          </p:cNvSpPr>
          <p:nvPr/>
        </p:nvSpPr>
        <p:spPr bwMode="auto">
          <a:xfrm>
            <a:off x="4012982"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390203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.5</a:t>
            </a:r>
            <a:endParaRPr lang="en-US" altLang="en-US" sz="2000"/>
          </a:p>
        </p:txBody>
      </p:sp>
      <p:sp>
        <p:nvSpPr>
          <p:cNvPr id="59" name="Line 59"/>
          <p:cNvSpPr>
            <a:spLocks noChangeShapeType="1"/>
          </p:cNvSpPr>
          <p:nvPr/>
        </p:nvSpPr>
        <p:spPr bwMode="auto">
          <a:xfrm>
            <a:off x="49159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480499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.6</a:t>
            </a:r>
            <a:endParaRPr lang="en-US" altLang="en-US" sz="2000"/>
          </a:p>
        </p:txBody>
      </p:sp>
      <p:sp>
        <p:nvSpPr>
          <p:cNvPr id="61" name="Line 61"/>
          <p:cNvSpPr>
            <a:spLocks noChangeShapeType="1"/>
          </p:cNvSpPr>
          <p:nvPr/>
        </p:nvSpPr>
        <p:spPr bwMode="auto">
          <a:xfrm>
            <a:off x="58189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570625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.7</a:t>
            </a:r>
            <a:endParaRPr lang="en-US" altLang="en-US" sz="2000"/>
          </a:p>
        </p:txBody>
      </p:sp>
      <p:sp>
        <p:nvSpPr>
          <p:cNvPr id="63" name="Line 63"/>
          <p:cNvSpPr>
            <a:spLocks noChangeShapeType="1"/>
          </p:cNvSpPr>
          <p:nvPr/>
        </p:nvSpPr>
        <p:spPr bwMode="auto">
          <a:xfrm>
            <a:off x="67150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6604095"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.8</a:t>
            </a:r>
            <a:endParaRPr lang="en-US" altLang="en-US" sz="2000"/>
          </a:p>
        </p:txBody>
      </p:sp>
      <p:sp>
        <p:nvSpPr>
          <p:cNvPr id="65" name="Line 65"/>
          <p:cNvSpPr>
            <a:spLocks noChangeShapeType="1"/>
          </p:cNvSpPr>
          <p:nvPr/>
        </p:nvSpPr>
        <p:spPr bwMode="auto">
          <a:xfrm>
            <a:off x="76180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750706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.9</a:t>
            </a:r>
            <a:endParaRPr lang="en-US" altLang="en-US" sz="2000"/>
          </a:p>
        </p:txBody>
      </p:sp>
      <p:sp>
        <p:nvSpPr>
          <p:cNvPr id="67" name="Line 67"/>
          <p:cNvSpPr>
            <a:spLocks noChangeShapeType="1"/>
          </p:cNvSpPr>
          <p:nvPr/>
        </p:nvSpPr>
        <p:spPr bwMode="auto">
          <a:xfrm>
            <a:off x="8515851"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8" name="Rectangle 68"/>
          <p:cNvSpPr>
            <a:spLocks noChangeArrowheads="1"/>
          </p:cNvSpPr>
          <p:nvPr/>
        </p:nvSpPr>
        <p:spPr bwMode="auto">
          <a:xfrm>
            <a:off x="8440747" y="6028809"/>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a:t>
            </a:r>
            <a:endParaRPr lang="en-US" altLang="en-US" sz="2000"/>
          </a:p>
        </p:txBody>
      </p:sp>
      <p:sp>
        <p:nvSpPr>
          <p:cNvPr id="70" name="Rectangle 59"/>
          <p:cNvSpPr>
            <a:spLocks noChangeArrowheads="1"/>
          </p:cNvSpPr>
          <p:nvPr/>
        </p:nvSpPr>
        <p:spPr bwMode="auto">
          <a:xfrm>
            <a:off x="1133061" y="144866"/>
            <a:ext cx="7173912"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Result #2: Little Take-up w/out Large Subsidies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1" name="Rectangle 28"/>
          <p:cNvSpPr>
            <a:spLocks noChangeArrowheads="1"/>
          </p:cNvSpPr>
          <p:nvPr/>
        </p:nvSpPr>
        <p:spPr bwMode="auto">
          <a:xfrm>
            <a:off x="6154080" y="2714977"/>
            <a:ext cx="759823"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ctr" defTabSz="993861"/>
            <a:r>
              <a:rPr lang="en-US" altLang="en-US" sz="2500" dirty="0">
                <a:solidFill>
                  <a:srgbClr val="006000"/>
                </a:solidFill>
              </a:rPr>
              <a:t>C</a:t>
            </a:r>
            <a:r>
              <a:rPr lang="en-US" altLang="en-US" sz="2500" baseline="-25000" dirty="0">
                <a:solidFill>
                  <a:srgbClr val="006000"/>
                </a:solidFill>
              </a:rPr>
              <a:t>H</a:t>
            </a:r>
            <a:r>
              <a:rPr lang="en-US" altLang="en-US" sz="2500" dirty="0">
                <a:solidFill>
                  <a:srgbClr val="006000"/>
                </a:solidFill>
              </a:rPr>
              <a:t>(s)</a:t>
            </a:r>
            <a:endParaRPr lang="en-US" altLang="en-US" sz="2000" dirty="0"/>
          </a:p>
        </p:txBody>
      </p:sp>
      <p:sp>
        <p:nvSpPr>
          <p:cNvPr id="76" name="Up-Down Arrow 75"/>
          <p:cNvSpPr/>
          <p:nvPr/>
        </p:nvSpPr>
        <p:spPr>
          <a:xfrm>
            <a:off x="3614430" y="1225679"/>
            <a:ext cx="609600" cy="3149575"/>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TextBox 76"/>
          <p:cNvSpPr txBox="1"/>
          <p:nvPr/>
        </p:nvSpPr>
        <p:spPr>
          <a:xfrm>
            <a:off x="4007729" y="3531205"/>
            <a:ext cx="3993271" cy="400110"/>
          </a:xfrm>
          <a:prstGeom prst="rect">
            <a:avLst/>
          </a:prstGeom>
          <a:noFill/>
        </p:spPr>
        <p:txBody>
          <a:bodyPr wrap="square" rtlCol="0">
            <a:spAutoFit/>
          </a:bodyPr>
          <a:lstStyle/>
          <a:p>
            <a:pPr algn="ctr"/>
            <a:r>
              <a:rPr lang="en-US" sz="2000" dirty="0"/>
              <a:t>Demand well below average cost</a:t>
            </a:r>
          </a:p>
        </p:txBody>
      </p:sp>
      <p:sp>
        <p:nvSpPr>
          <p:cNvPr id="74" name="TextBox 73"/>
          <p:cNvSpPr txBox="1"/>
          <p:nvPr/>
        </p:nvSpPr>
        <p:spPr>
          <a:xfrm>
            <a:off x="4648200" y="3951454"/>
            <a:ext cx="4343401" cy="923330"/>
          </a:xfrm>
          <a:prstGeom prst="rect">
            <a:avLst/>
          </a:prstGeom>
          <a:noFill/>
        </p:spPr>
        <p:txBody>
          <a:bodyPr wrap="square" rtlCol="0">
            <a:spAutoFit/>
          </a:bodyPr>
          <a:lstStyle/>
          <a:p>
            <a:pPr marL="285750" indent="-285750">
              <a:buFont typeface="Wingdings" panose="05000000000000000000" pitchFamily="2" charset="2"/>
              <a:buChar char="Ø"/>
            </a:pPr>
            <a:r>
              <a:rPr lang="en-US" dirty="0"/>
              <a:t>Premium = 25% of AC </a:t>
            </a:r>
            <a:r>
              <a:rPr lang="en-US" dirty="0">
                <a:sym typeface="Wingdings" panose="05000000000000000000" pitchFamily="2" charset="2"/>
              </a:rPr>
              <a:t> 49% take-up</a:t>
            </a:r>
          </a:p>
          <a:p>
            <a:pPr marL="285750" indent="-285750">
              <a:buFont typeface="Wingdings" panose="05000000000000000000" pitchFamily="2" charset="2"/>
              <a:buChar char="Ø"/>
            </a:pPr>
            <a:r>
              <a:rPr lang="en-US" dirty="0">
                <a:sym typeface="Wingdings" panose="05000000000000000000" pitchFamily="2" charset="2"/>
              </a:rPr>
              <a:t>Premium = 10% of AC  79% take-up</a:t>
            </a:r>
          </a:p>
          <a:p>
            <a:pPr algn="ctr"/>
            <a:endParaRPr lang="en-US" dirty="0"/>
          </a:p>
        </p:txBody>
      </p:sp>
      <p:sp>
        <p:nvSpPr>
          <p:cNvPr id="75" name="Rectangle 26"/>
          <p:cNvSpPr>
            <a:spLocks noChangeArrowheads="1"/>
          </p:cNvSpPr>
          <p:nvPr/>
        </p:nvSpPr>
        <p:spPr bwMode="auto">
          <a:xfrm>
            <a:off x="7176022" y="1549913"/>
            <a:ext cx="10114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solidFill>
                  <a:srgbClr val="002060"/>
                </a:solidFill>
              </a:rPr>
              <a:t>AC</a:t>
            </a:r>
            <a:r>
              <a:rPr lang="en-US" altLang="en-US" sz="2600" baseline="-25000" dirty="0">
                <a:solidFill>
                  <a:srgbClr val="002060"/>
                </a:solidFill>
              </a:rPr>
              <a:t>H</a:t>
            </a:r>
            <a:r>
              <a:rPr lang="en-US" altLang="en-US" sz="2600" dirty="0">
                <a:solidFill>
                  <a:srgbClr val="002060"/>
                </a:solidFill>
              </a:rPr>
              <a:t>(s)</a:t>
            </a:r>
            <a:endParaRPr lang="en-US" altLang="en-US" sz="2000" dirty="0">
              <a:solidFill>
                <a:srgbClr val="002060"/>
              </a:solidFill>
            </a:endParaRPr>
          </a:p>
        </p:txBody>
      </p:sp>
      <p:sp>
        <p:nvSpPr>
          <p:cNvPr id="72" name="Rectangle 69"/>
          <p:cNvSpPr>
            <a:spLocks noChangeArrowheads="1"/>
          </p:cNvSpPr>
          <p:nvPr/>
        </p:nvSpPr>
        <p:spPr bwMode="auto">
          <a:xfrm>
            <a:off x="4811936" y="6367046"/>
            <a:ext cx="1410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dirty="0">
                <a:solidFill>
                  <a:srgbClr val="000000"/>
                </a:solidFill>
              </a:rPr>
              <a:t>s</a:t>
            </a:r>
            <a:endParaRPr lang="en-US" altLang="en-US" sz="2000" dirty="0"/>
          </a:p>
        </p:txBody>
      </p:sp>
    </p:spTree>
    <p:extLst>
      <p:ext uri="{BB962C8B-B14F-4D97-AF65-F5344CB8AC3E}">
        <p14:creationId xmlns:p14="http://schemas.microsoft.com/office/powerpoint/2010/main" val="219442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5" name="Rectangle 5"/>
          <p:cNvSpPr>
            <a:spLocks noChangeArrowheads="1"/>
          </p:cNvSpPr>
          <p:nvPr/>
        </p:nvSpPr>
        <p:spPr bwMode="auto">
          <a:xfrm>
            <a:off x="148503" y="313399"/>
            <a:ext cx="8770183" cy="65446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6" name="Rectangle 6"/>
          <p:cNvSpPr>
            <a:spLocks noChangeArrowheads="1"/>
          </p:cNvSpPr>
          <p:nvPr/>
        </p:nvSpPr>
        <p:spPr bwMode="auto">
          <a:xfrm>
            <a:off x="1147055" y="580227"/>
            <a:ext cx="7532662" cy="5280502"/>
          </a:xfrm>
          <a:prstGeom prst="rect">
            <a:avLst/>
          </a:prstGeom>
          <a:solidFill>
            <a:srgbClr val="FFFFFF"/>
          </a:solidFill>
          <a:ln w="14288">
            <a:solidFill>
              <a:srgbClr val="FFFFFF"/>
            </a:solidFill>
            <a:prstDash val="solid"/>
            <a:miter lim="800000"/>
            <a:headEnd/>
            <a:tailEnd/>
          </a:ln>
        </p:spPr>
        <p:txBody>
          <a:bodyPr vert="horz" wrap="square" lIns="99386" tIns="49693" rIns="99386" bIns="49693" numCol="1" anchor="t" anchorCtr="0" compatLnSpc="1">
            <a:prstTxWarp prst="textNoShape">
              <a:avLst/>
            </a:prstTxWarp>
          </a:bodyPr>
          <a:lstStyle/>
          <a:p>
            <a:endParaRPr lang="en-US"/>
          </a:p>
        </p:txBody>
      </p:sp>
      <p:sp>
        <p:nvSpPr>
          <p:cNvPr id="7" name="Line 7"/>
          <p:cNvSpPr>
            <a:spLocks noChangeShapeType="1"/>
          </p:cNvSpPr>
          <p:nvPr/>
        </p:nvSpPr>
        <p:spPr bwMode="auto">
          <a:xfrm>
            <a:off x="1147055" y="569089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8" name="Line 8"/>
          <p:cNvSpPr>
            <a:spLocks noChangeShapeType="1"/>
          </p:cNvSpPr>
          <p:nvPr/>
        </p:nvSpPr>
        <p:spPr bwMode="auto">
          <a:xfrm>
            <a:off x="1147055" y="4596630"/>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9" name="Line 9"/>
          <p:cNvSpPr>
            <a:spLocks noChangeShapeType="1"/>
          </p:cNvSpPr>
          <p:nvPr/>
        </p:nvSpPr>
        <p:spPr bwMode="auto">
          <a:xfrm>
            <a:off x="1147055" y="349535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0" name="Line 10"/>
          <p:cNvSpPr>
            <a:spLocks noChangeShapeType="1"/>
          </p:cNvSpPr>
          <p:nvPr/>
        </p:nvSpPr>
        <p:spPr bwMode="auto">
          <a:xfrm>
            <a:off x="1147055" y="2399338"/>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1" name="Line 11"/>
          <p:cNvSpPr>
            <a:spLocks noChangeShapeType="1"/>
          </p:cNvSpPr>
          <p:nvPr/>
        </p:nvSpPr>
        <p:spPr bwMode="auto">
          <a:xfrm>
            <a:off x="1147055" y="1299817"/>
            <a:ext cx="7537783" cy="0"/>
          </a:xfrm>
          <a:prstGeom prst="line">
            <a:avLst/>
          </a:prstGeom>
          <a:noFill/>
          <a:ln w="19050"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2" name="Freeform 12"/>
          <p:cNvSpPr>
            <a:spLocks/>
          </p:cNvSpPr>
          <p:nvPr/>
        </p:nvSpPr>
        <p:spPr bwMode="auto">
          <a:xfrm>
            <a:off x="2340196" y="3931315"/>
            <a:ext cx="4402161" cy="1395412"/>
          </a:xfrm>
          <a:custGeom>
            <a:avLst/>
            <a:gdLst>
              <a:gd name="T0" fmla="*/ 12 w 829"/>
              <a:gd name="T1" fmla="*/ 4 h 256"/>
              <a:gd name="T2" fmla="*/ 25 w 829"/>
              <a:gd name="T3" fmla="*/ 9 h 256"/>
              <a:gd name="T4" fmla="*/ 39 w 829"/>
              <a:gd name="T5" fmla="*/ 14 h 256"/>
              <a:gd name="T6" fmla="*/ 52 w 829"/>
              <a:gd name="T7" fmla="*/ 19 h 256"/>
              <a:gd name="T8" fmla="*/ 66 w 829"/>
              <a:gd name="T9" fmla="*/ 23 h 256"/>
              <a:gd name="T10" fmla="*/ 80 w 829"/>
              <a:gd name="T11" fmla="*/ 28 h 256"/>
              <a:gd name="T12" fmla="*/ 93 w 829"/>
              <a:gd name="T13" fmla="*/ 33 h 256"/>
              <a:gd name="T14" fmla="*/ 107 w 829"/>
              <a:gd name="T15" fmla="*/ 38 h 256"/>
              <a:gd name="T16" fmla="*/ 120 w 829"/>
              <a:gd name="T17" fmla="*/ 43 h 256"/>
              <a:gd name="T18" fmla="*/ 134 w 829"/>
              <a:gd name="T19" fmla="*/ 48 h 256"/>
              <a:gd name="T20" fmla="*/ 147 w 829"/>
              <a:gd name="T21" fmla="*/ 52 h 256"/>
              <a:gd name="T22" fmla="*/ 161 w 829"/>
              <a:gd name="T23" fmla="*/ 57 h 256"/>
              <a:gd name="T24" fmla="*/ 175 w 829"/>
              <a:gd name="T25" fmla="*/ 62 h 256"/>
              <a:gd name="T26" fmla="*/ 188 w 829"/>
              <a:gd name="T27" fmla="*/ 67 h 256"/>
              <a:gd name="T28" fmla="*/ 202 w 829"/>
              <a:gd name="T29" fmla="*/ 72 h 256"/>
              <a:gd name="T30" fmla="*/ 215 w 829"/>
              <a:gd name="T31" fmla="*/ 77 h 256"/>
              <a:gd name="T32" fmla="*/ 229 w 829"/>
              <a:gd name="T33" fmla="*/ 82 h 256"/>
              <a:gd name="T34" fmla="*/ 242 w 829"/>
              <a:gd name="T35" fmla="*/ 88 h 256"/>
              <a:gd name="T36" fmla="*/ 256 w 829"/>
              <a:gd name="T37" fmla="*/ 93 h 256"/>
              <a:gd name="T38" fmla="*/ 270 w 829"/>
              <a:gd name="T39" fmla="*/ 99 h 256"/>
              <a:gd name="T40" fmla="*/ 283 w 829"/>
              <a:gd name="T41" fmla="*/ 104 h 256"/>
              <a:gd name="T42" fmla="*/ 297 w 829"/>
              <a:gd name="T43" fmla="*/ 110 h 256"/>
              <a:gd name="T44" fmla="*/ 310 w 829"/>
              <a:gd name="T45" fmla="*/ 115 h 256"/>
              <a:gd name="T46" fmla="*/ 324 w 829"/>
              <a:gd name="T47" fmla="*/ 119 h 256"/>
              <a:gd name="T48" fmla="*/ 337 w 829"/>
              <a:gd name="T49" fmla="*/ 123 h 256"/>
              <a:gd name="T50" fmla="*/ 351 w 829"/>
              <a:gd name="T51" fmla="*/ 127 h 256"/>
              <a:gd name="T52" fmla="*/ 364 w 829"/>
              <a:gd name="T53" fmla="*/ 131 h 256"/>
              <a:gd name="T54" fmla="*/ 378 w 829"/>
              <a:gd name="T55" fmla="*/ 134 h 256"/>
              <a:gd name="T56" fmla="*/ 392 w 829"/>
              <a:gd name="T57" fmla="*/ 138 h 256"/>
              <a:gd name="T58" fmla="*/ 405 w 829"/>
              <a:gd name="T59" fmla="*/ 142 h 256"/>
              <a:gd name="T60" fmla="*/ 419 w 829"/>
              <a:gd name="T61" fmla="*/ 146 h 256"/>
              <a:gd name="T62" fmla="*/ 432 w 829"/>
              <a:gd name="T63" fmla="*/ 150 h 256"/>
              <a:gd name="T64" fmla="*/ 446 w 829"/>
              <a:gd name="T65" fmla="*/ 154 h 256"/>
              <a:gd name="T66" fmla="*/ 459 w 829"/>
              <a:gd name="T67" fmla="*/ 158 h 256"/>
              <a:gd name="T68" fmla="*/ 473 w 829"/>
              <a:gd name="T69" fmla="*/ 161 h 256"/>
              <a:gd name="T70" fmla="*/ 487 w 829"/>
              <a:gd name="T71" fmla="*/ 165 h 256"/>
              <a:gd name="T72" fmla="*/ 500 w 829"/>
              <a:gd name="T73" fmla="*/ 169 h 256"/>
              <a:gd name="T74" fmla="*/ 514 w 829"/>
              <a:gd name="T75" fmla="*/ 173 h 256"/>
              <a:gd name="T76" fmla="*/ 527 w 829"/>
              <a:gd name="T77" fmla="*/ 177 h 256"/>
              <a:gd name="T78" fmla="*/ 541 w 829"/>
              <a:gd name="T79" fmla="*/ 181 h 256"/>
              <a:gd name="T80" fmla="*/ 554 w 829"/>
              <a:gd name="T81" fmla="*/ 185 h 256"/>
              <a:gd name="T82" fmla="*/ 568 w 829"/>
              <a:gd name="T83" fmla="*/ 188 h 256"/>
              <a:gd name="T84" fmla="*/ 582 w 829"/>
              <a:gd name="T85" fmla="*/ 192 h 256"/>
              <a:gd name="T86" fmla="*/ 595 w 829"/>
              <a:gd name="T87" fmla="*/ 196 h 256"/>
              <a:gd name="T88" fmla="*/ 609 w 829"/>
              <a:gd name="T89" fmla="*/ 200 h 256"/>
              <a:gd name="T90" fmla="*/ 622 w 829"/>
              <a:gd name="T91" fmla="*/ 204 h 256"/>
              <a:gd name="T92" fmla="*/ 636 w 829"/>
              <a:gd name="T93" fmla="*/ 207 h 256"/>
              <a:gd name="T94" fmla="*/ 649 w 829"/>
              <a:gd name="T95" fmla="*/ 211 h 256"/>
              <a:gd name="T96" fmla="*/ 663 w 829"/>
              <a:gd name="T97" fmla="*/ 215 h 256"/>
              <a:gd name="T98" fmla="*/ 677 w 829"/>
              <a:gd name="T99" fmla="*/ 218 h 256"/>
              <a:gd name="T100" fmla="*/ 690 w 829"/>
              <a:gd name="T101" fmla="*/ 222 h 256"/>
              <a:gd name="T102" fmla="*/ 704 w 829"/>
              <a:gd name="T103" fmla="*/ 225 h 256"/>
              <a:gd name="T104" fmla="*/ 717 w 829"/>
              <a:gd name="T105" fmla="*/ 228 h 256"/>
              <a:gd name="T106" fmla="*/ 731 w 829"/>
              <a:gd name="T107" fmla="*/ 232 h 256"/>
              <a:gd name="T108" fmla="*/ 744 w 829"/>
              <a:gd name="T109" fmla="*/ 235 h 256"/>
              <a:gd name="T110" fmla="*/ 758 w 829"/>
              <a:gd name="T111" fmla="*/ 238 h 256"/>
              <a:gd name="T112" fmla="*/ 772 w 829"/>
              <a:gd name="T113" fmla="*/ 242 h 256"/>
              <a:gd name="T114" fmla="*/ 785 w 829"/>
              <a:gd name="T115" fmla="*/ 245 h 256"/>
              <a:gd name="T116" fmla="*/ 799 w 829"/>
              <a:gd name="T117" fmla="*/ 249 h 256"/>
              <a:gd name="T118" fmla="*/ 812 w 829"/>
              <a:gd name="T119" fmla="*/ 252 h 256"/>
              <a:gd name="T120" fmla="*/ 826 w 829"/>
              <a:gd name="T121" fmla="*/ 25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29" h="256">
                <a:moveTo>
                  <a:pt x="0" y="0"/>
                </a:moveTo>
                <a:lnTo>
                  <a:pt x="2" y="0"/>
                </a:lnTo>
                <a:lnTo>
                  <a:pt x="3" y="1"/>
                </a:lnTo>
                <a:lnTo>
                  <a:pt x="5" y="2"/>
                </a:lnTo>
                <a:lnTo>
                  <a:pt x="7" y="2"/>
                </a:lnTo>
                <a:lnTo>
                  <a:pt x="8" y="3"/>
                </a:lnTo>
                <a:lnTo>
                  <a:pt x="10" y="3"/>
                </a:lnTo>
                <a:lnTo>
                  <a:pt x="12" y="4"/>
                </a:lnTo>
                <a:lnTo>
                  <a:pt x="13" y="5"/>
                </a:lnTo>
                <a:lnTo>
                  <a:pt x="15" y="5"/>
                </a:lnTo>
                <a:lnTo>
                  <a:pt x="17" y="6"/>
                </a:lnTo>
                <a:lnTo>
                  <a:pt x="18" y="6"/>
                </a:lnTo>
                <a:lnTo>
                  <a:pt x="20" y="7"/>
                </a:lnTo>
                <a:lnTo>
                  <a:pt x="22" y="8"/>
                </a:lnTo>
                <a:lnTo>
                  <a:pt x="24" y="8"/>
                </a:lnTo>
                <a:lnTo>
                  <a:pt x="25" y="9"/>
                </a:lnTo>
                <a:lnTo>
                  <a:pt x="27" y="9"/>
                </a:lnTo>
                <a:lnTo>
                  <a:pt x="29" y="10"/>
                </a:lnTo>
                <a:lnTo>
                  <a:pt x="30" y="11"/>
                </a:lnTo>
                <a:lnTo>
                  <a:pt x="32" y="11"/>
                </a:lnTo>
                <a:lnTo>
                  <a:pt x="34" y="12"/>
                </a:lnTo>
                <a:lnTo>
                  <a:pt x="35" y="12"/>
                </a:lnTo>
                <a:lnTo>
                  <a:pt x="37" y="13"/>
                </a:lnTo>
                <a:lnTo>
                  <a:pt x="39" y="14"/>
                </a:lnTo>
                <a:lnTo>
                  <a:pt x="41" y="14"/>
                </a:lnTo>
                <a:lnTo>
                  <a:pt x="42" y="15"/>
                </a:lnTo>
                <a:lnTo>
                  <a:pt x="44" y="16"/>
                </a:lnTo>
                <a:lnTo>
                  <a:pt x="46" y="16"/>
                </a:lnTo>
                <a:lnTo>
                  <a:pt x="47" y="17"/>
                </a:lnTo>
                <a:lnTo>
                  <a:pt x="49" y="17"/>
                </a:lnTo>
                <a:lnTo>
                  <a:pt x="51" y="18"/>
                </a:lnTo>
                <a:lnTo>
                  <a:pt x="52" y="19"/>
                </a:lnTo>
                <a:lnTo>
                  <a:pt x="54" y="19"/>
                </a:lnTo>
                <a:lnTo>
                  <a:pt x="56" y="20"/>
                </a:lnTo>
                <a:lnTo>
                  <a:pt x="58" y="20"/>
                </a:lnTo>
                <a:lnTo>
                  <a:pt x="59" y="21"/>
                </a:lnTo>
                <a:lnTo>
                  <a:pt x="61" y="22"/>
                </a:lnTo>
                <a:lnTo>
                  <a:pt x="63" y="22"/>
                </a:lnTo>
                <a:lnTo>
                  <a:pt x="64" y="23"/>
                </a:lnTo>
                <a:lnTo>
                  <a:pt x="66" y="23"/>
                </a:lnTo>
                <a:lnTo>
                  <a:pt x="68" y="24"/>
                </a:lnTo>
                <a:lnTo>
                  <a:pt x="69" y="25"/>
                </a:lnTo>
                <a:lnTo>
                  <a:pt x="71" y="25"/>
                </a:lnTo>
                <a:lnTo>
                  <a:pt x="73" y="26"/>
                </a:lnTo>
                <a:lnTo>
                  <a:pt x="74" y="26"/>
                </a:lnTo>
                <a:lnTo>
                  <a:pt x="76" y="27"/>
                </a:lnTo>
                <a:lnTo>
                  <a:pt x="78" y="28"/>
                </a:lnTo>
                <a:lnTo>
                  <a:pt x="80" y="28"/>
                </a:lnTo>
                <a:lnTo>
                  <a:pt x="81" y="29"/>
                </a:lnTo>
                <a:lnTo>
                  <a:pt x="83" y="29"/>
                </a:lnTo>
                <a:lnTo>
                  <a:pt x="85" y="30"/>
                </a:lnTo>
                <a:lnTo>
                  <a:pt x="86" y="31"/>
                </a:lnTo>
                <a:lnTo>
                  <a:pt x="88" y="31"/>
                </a:lnTo>
                <a:lnTo>
                  <a:pt x="90" y="32"/>
                </a:lnTo>
                <a:lnTo>
                  <a:pt x="91" y="32"/>
                </a:lnTo>
                <a:lnTo>
                  <a:pt x="93" y="33"/>
                </a:lnTo>
                <a:lnTo>
                  <a:pt x="95" y="34"/>
                </a:lnTo>
                <a:lnTo>
                  <a:pt x="97" y="34"/>
                </a:lnTo>
                <a:lnTo>
                  <a:pt x="98" y="35"/>
                </a:lnTo>
                <a:lnTo>
                  <a:pt x="100" y="35"/>
                </a:lnTo>
                <a:lnTo>
                  <a:pt x="102" y="36"/>
                </a:lnTo>
                <a:lnTo>
                  <a:pt x="103" y="37"/>
                </a:lnTo>
                <a:lnTo>
                  <a:pt x="105" y="37"/>
                </a:lnTo>
                <a:lnTo>
                  <a:pt x="107" y="38"/>
                </a:lnTo>
                <a:lnTo>
                  <a:pt x="108" y="39"/>
                </a:lnTo>
                <a:lnTo>
                  <a:pt x="110" y="39"/>
                </a:lnTo>
                <a:lnTo>
                  <a:pt x="112" y="40"/>
                </a:lnTo>
                <a:lnTo>
                  <a:pt x="113" y="40"/>
                </a:lnTo>
                <a:lnTo>
                  <a:pt x="115" y="41"/>
                </a:lnTo>
                <a:lnTo>
                  <a:pt x="117" y="42"/>
                </a:lnTo>
                <a:lnTo>
                  <a:pt x="119" y="42"/>
                </a:lnTo>
                <a:lnTo>
                  <a:pt x="120" y="43"/>
                </a:lnTo>
                <a:lnTo>
                  <a:pt x="122" y="43"/>
                </a:lnTo>
                <a:lnTo>
                  <a:pt x="124" y="44"/>
                </a:lnTo>
                <a:lnTo>
                  <a:pt x="125" y="45"/>
                </a:lnTo>
                <a:lnTo>
                  <a:pt x="127" y="45"/>
                </a:lnTo>
                <a:lnTo>
                  <a:pt x="129" y="46"/>
                </a:lnTo>
                <a:lnTo>
                  <a:pt x="130" y="46"/>
                </a:lnTo>
                <a:lnTo>
                  <a:pt x="132" y="47"/>
                </a:lnTo>
                <a:lnTo>
                  <a:pt x="134" y="48"/>
                </a:lnTo>
                <a:lnTo>
                  <a:pt x="136" y="48"/>
                </a:lnTo>
                <a:lnTo>
                  <a:pt x="137" y="49"/>
                </a:lnTo>
                <a:lnTo>
                  <a:pt x="139" y="49"/>
                </a:lnTo>
                <a:lnTo>
                  <a:pt x="141" y="50"/>
                </a:lnTo>
                <a:lnTo>
                  <a:pt x="142" y="51"/>
                </a:lnTo>
                <a:lnTo>
                  <a:pt x="144" y="51"/>
                </a:lnTo>
                <a:lnTo>
                  <a:pt x="146" y="52"/>
                </a:lnTo>
                <a:lnTo>
                  <a:pt x="147" y="52"/>
                </a:lnTo>
                <a:lnTo>
                  <a:pt x="149" y="53"/>
                </a:lnTo>
                <a:lnTo>
                  <a:pt x="151" y="54"/>
                </a:lnTo>
                <a:lnTo>
                  <a:pt x="152" y="54"/>
                </a:lnTo>
                <a:lnTo>
                  <a:pt x="154" y="55"/>
                </a:lnTo>
                <a:lnTo>
                  <a:pt x="156" y="56"/>
                </a:lnTo>
                <a:lnTo>
                  <a:pt x="158" y="56"/>
                </a:lnTo>
                <a:lnTo>
                  <a:pt x="159" y="57"/>
                </a:lnTo>
                <a:lnTo>
                  <a:pt x="161" y="57"/>
                </a:lnTo>
                <a:lnTo>
                  <a:pt x="163" y="58"/>
                </a:lnTo>
                <a:lnTo>
                  <a:pt x="164" y="59"/>
                </a:lnTo>
                <a:lnTo>
                  <a:pt x="166" y="59"/>
                </a:lnTo>
                <a:lnTo>
                  <a:pt x="168" y="60"/>
                </a:lnTo>
                <a:lnTo>
                  <a:pt x="169" y="60"/>
                </a:lnTo>
                <a:lnTo>
                  <a:pt x="171" y="61"/>
                </a:lnTo>
                <a:lnTo>
                  <a:pt x="173" y="62"/>
                </a:lnTo>
                <a:lnTo>
                  <a:pt x="175" y="62"/>
                </a:lnTo>
                <a:lnTo>
                  <a:pt x="176" y="63"/>
                </a:lnTo>
                <a:lnTo>
                  <a:pt x="178" y="63"/>
                </a:lnTo>
                <a:lnTo>
                  <a:pt x="180" y="64"/>
                </a:lnTo>
                <a:lnTo>
                  <a:pt x="181" y="65"/>
                </a:lnTo>
                <a:lnTo>
                  <a:pt x="183" y="65"/>
                </a:lnTo>
                <a:lnTo>
                  <a:pt x="185" y="66"/>
                </a:lnTo>
                <a:lnTo>
                  <a:pt x="186" y="66"/>
                </a:lnTo>
                <a:lnTo>
                  <a:pt x="188" y="67"/>
                </a:lnTo>
                <a:lnTo>
                  <a:pt x="190" y="68"/>
                </a:lnTo>
                <a:lnTo>
                  <a:pt x="191" y="68"/>
                </a:lnTo>
                <a:lnTo>
                  <a:pt x="193" y="69"/>
                </a:lnTo>
                <a:lnTo>
                  <a:pt x="195" y="69"/>
                </a:lnTo>
                <a:lnTo>
                  <a:pt x="197" y="70"/>
                </a:lnTo>
                <a:lnTo>
                  <a:pt x="198" y="71"/>
                </a:lnTo>
                <a:lnTo>
                  <a:pt x="200" y="71"/>
                </a:lnTo>
                <a:lnTo>
                  <a:pt x="202" y="72"/>
                </a:lnTo>
                <a:lnTo>
                  <a:pt x="203" y="72"/>
                </a:lnTo>
                <a:lnTo>
                  <a:pt x="205" y="73"/>
                </a:lnTo>
                <a:lnTo>
                  <a:pt x="207" y="74"/>
                </a:lnTo>
                <a:lnTo>
                  <a:pt x="208" y="74"/>
                </a:lnTo>
                <a:lnTo>
                  <a:pt x="210" y="75"/>
                </a:lnTo>
                <a:lnTo>
                  <a:pt x="212" y="76"/>
                </a:lnTo>
                <a:lnTo>
                  <a:pt x="214" y="76"/>
                </a:lnTo>
                <a:lnTo>
                  <a:pt x="215" y="77"/>
                </a:lnTo>
                <a:lnTo>
                  <a:pt x="217" y="78"/>
                </a:lnTo>
                <a:lnTo>
                  <a:pt x="219" y="78"/>
                </a:lnTo>
                <a:lnTo>
                  <a:pt x="220" y="79"/>
                </a:lnTo>
                <a:lnTo>
                  <a:pt x="222" y="80"/>
                </a:lnTo>
                <a:lnTo>
                  <a:pt x="224" y="80"/>
                </a:lnTo>
                <a:lnTo>
                  <a:pt x="225" y="81"/>
                </a:lnTo>
                <a:lnTo>
                  <a:pt x="227" y="82"/>
                </a:lnTo>
                <a:lnTo>
                  <a:pt x="229" y="82"/>
                </a:lnTo>
                <a:lnTo>
                  <a:pt x="230" y="83"/>
                </a:lnTo>
                <a:lnTo>
                  <a:pt x="232" y="84"/>
                </a:lnTo>
                <a:lnTo>
                  <a:pt x="234" y="84"/>
                </a:lnTo>
                <a:lnTo>
                  <a:pt x="236" y="85"/>
                </a:lnTo>
                <a:lnTo>
                  <a:pt x="237" y="86"/>
                </a:lnTo>
                <a:lnTo>
                  <a:pt x="239" y="87"/>
                </a:lnTo>
                <a:lnTo>
                  <a:pt x="241" y="87"/>
                </a:lnTo>
                <a:lnTo>
                  <a:pt x="242" y="88"/>
                </a:lnTo>
                <a:lnTo>
                  <a:pt x="244" y="89"/>
                </a:lnTo>
                <a:lnTo>
                  <a:pt x="246" y="89"/>
                </a:lnTo>
                <a:lnTo>
                  <a:pt x="247" y="90"/>
                </a:lnTo>
                <a:lnTo>
                  <a:pt x="249" y="91"/>
                </a:lnTo>
                <a:lnTo>
                  <a:pt x="251" y="91"/>
                </a:lnTo>
                <a:lnTo>
                  <a:pt x="253" y="92"/>
                </a:lnTo>
                <a:lnTo>
                  <a:pt x="254" y="93"/>
                </a:lnTo>
                <a:lnTo>
                  <a:pt x="256" y="93"/>
                </a:lnTo>
                <a:lnTo>
                  <a:pt x="258" y="94"/>
                </a:lnTo>
                <a:lnTo>
                  <a:pt x="259" y="95"/>
                </a:lnTo>
                <a:lnTo>
                  <a:pt x="261" y="95"/>
                </a:lnTo>
                <a:lnTo>
                  <a:pt x="263" y="96"/>
                </a:lnTo>
                <a:lnTo>
                  <a:pt x="264" y="97"/>
                </a:lnTo>
                <a:lnTo>
                  <a:pt x="266" y="97"/>
                </a:lnTo>
                <a:lnTo>
                  <a:pt x="268" y="98"/>
                </a:lnTo>
                <a:lnTo>
                  <a:pt x="270" y="99"/>
                </a:lnTo>
                <a:lnTo>
                  <a:pt x="271" y="99"/>
                </a:lnTo>
                <a:lnTo>
                  <a:pt x="273" y="100"/>
                </a:lnTo>
                <a:lnTo>
                  <a:pt x="275" y="101"/>
                </a:lnTo>
                <a:lnTo>
                  <a:pt x="276" y="101"/>
                </a:lnTo>
                <a:lnTo>
                  <a:pt x="278" y="102"/>
                </a:lnTo>
                <a:lnTo>
                  <a:pt x="280" y="103"/>
                </a:lnTo>
                <a:lnTo>
                  <a:pt x="281" y="103"/>
                </a:lnTo>
                <a:lnTo>
                  <a:pt x="283" y="104"/>
                </a:lnTo>
                <a:lnTo>
                  <a:pt x="285" y="105"/>
                </a:lnTo>
                <a:lnTo>
                  <a:pt x="286" y="105"/>
                </a:lnTo>
                <a:lnTo>
                  <a:pt x="288" y="106"/>
                </a:lnTo>
                <a:lnTo>
                  <a:pt x="290" y="107"/>
                </a:lnTo>
                <a:lnTo>
                  <a:pt x="292" y="107"/>
                </a:lnTo>
                <a:lnTo>
                  <a:pt x="293" y="108"/>
                </a:lnTo>
                <a:lnTo>
                  <a:pt x="295" y="109"/>
                </a:lnTo>
                <a:lnTo>
                  <a:pt x="297" y="110"/>
                </a:lnTo>
                <a:lnTo>
                  <a:pt x="298" y="110"/>
                </a:lnTo>
                <a:lnTo>
                  <a:pt x="300" y="111"/>
                </a:lnTo>
                <a:lnTo>
                  <a:pt x="302" y="112"/>
                </a:lnTo>
                <a:lnTo>
                  <a:pt x="303" y="112"/>
                </a:lnTo>
                <a:lnTo>
                  <a:pt x="305" y="113"/>
                </a:lnTo>
                <a:lnTo>
                  <a:pt x="307" y="114"/>
                </a:lnTo>
                <a:lnTo>
                  <a:pt x="309" y="114"/>
                </a:lnTo>
                <a:lnTo>
                  <a:pt x="310" y="115"/>
                </a:lnTo>
                <a:lnTo>
                  <a:pt x="312" y="116"/>
                </a:lnTo>
                <a:lnTo>
                  <a:pt x="314" y="116"/>
                </a:lnTo>
                <a:lnTo>
                  <a:pt x="315" y="117"/>
                </a:lnTo>
                <a:lnTo>
                  <a:pt x="317" y="117"/>
                </a:lnTo>
                <a:lnTo>
                  <a:pt x="319" y="118"/>
                </a:lnTo>
                <a:lnTo>
                  <a:pt x="320" y="118"/>
                </a:lnTo>
                <a:lnTo>
                  <a:pt x="322" y="118"/>
                </a:lnTo>
                <a:lnTo>
                  <a:pt x="324" y="119"/>
                </a:lnTo>
                <a:lnTo>
                  <a:pt x="325" y="119"/>
                </a:lnTo>
                <a:lnTo>
                  <a:pt x="327" y="120"/>
                </a:lnTo>
                <a:lnTo>
                  <a:pt x="329" y="120"/>
                </a:lnTo>
                <a:lnTo>
                  <a:pt x="331" y="121"/>
                </a:lnTo>
                <a:lnTo>
                  <a:pt x="332" y="121"/>
                </a:lnTo>
                <a:lnTo>
                  <a:pt x="334" y="122"/>
                </a:lnTo>
                <a:lnTo>
                  <a:pt x="336" y="122"/>
                </a:lnTo>
                <a:lnTo>
                  <a:pt x="337" y="123"/>
                </a:lnTo>
                <a:lnTo>
                  <a:pt x="339" y="123"/>
                </a:lnTo>
                <a:lnTo>
                  <a:pt x="341" y="124"/>
                </a:lnTo>
                <a:lnTo>
                  <a:pt x="342" y="124"/>
                </a:lnTo>
                <a:lnTo>
                  <a:pt x="344" y="125"/>
                </a:lnTo>
                <a:lnTo>
                  <a:pt x="346" y="125"/>
                </a:lnTo>
                <a:lnTo>
                  <a:pt x="348" y="126"/>
                </a:lnTo>
                <a:lnTo>
                  <a:pt x="349" y="126"/>
                </a:lnTo>
                <a:lnTo>
                  <a:pt x="351" y="127"/>
                </a:lnTo>
                <a:lnTo>
                  <a:pt x="353" y="127"/>
                </a:lnTo>
                <a:lnTo>
                  <a:pt x="354" y="128"/>
                </a:lnTo>
                <a:lnTo>
                  <a:pt x="356" y="128"/>
                </a:lnTo>
                <a:lnTo>
                  <a:pt x="358" y="129"/>
                </a:lnTo>
                <a:lnTo>
                  <a:pt x="359" y="129"/>
                </a:lnTo>
                <a:lnTo>
                  <a:pt x="361" y="130"/>
                </a:lnTo>
                <a:lnTo>
                  <a:pt x="363" y="130"/>
                </a:lnTo>
                <a:lnTo>
                  <a:pt x="364" y="131"/>
                </a:lnTo>
                <a:lnTo>
                  <a:pt x="366" y="131"/>
                </a:lnTo>
                <a:lnTo>
                  <a:pt x="368" y="132"/>
                </a:lnTo>
                <a:lnTo>
                  <a:pt x="370" y="132"/>
                </a:lnTo>
                <a:lnTo>
                  <a:pt x="371" y="133"/>
                </a:lnTo>
                <a:lnTo>
                  <a:pt x="373" y="133"/>
                </a:lnTo>
                <a:lnTo>
                  <a:pt x="375" y="133"/>
                </a:lnTo>
                <a:lnTo>
                  <a:pt x="376" y="134"/>
                </a:lnTo>
                <a:lnTo>
                  <a:pt x="378" y="134"/>
                </a:lnTo>
                <a:lnTo>
                  <a:pt x="380" y="135"/>
                </a:lnTo>
                <a:lnTo>
                  <a:pt x="381" y="135"/>
                </a:lnTo>
                <a:lnTo>
                  <a:pt x="383" y="136"/>
                </a:lnTo>
                <a:lnTo>
                  <a:pt x="385" y="136"/>
                </a:lnTo>
                <a:lnTo>
                  <a:pt x="387" y="137"/>
                </a:lnTo>
                <a:lnTo>
                  <a:pt x="388" y="137"/>
                </a:lnTo>
                <a:lnTo>
                  <a:pt x="390" y="138"/>
                </a:lnTo>
                <a:lnTo>
                  <a:pt x="392" y="138"/>
                </a:lnTo>
                <a:lnTo>
                  <a:pt x="393" y="139"/>
                </a:lnTo>
                <a:lnTo>
                  <a:pt x="395" y="139"/>
                </a:lnTo>
                <a:lnTo>
                  <a:pt x="397" y="140"/>
                </a:lnTo>
                <a:lnTo>
                  <a:pt x="398" y="140"/>
                </a:lnTo>
                <a:lnTo>
                  <a:pt x="400" y="141"/>
                </a:lnTo>
                <a:lnTo>
                  <a:pt x="402" y="141"/>
                </a:lnTo>
                <a:lnTo>
                  <a:pt x="403" y="142"/>
                </a:lnTo>
                <a:lnTo>
                  <a:pt x="405" y="142"/>
                </a:lnTo>
                <a:lnTo>
                  <a:pt x="407" y="143"/>
                </a:lnTo>
                <a:lnTo>
                  <a:pt x="409" y="143"/>
                </a:lnTo>
                <a:lnTo>
                  <a:pt x="410" y="144"/>
                </a:lnTo>
                <a:lnTo>
                  <a:pt x="412" y="144"/>
                </a:lnTo>
                <a:lnTo>
                  <a:pt x="414" y="145"/>
                </a:lnTo>
                <a:lnTo>
                  <a:pt x="415" y="145"/>
                </a:lnTo>
                <a:lnTo>
                  <a:pt x="417" y="145"/>
                </a:lnTo>
                <a:lnTo>
                  <a:pt x="419" y="146"/>
                </a:lnTo>
                <a:lnTo>
                  <a:pt x="420" y="146"/>
                </a:lnTo>
                <a:lnTo>
                  <a:pt x="422" y="147"/>
                </a:lnTo>
                <a:lnTo>
                  <a:pt x="424" y="147"/>
                </a:lnTo>
                <a:lnTo>
                  <a:pt x="426" y="148"/>
                </a:lnTo>
                <a:lnTo>
                  <a:pt x="427" y="148"/>
                </a:lnTo>
                <a:lnTo>
                  <a:pt x="429" y="149"/>
                </a:lnTo>
                <a:lnTo>
                  <a:pt x="431" y="149"/>
                </a:lnTo>
                <a:lnTo>
                  <a:pt x="432" y="150"/>
                </a:lnTo>
                <a:lnTo>
                  <a:pt x="434" y="150"/>
                </a:lnTo>
                <a:lnTo>
                  <a:pt x="436" y="151"/>
                </a:lnTo>
                <a:lnTo>
                  <a:pt x="437" y="151"/>
                </a:lnTo>
                <a:lnTo>
                  <a:pt x="439" y="152"/>
                </a:lnTo>
                <a:lnTo>
                  <a:pt x="441" y="152"/>
                </a:lnTo>
                <a:lnTo>
                  <a:pt x="442" y="153"/>
                </a:lnTo>
                <a:lnTo>
                  <a:pt x="444" y="153"/>
                </a:lnTo>
                <a:lnTo>
                  <a:pt x="446" y="154"/>
                </a:lnTo>
                <a:lnTo>
                  <a:pt x="448" y="154"/>
                </a:lnTo>
                <a:lnTo>
                  <a:pt x="449" y="155"/>
                </a:lnTo>
                <a:lnTo>
                  <a:pt x="451" y="155"/>
                </a:lnTo>
                <a:lnTo>
                  <a:pt x="453" y="156"/>
                </a:lnTo>
                <a:lnTo>
                  <a:pt x="454" y="156"/>
                </a:lnTo>
                <a:lnTo>
                  <a:pt x="456" y="157"/>
                </a:lnTo>
                <a:lnTo>
                  <a:pt x="458" y="157"/>
                </a:lnTo>
                <a:lnTo>
                  <a:pt x="459" y="158"/>
                </a:lnTo>
                <a:lnTo>
                  <a:pt x="461" y="158"/>
                </a:lnTo>
                <a:lnTo>
                  <a:pt x="463" y="159"/>
                </a:lnTo>
                <a:lnTo>
                  <a:pt x="465" y="159"/>
                </a:lnTo>
                <a:lnTo>
                  <a:pt x="466" y="160"/>
                </a:lnTo>
                <a:lnTo>
                  <a:pt x="468" y="160"/>
                </a:lnTo>
                <a:lnTo>
                  <a:pt x="470" y="160"/>
                </a:lnTo>
                <a:lnTo>
                  <a:pt x="471" y="161"/>
                </a:lnTo>
                <a:lnTo>
                  <a:pt x="473" y="161"/>
                </a:lnTo>
                <a:lnTo>
                  <a:pt x="475" y="162"/>
                </a:lnTo>
                <a:lnTo>
                  <a:pt x="476" y="162"/>
                </a:lnTo>
                <a:lnTo>
                  <a:pt x="478" y="163"/>
                </a:lnTo>
                <a:lnTo>
                  <a:pt x="480" y="163"/>
                </a:lnTo>
                <a:lnTo>
                  <a:pt x="482" y="164"/>
                </a:lnTo>
                <a:lnTo>
                  <a:pt x="483" y="164"/>
                </a:lnTo>
                <a:lnTo>
                  <a:pt x="485" y="165"/>
                </a:lnTo>
                <a:lnTo>
                  <a:pt x="487" y="165"/>
                </a:lnTo>
                <a:lnTo>
                  <a:pt x="488" y="166"/>
                </a:lnTo>
                <a:lnTo>
                  <a:pt x="490" y="166"/>
                </a:lnTo>
                <a:lnTo>
                  <a:pt x="492" y="167"/>
                </a:lnTo>
                <a:lnTo>
                  <a:pt x="493" y="167"/>
                </a:lnTo>
                <a:lnTo>
                  <a:pt x="495" y="168"/>
                </a:lnTo>
                <a:lnTo>
                  <a:pt x="497" y="168"/>
                </a:lnTo>
                <a:lnTo>
                  <a:pt x="498" y="169"/>
                </a:lnTo>
                <a:lnTo>
                  <a:pt x="500" y="169"/>
                </a:lnTo>
                <a:lnTo>
                  <a:pt x="502" y="170"/>
                </a:lnTo>
                <a:lnTo>
                  <a:pt x="504" y="170"/>
                </a:lnTo>
                <a:lnTo>
                  <a:pt x="505" y="171"/>
                </a:lnTo>
                <a:lnTo>
                  <a:pt x="507" y="171"/>
                </a:lnTo>
                <a:lnTo>
                  <a:pt x="509" y="172"/>
                </a:lnTo>
                <a:lnTo>
                  <a:pt x="510" y="172"/>
                </a:lnTo>
                <a:lnTo>
                  <a:pt x="512" y="173"/>
                </a:lnTo>
                <a:lnTo>
                  <a:pt x="514" y="173"/>
                </a:lnTo>
                <a:lnTo>
                  <a:pt x="515" y="173"/>
                </a:lnTo>
                <a:lnTo>
                  <a:pt x="517" y="174"/>
                </a:lnTo>
                <a:lnTo>
                  <a:pt x="519" y="174"/>
                </a:lnTo>
                <a:lnTo>
                  <a:pt x="521" y="175"/>
                </a:lnTo>
                <a:lnTo>
                  <a:pt x="522" y="175"/>
                </a:lnTo>
                <a:lnTo>
                  <a:pt x="524" y="176"/>
                </a:lnTo>
                <a:lnTo>
                  <a:pt x="526" y="176"/>
                </a:lnTo>
                <a:lnTo>
                  <a:pt x="527" y="177"/>
                </a:lnTo>
                <a:lnTo>
                  <a:pt x="529" y="177"/>
                </a:lnTo>
                <a:lnTo>
                  <a:pt x="531" y="178"/>
                </a:lnTo>
                <a:lnTo>
                  <a:pt x="532" y="178"/>
                </a:lnTo>
                <a:lnTo>
                  <a:pt x="534" y="179"/>
                </a:lnTo>
                <a:lnTo>
                  <a:pt x="536" y="179"/>
                </a:lnTo>
                <a:lnTo>
                  <a:pt x="537" y="180"/>
                </a:lnTo>
                <a:lnTo>
                  <a:pt x="539" y="180"/>
                </a:lnTo>
                <a:lnTo>
                  <a:pt x="541" y="181"/>
                </a:lnTo>
                <a:lnTo>
                  <a:pt x="543" y="181"/>
                </a:lnTo>
                <a:lnTo>
                  <a:pt x="544" y="182"/>
                </a:lnTo>
                <a:lnTo>
                  <a:pt x="546" y="182"/>
                </a:lnTo>
                <a:lnTo>
                  <a:pt x="548" y="183"/>
                </a:lnTo>
                <a:lnTo>
                  <a:pt x="549" y="183"/>
                </a:lnTo>
                <a:lnTo>
                  <a:pt x="551" y="184"/>
                </a:lnTo>
                <a:lnTo>
                  <a:pt x="553" y="184"/>
                </a:lnTo>
                <a:lnTo>
                  <a:pt x="554" y="185"/>
                </a:lnTo>
                <a:lnTo>
                  <a:pt x="556" y="185"/>
                </a:lnTo>
                <a:lnTo>
                  <a:pt x="558" y="186"/>
                </a:lnTo>
                <a:lnTo>
                  <a:pt x="560" y="186"/>
                </a:lnTo>
                <a:lnTo>
                  <a:pt x="561" y="187"/>
                </a:lnTo>
                <a:lnTo>
                  <a:pt x="563" y="187"/>
                </a:lnTo>
                <a:lnTo>
                  <a:pt x="565" y="187"/>
                </a:lnTo>
                <a:lnTo>
                  <a:pt x="566" y="188"/>
                </a:lnTo>
                <a:lnTo>
                  <a:pt x="568" y="188"/>
                </a:lnTo>
                <a:lnTo>
                  <a:pt x="570" y="189"/>
                </a:lnTo>
                <a:lnTo>
                  <a:pt x="571" y="189"/>
                </a:lnTo>
                <a:lnTo>
                  <a:pt x="573" y="190"/>
                </a:lnTo>
                <a:lnTo>
                  <a:pt x="575" y="190"/>
                </a:lnTo>
                <a:lnTo>
                  <a:pt x="576" y="191"/>
                </a:lnTo>
                <a:lnTo>
                  <a:pt x="578" y="191"/>
                </a:lnTo>
                <a:lnTo>
                  <a:pt x="580" y="192"/>
                </a:lnTo>
                <a:lnTo>
                  <a:pt x="582" y="192"/>
                </a:lnTo>
                <a:lnTo>
                  <a:pt x="583" y="193"/>
                </a:lnTo>
                <a:lnTo>
                  <a:pt x="585" y="193"/>
                </a:lnTo>
                <a:lnTo>
                  <a:pt x="587" y="194"/>
                </a:lnTo>
                <a:lnTo>
                  <a:pt x="588" y="194"/>
                </a:lnTo>
                <a:lnTo>
                  <a:pt x="590" y="195"/>
                </a:lnTo>
                <a:lnTo>
                  <a:pt x="592" y="195"/>
                </a:lnTo>
                <a:lnTo>
                  <a:pt x="593" y="196"/>
                </a:lnTo>
                <a:lnTo>
                  <a:pt x="595" y="196"/>
                </a:lnTo>
                <a:lnTo>
                  <a:pt x="597" y="196"/>
                </a:lnTo>
                <a:lnTo>
                  <a:pt x="599" y="197"/>
                </a:lnTo>
                <a:lnTo>
                  <a:pt x="600" y="197"/>
                </a:lnTo>
                <a:lnTo>
                  <a:pt x="602" y="198"/>
                </a:lnTo>
                <a:lnTo>
                  <a:pt x="604" y="198"/>
                </a:lnTo>
                <a:lnTo>
                  <a:pt x="605" y="199"/>
                </a:lnTo>
                <a:lnTo>
                  <a:pt x="607" y="199"/>
                </a:lnTo>
                <a:lnTo>
                  <a:pt x="609" y="200"/>
                </a:lnTo>
                <a:lnTo>
                  <a:pt x="610" y="200"/>
                </a:lnTo>
                <a:lnTo>
                  <a:pt x="612" y="201"/>
                </a:lnTo>
                <a:lnTo>
                  <a:pt x="614" y="201"/>
                </a:lnTo>
                <a:lnTo>
                  <a:pt x="615" y="202"/>
                </a:lnTo>
                <a:lnTo>
                  <a:pt x="617" y="202"/>
                </a:lnTo>
                <a:lnTo>
                  <a:pt x="619" y="203"/>
                </a:lnTo>
                <a:lnTo>
                  <a:pt x="621" y="203"/>
                </a:lnTo>
                <a:lnTo>
                  <a:pt x="622" y="204"/>
                </a:lnTo>
                <a:lnTo>
                  <a:pt x="624" y="204"/>
                </a:lnTo>
                <a:lnTo>
                  <a:pt x="626" y="205"/>
                </a:lnTo>
                <a:lnTo>
                  <a:pt x="627" y="205"/>
                </a:lnTo>
                <a:lnTo>
                  <a:pt x="629" y="206"/>
                </a:lnTo>
                <a:lnTo>
                  <a:pt x="631" y="206"/>
                </a:lnTo>
                <a:lnTo>
                  <a:pt x="632" y="206"/>
                </a:lnTo>
                <a:lnTo>
                  <a:pt x="634" y="207"/>
                </a:lnTo>
                <a:lnTo>
                  <a:pt x="636" y="207"/>
                </a:lnTo>
                <a:lnTo>
                  <a:pt x="638" y="208"/>
                </a:lnTo>
                <a:lnTo>
                  <a:pt x="639" y="208"/>
                </a:lnTo>
                <a:lnTo>
                  <a:pt x="641" y="209"/>
                </a:lnTo>
                <a:lnTo>
                  <a:pt x="643" y="209"/>
                </a:lnTo>
                <a:lnTo>
                  <a:pt x="644" y="210"/>
                </a:lnTo>
                <a:lnTo>
                  <a:pt x="646" y="210"/>
                </a:lnTo>
                <a:lnTo>
                  <a:pt x="648" y="211"/>
                </a:lnTo>
                <a:lnTo>
                  <a:pt x="649" y="211"/>
                </a:lnTo>
                <a:lnTo>
                  <a:pt x="651" y="212"/>
                </a:lnTo>
                <a:lnTo>
                  <a:pt x="653" y="212"/>
                </a:lnTo>
                <a:lnTo>
                  <a:pt x="654" y="213"/>
                </a:lnTo>
                <a:lnTo>
                  <a:pt x="656" y="213"/>
                </a:lnTo>
                <a:lnTo>
                  <a:pt x="658" y="214"/>
                </a:lnTo>
                <a:lnTo>
                  <a:pt x="660" y="214"/>
                </a:lnTo>
                <a:lnTo>
                  <a:pt x="661" y="214"/>
                </a:lnTo>
                <a:lnTo>
                  <a:pt x="663" y="215"/>
                </a:lnTo>
                <a:lnTo>
                  <a:pt x="665" y="215"/>
                </a:lnTo>
                <a:lnTo>
                  <a:pt x="666" y="216"/>
                </a:lnTo>
                <a:lnTo>
                  <a:pt x="668" y="216"/>
                </a:lnTo>
                <a:lnTo>
                  <a:pt x="670" y="216"/>
                </a:lnTo>
                <a:lnTo>
                  <a:pt x="671" y="217"/>
                </a:lnTo>
                <a:lnTo>
                  <a:pt x="673" y="217"/>
                </a:lnTo>
                <a:lnTo>
                  <a:pt x="675" y="218"/>
                </a:lnTo>
                <a:lnTo>
                  <a:pt x="677" y="218"/>
                </a:lnTo>
                <a:lnTo>
                  <a:pt x="678" y="219"/>
                </a:lnTo>
                <a:lnTo>
                  <a:pt x="680" y="219"/>
                </a:lnTo>
                <a:lnTo>
                  <a:pt x="682" y="219"/>
                </a:lnTo>
                <a:lnTo>
                  <a:pt x="683" y="220"/>
                </a:lnTo>
                <a:lnTo>
                  <a:pt x="685" y="220"/>
                </a:lnTo>
                <a:lnTo>
                  <a:pt x="687" y="221"/>
                </a:lnTo>
                <a:lnTo>
                  <a:pt x="688" y="221"/>
                </a:lnTo>
                <a:lnTo>
                  <a:pt x="690" y="222"/>
                </a:lnTo>
                <a:lnTo>
                  <a:pt x="692" y="222"/>
                </a:lnTo>
                <a:lnTo>
                  <a:pt x="693" y="222"/>
                </a:lnTo>
                <a:lnTo>
                  <a:pt x="695" y="223"/>
                </a:lnTo>
                <a:lnTo>
                  <a:pt x="697" y="223"/>
                </a:lnTo>
                <a:lnTo>
                  <a:pt x="699" y="224"/>
                </a:lnTo>
                <a:lnTo>
                  <a:pt x="700" y="224"/>
                </a:lnTo>
                <a:lnTo>
                  <a:pt x="702" y="225"/>
                </a:lnTo>
                <a:lnTo>
                  <a:pt x="704" y="225"/>
                </a:lnTo>
                <a:lnTo>
                  <a:pt x="705" y="225"/>
                </a:lnTo>
                <a:lnTo>
                  <a:pt x="707" y="226"/>
                </a:lnTo>
                <a:lnTo>
                  <a:pt x="709" y="226"/>
                </a:lnTo>
                <a:lnTo>
                  <a:pt x="710" y="227"/>
                </a:lnTo>
                <a:lnTo>
                  <a:pt x="712" y="227"/>
                </a:lnTo>
                <a:lnTo>
                  <a:pt x="714" y="228"/>
                </a:lnTo>
                <a:lnTo>
                  <a:pt x="716" y="228"/>
                </a:lnTo>
                <a:lnTo>
                  <a:pt x="717" y="228"/>
                </a:lnTo>
                <a:lnTo>
                  <a:pt x="719" y="229"/>
                </a:lnTo>
                <a:lnTo>
                  <a:pt x="721" y="229"/>
                </a:lnTo>
                <a:lnTo>
                  <a:pt x="722" y="230"/>
                </a:lnTo>
                <a:lnTo>
                  <a:pt x="724" y="230"/>
                </a:lnTo>
                <a:lnTo>
                  <a:pt x="726" y="230"/>
                </a:lnTo>
                <a:lnTo>
                  <a:pt x="727" y="231"/>
                </a:lnTo>
                <a:lnTo>
                  <a:pt x="729" y="231"/>
                </a:lnTo>
                <a:lnTo>
                  <a:pt x="731" y="232"/>
                </a:lnTo>
                <a:lnTo>
                  <a:pt x="733" y="232"/>
                </a:lnTo>
                <a:lnTo>
                  <a:pt x="734" y="233"/>
                </a:lnTo>
                <a:lnTo>
                  <a:pt x="736" y="233"/>
                </a:lnTo>
                <a:lnTo>
                  <a:pt x="738" y="233"/>
                </a:lnTo>
                <a:lnTo>
                  <a:pt x="739" y="234"/>
                </a:lnTo>
                <a:lnTo>
                  <a:pt x="741" y="234"/>
                </a:lnTo>
                <a:lnTo>
                  <a:pt x="743" y="235"/>
                </a:lnTo>
                <a:lnTo>
                  <a:pt x="744" y="235"/>
                </a:lnTo>
                <a:lnTo>
                  <a:pt x="746" y="236"/>
                </a:lnTo>
                <a:lnTo>
                  <a:pt x="748" y="236"/>
                </a:lnTo>
                <a:lnTo>
                  <a:pt x="749" y="236"/>
                </a:lnTo>
                <a:lnTo>
                  <a:pt x="751" y="237"/>
                </a:lnTo>
                <a:lnTo>
                  <a:pt x="753" y="237"/>
                </a:lnTo>
                <a:lnTo>
                  <a:pt x="755" y="238"/>
                </a:lnTo>
                <a:lnTo>
                  <a:pt x="756" y="238"/>
                </a:lnTo>
                <a:lnTo>
                  <a:pt x="758" y="238"/>
                </a:lnTo>
                <a:lnTo>
                  <a:pt x="760" y="239"/>
                </a:lnTo>
                <a:lnTo>
                  <a:pt x="761" y="239"/>
                </a:lnTo>
                <a:lnTo>
                  <a:pt x="763" y="240"/>
                </a:lnTo>
                <a:lnTo>
                  <a:pt x="765" y="240"/>
                </a:lnTo>
                <a:lnTo>
                  <a:pt x="766" y="241"/>
                </a:lnTo>
                <a:lnTo>
                  <a:pt x="768" y="241"/>
                </a:lnTo>
                <a:lnTo>
                  <a:pt x="770" y="241"/>
                </a:lnTo>
                <a:lnTo>
                  <a:pt x="772" y="242"/>
                </a:lnTo>
                <a:lnTo>
                  <a:pt x="773" y="242"/>
                </a:lnTo>
                <a:lnTo>
                  <a:pt x="775" y="243"/>
                </a:lnTo>
                <a:lnTo>
                  <a:pt x="777" y="243"/>
                </a:lnTo>
                <a:lnTo>
                  <a:pt x="778" y="244"/>
                </a:lnTo>
                <a:lnTo>
                  <a:pt x="780" y="244"/>
                </a:lnTo>
                <a:lnTo>
                  <a:pt x="782" y="244"/>
                </a:lnTo>
                <a:lnTo>
                  <a:pt x="783" y="245"/>
                </a:lnTo>
                <a:lnTo>
                  <a:pt x="785" y="245"/>
                </a:lnTo>
                <a:lnTo>
                  <a:pt x="787" y="246"/>
                </a:lnTo>
                <a:lnTo>
                  <a:pt x="788" y="246"/>
                </a:lnTo>
                <a:lnTo>
                  <a:pt x="790" y="247"/>
                </a:lnTo>
                <a:lnTo>
                  <a:pt x="792" y="247"/>
                </a:lnTo>
                <a:lnTo>
                  <a:pt x="794" y="247"/>
                </a:lnTo>
                <a:lnTo>
                  <a:pt x="795" y="248"/>
                </a:lnTo>
                <a:lnTo>
                  <a:pt x="797" y="248"/>
                </a:lnTo>
                <a:lnTo>
                  <a:pt x="799" y="249"/>
                </a:lnTo>
                <a:lnTo>
                  <a:pt x="800" y="249"/>
                </a:lnTo>
                <a:lnTo>
                  <a:pt x="802" y="249"/>
                </a:lnTo>
                <a:lnTo>
                  <a:pt x="804" y="250"/>
                </a:lnTo>
                <a:lnTo>
                  <a:pt x="805" y="250"/>
                </a:lnTo>
                <a:lnTo>
                  <a:pt x="807" y="251"/>
                </a:lnTo>
                <a:lnTo>
                  <a:pt x="809" y="251"/>
                </a:lnTo>
                <a:lnTo>
                  <a:pt x="811" y="252"/>
                </a:lnTo>
                <a:lnTo>
                  <a:pt x="812" y="252"/>
                </a:lnTo>
                <a:lnTo>
                  <a:pt x="814" y="252"/>
                </a:lnTo>
                <a:lnTo>
                  <a:pt x="816" y="253"/>
                </a:lnTo>
                <a:lnTo>
                  <a:pt x="817" y="253"/>
                </a:lnTo>
                <a:lnTo>
                  <a:pt x="819" y="254"/>
                </a:lnTo>
                <a:lnTo>
                  <a:pt x="821" y="254"/>
                </a:lnTo>
                <a:lnTo>
                  <a:pt x="822" y="255"/>
                </a:lnTo>
                <a:lnTo>
                  <a:pt x="824" y="255"/>
                </a:lnTo>
                <a:lnTo>
                  <a:pt x="826" y="255"/>
                </a:lnTo>
                <a:lnTo>
                  <a:pt x="827" y="256"/>
                </a:lnTo>
                <a:lnTo>
                  <a:pt x="829" y="256"/>
                </a:lnTo>
              </a:path>
            </a:pathLst>
          </a:custGeom>
          <a:noFill/>
          <a:ln w="30163">
            <a:solidFill>
              <a:srgbClr val="A8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4" name="Freeform 14"/>
          <p:cNvSpPr>
            <a:spLocks/>
          </p:cNvSpPr>
          <p:nvPr/>
        </p:nvSpPr>
        <p:spPr bwMode="auto">
          <a:xfrm>
            <a:off x="2329954" y="809585"/>
            <a:ext cx="4412403" cy="903428"/>
          </a:xfrm>
          <a:custGeom>
            <a:avLst/>
            <a:gdLst>
              <a:gd name="T0" fmla="*/ 0 w 831"/>
              <a:gd name="T1" fmla="*/ 0 h 166"/>
              <a:gd name="T2" fmla="*/ 210 w 831"/>
              <a:gd name="T3" fmla="*/ 30 h 166"/>
              <a:gd name="T4" fmla="*/ 555 w 831"/>
              <a:gd name="T5" fmla="*/ 101 h 166"/>
              <a:gd name="T6" fmla="*/ 831 w 831"/>
              <a:gd name="T7" fmla="*/ 166 h 166"/>
            </a:gdLst>
            <a:ahLst/>
            <a:cxnLst>
              <a:cxn ang="0">
                <a:pos x="T0" y="T1"/>
              </a:cxn>
              <a:cxn ang="0">
                <a:pos x="T2" y="T3"/>
              </a:cxn>
              <a:cxn ang="0">
                <a:pos x="T4" y="T5"/>
              </a:cxn>
              <a:cxn ang="0">
                <a:pos x="T6" y="T7"/>
              </a:cxn>
            </a:cxnLst>
            <a:rect l="0" t="0" r="r" b="b"/>
            <a:pathLst>
              <a:path w="831" h="166">
                <a:moveTo>
                  <a:pt x="0" y="0"/>
                </a:moveTo>
                <a:lnTo>
                  <a:pt x="210" y="30"/>
                </a:lnTo>
                <a:lnTo>
                  <a:pt x="555" y="101"/>
                </a:lnTo>
                <a:lnTo>
                  <a:pt x="831" y="166"/>
                </a:lnTo>
              </a:path>
            </a:pathLst>
          </a:custGeom>
          <a:noFill/>
          <a:ln w="30163">
            <a:solidFill>
              <a:schemeClr val="tx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15" name="Oval 15"/>
          <p:cNvSpPr>
            <a:spLocks noChangeArrowheads="1"/>
          </p:cNvSpPr>
          <p:nvPr/>
        </p:nvSpPr>
        <p:spPr bwMode="auto">
          <a:xfrm>
            <a:off x="2271918" y="748306"/>
            <a:ext cx="116071" cy="120808"/>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6" name="Oval 16"/>
          <p:cNvSpPr>
            <a:spLocks noChangeArrowheads="1"/>
          </p:cNvSpPr>
          <p:nvPr/>
        </p:nvSpPr>
        <p:spPr bwMode="auto">
          <a:xfrm>
            <a:off x="3386542" y="912885"/>
            <a:ext cx="112657"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7" name="Oval 17"/>
          <p:cNvSpPr>
            <a:spLocks noChangeArrowheads="1"/>
          </p:cNvSpPr>
          <p:nvPr/>
        </p:nvSpPr>
        <p:spPr bwMode="auto">
          <a:xfrm>
            <a:off x="5218072" y="1299818"/>
            <a:ext cx="117778" cy="113804"/>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8" name="Oval 18"/>
          <p:cNvSpPr>
            <a:spLocks noChangeArrowheads="1"/>
          </p:cNvSpPr>
          <p:nvPr/>
        </p:nvSpPr>
        <p:spPr bwMode="auto">
          <a:xfrm>
            <a:off x="6684321" y="1653485"/>
            <a:ext cx="110951" cy="119056"/>
          </a:xfrm>
          <a:prstGeom prst="ellipse">
            <a:avLst/>
          </a:prstGeom>
          <a:solidFill>
            <a:schemeClr val="tx2"/>
          </a:solidFill>
          <a:ln w="19050">
            <a:solidFill>
              <a:schemeClr val="tx2"/>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19" name="Freeform 19"/>
          <p:cNvSpPr>
            <a:spLocks/>
          </p:cNvSpPr>
          <p:nvPr/>
        </p:nvSpPr>
        <p:spPr bwMode="auto">
          <a:xfrm>
            <a:off x="2888119" y="1375104"/>
            <a:ext cx="3127087" cy="1728069"/>
          </a:xfrm>
          <a:custGeom>
            <a:avLst/>
            <a:gdLst>
              <a:gd name="T0" fmla="*/ 0 w 589"/>
              <a:gd name="T1" fmla="*/ 0 h 317"/>
              <a:gd name="T2" fmla="*/ 278 w 589"/>
              <a:gd name="T3" fmla="*/ 150 h 317"/>
              <a:gd name="T4" fmla="*/ 589 w 589"/>
              <a:gd name="T5" fmla="*/ 317 h 317"/>
            </a:gdLst>
            <a:ahLst/>
            <a:cxnLst>
              <a:cxn ang="0">
                <a:pos x="T0" y="T1"/>
              </a:cxn>
              <a:cxn ang="0">
                <a:pos x="T2" y="T3"/>
              </a:cxn>
              <a:cxn ang="0">
                <a:pos x="T4" y="T5"/>
              </a:cxn>
            </a:cxnLst>
            <a:rect l="0" t="0" r="r" b="b"/>
            <a:pathLst>
              <a:path w="589" h="317">
                <a:moveTo>
                  <a:pt x="0" y="0"/>
                </a:moveTo>
                <a:lnTo>
                  <a:pt x="278" y="150"/>
                </a:lnTo>
                <a:lnTo>
                  <a:pt x="589" y="317"/>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9386" tIns="49693" rIns="99386" bIns="49693" numCol="1" anchor="t" anchorCtr="0" compatLnSpc="1">
            <a:prstTxWarp prst="textNoShape">
              <a:avLst/>
            </a:prstTxWarp>
          </a:bodyPr>
          <a:lstStyle/>
          <a:p>
            <a:endParaRPr lang="en-US"/>
          </a:p>
        </p:txBody>
      </p:sp>
      <p:sp>
        <p:nvSpPr>
          <p:cNvPr id="20" name="Oval 20"/>
          <p:cNvSpPr>
            <a:spLocks noChangeArrowheads="1"/>
          </p:cNvSpPr>
          <p:nvPr/>
        </p:nvSpPr>
        <p:spPr bwMode="auto">
          <a:xfrm>
            <a:off x="2830083" y="1315576"/>
            <a:ext cx="110951"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1" name="Oval 21"/>
          <p:cNvSpPr>
            <a:spLocks noChangeArrowheads="1"/>
          </p:cNvSpPr>
          <p:nvPr/>
        </p:nvSpPr>
        <p:spPr bwMode="auto">
          <a:xfrm>
            <a:off x="4304868" y="2133212"/>
            <a:ext cx="112657" cy="113804"/>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22" name="Oval 22"/>
          <p:cNvSpPr>
            <a:spLocks noChangeArrowheads="1"/>
          </p:cNvSpPr>
          <p:nvPr/>
        </p:nvSpPr>
        <p:spPr bwMode="auto">
          <a:xfrm>
            <a:off x="5957171" y="3043644"/>
            <a:ext cx="116071" cy="119056"/>
          </a:xfrm>
          <a:prstGeom prst="ellipse">
            <a:avLst/>
          </a:prstGeom>
          <a:solidFill>
            <a:srgbClr val="006000"/>
          </a:solidFill>
          <a:ln w="19050">
            <a:solidFill>
              <a:srgbClr val="00600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sp>
        <p:nvSpPr>
          <p:cNvPr id="30" name="Rectangle 30"/>
          <p:cNvSpPr>
            <a:spLocks noChangeArrowheads="1"/>
          </p:cNvSpPr>
          <p:nvPr/>
        </p:nvSpPr>
        <p:spPr bwMode="auto">
          <a:xfrm>
            <a:off x="1595738" y="3465478"/>
            <a:ext cx="83195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500" dirty="0">
                <a:solidFill>
                  <a:srgbClr val="A80000"/>
                </a:solidFill>
              </a:rPr>
              <a:t>W</a:t>
            </a:r>
            <a:r>
              <a:rPr lang="en-US" altLang="en-US" sz="2500" baseline="-25000" dirty="0">
                <a:solidFill>
                  <a:srgbClr val="A80000"/>
                </a:solidFill>
              </a:rPr>
              <a:t>H</a:t>
            </a:r>
            <a:r>
              <a:rPr lang="en-US" altLang="en-US" sz="2500" dirty="0">
                <a:solidFill>
                  <a:srgbClr val="A80000"/>
                </a:solidFill>
              </a:rPr>
              <a:t>(s)</a:t>
            </a:r>
            <a:endParaRPr lang="en-US" altLang="en-US" sz="2000" dirty="0">
              <a:solidFill>
                <a:srgbClr val="A80000"/>
              </a:solidFill>
            </a:endParaRPr>
          </a:p>
        </p:txBody>
      </p:sp>
      <p:sp>
        <p:nvSpPr>
          <p:cNvPr id="32" name="Line 32"/>
          <p:cNvSpPr>
            <a:spLocks noChangeShapeType="1"/>
          </p:cNvSpPr>
          <p:nvPr/>
        </p:nvSpPr>
        <p:spPr bwMode="auto">
          <a:xfrm flipV="1">
            <a:off x="1147055" y="580228"/>
            <a:ext cx="0" cy="528575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3" name="Line 3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4" name="Rectangle 34"/>
          <p:cNvSpPr>
            <a:spLocks noChangeArrowheads="1"/>
          </p:cNvSpPr>
          <p:nvPr/>
        </p:nvSpPr>
        <p:spPr bwMode="auto">
          <a:xfrm rot="16200000">
            <a:off x="780892" y="5458591"/>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0</a:t>
            </a:r>
            <a:endParaRPr lang="en-US" altLang="en-US" sz="2000"/>
          </a:p>
        </p:txBody>
      </p:sp>
      <p:sp>
        <p:nvSpPr>
          <p:cNvPr id="35" name="Line 35"/>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6" name="Rectangle 36"/>
          <p:cNvSpPr>
            <a:spLocks noChangeArrowheads="1"/>
          </p:cNvSpPr>
          <p:nvPr/>
        </p:nvSpPr>
        <p:spPr bwMode="auto">
          <a:xfrm rot="16200000">
            <a:off x="624650" y="4362572"/>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100</a:t>
            </a:r>
            <a:endParaRPr lang="en-US" altLang="en-US" sz="2000"/>
          </a:p>
        </p:txBody>
      </p:sp>
      <p:sp>
        <p:nvSpPr>
          <p:cNvPr id="37" name="Line 37"/>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38" name="Rectangle 38"/>
          <p:cNvSpPr>
            <a:spLocks noChangeArrowheads="1"/>
          </p:cNvSpPr>
          <p:nvPr/>
        </p:nvSpPr>
        <p:spPr bwMode="auto">
          <a:xfrm rot="16200000">
            <a:off x="622943" y="3261300"/>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200</a:t>
            </a:r>
            <a:endParaRPr lang="en-US" altLang="en-US" sz="2000"/>
          </a:p>
        </p:txBody>
      </p:sp>
      <p:sp>
        <p:nvSpPr>
          <p:cNvPr id="39" name="Line 39"/>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0" name="Rectangle 40"/>
          <p:cNvSpPr>
            <a:spLocks noChangeArrowheads="1"/>
          </p:cNvSpPr>
          <p:nvPr/>
        </p:nvSpPr>
        <p:spPr bwMode="auto">
          <a:xfrm rot="16200000">
            <a:off x="622943" y="2165281"/>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300</a:t>
            </a:r>
            <a:endParaRPr lang="en-US" altLang="en-US" sz="2000"/>
          </a:p>
        </p:txBody>
      </p:sp>
      <p:sp>
        <p:nvSpPr>
          <p:cNvPr id="41" name="Line 41"/>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2" name="Rectangle 42"/>
          <p:cNvSpPr>
            <a:spLocks noChangeArrowheads="1"/>
          </p:cNvSpPr>
          <p:nvPr/>
        </p:nvSpPr>
        <p:spPr bwMode="auto">
          <a:xfrm rot="16200000">
            <a:off x="624650" y="1062259"/>
            <a:ext cx="4712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400</a:t>
            </a:r>
            <a:endParaRPr lang="en-US" altLang="en-US" sz="2000"/>
          </a:p>
        </p:txBody>
      </p:sp>
      <p:sp>
        <p:nvSpPr>
          <p:cNvPr id="43" name="Line 43"/>
          <p:cNvSpPr>
            <a:spLocks noChangeShapeType="1"/>
          </p:cNvSpPr>
          <p:nvPr/>
        </p:nvSpPr>
        <p:spPr bwMode="auto">
          <a:xfrm flipH="1">
            <a:off x="1039519" y="569089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4" name="Line 44"/>
          <p:cNvSpPr>
            <a:spLocks noChangeShapeType="1"/>
          </p:cNvSpPr>
          <p:nvPr/>
        </p:nvSpPr>
        <p:spPr bwMode="auto">
          <a:xfrm flipH="1">
            <a:off x="1039519" y="4596630"/>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5" name="Line 45"/>
          <p:cNvSpPr>
            <a:spLocks noChangeShapeType="1"/>
          </p:cNvSpPr>
          <p:nvPr/>
        </p:nvSpPr>
        <p:spPr bwMode="auto">
          <a:xfrm flipH="1">
            <a:off x="1039519" y="349535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6" name="Line 46"/>
          <p:cNvSpPr>
            <a:spLocks noChangeShapeType="1"/>
          </p:cNvSpPr>
          <p:nvPr/>
        </p:nvSpPr>
        <p:spPr bwMode="auto">
          <a:xfrm flipH="1">
            <a:off x="1039519" y="2399338"/>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7" name="Line 47"/>
          <p:cNvSpPr>
            <a:spLocks noChangeShapeType="1"/>
          </p:cNvSpPr>
          <p:nvPr/>
        </p:nvSpPr>
        <p:spPr bwMode="auto">
          <a:xfrm flipH="1">
            <a:off x="1039519" y="1299817"/>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8" name="Line 48"/>
          <p:cNvSpPr>
            <a:spLocks noChangeShapeType="1"/>
          </p:cNvSpPr>
          <p:nvPr/>
        </p:nvSpPr>
        <p:spPr bwMode="auto">
          <a:xfrm flipH="1">
            <a:off x="1039519" y="753559"/>
            <a:ext cx="107537"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49" name="Rectangle 49"/>
          <p:cNvSpPr>
            <a:spLocks noChangeArrowheads="1"/>
          </p:cNvSpPr>
          <p:nvPr/>
        </p:nvSpPr>
        <p:spPr bwMode="auto">
          <a:xfrm rot="16200000">
            <a:off x="-185806" y="2981168"/>
            <a:ext cx="15084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 per month</a:t>
            </a:r>
            <a:endParaRPr lang="en-US" altLang="en-US" sz="2000"/>
          </a:p>
        </p:txBody>
      </p:sp>
      <p:sp>
        <p:nvSpPr>
          <p:cNvPr id="50" name="Line 50"/>
          <p:cNvSpPr>
            <a:spLocks noChangeShapeType="1"/>
          </p:cNvSpPr>
          <p:nvPr/>
        </p:nvSpPr>
        <p:spPr bwMode="auto">
          <a:xfrm>
            <a:off x="1147055" y="5865981"/>
            <a:ext cx="7537783"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1" name="Line 51"/>
          <p:cNvSpPr>
            <a:spLocks noChangeShapeType="1"/>
          </p:cNvSpPr>
          <p:nvPr/>
        </p:nvSpPr>
        <p:spPr bwMode="auto">
          <a:xfrm>
            <a:off x="1316040"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2" name="Rectangle 52"/>
          <p:cNvSpPr>
            <a:spLocks noChangeArrowheads="1"/>
          </p:cNvSpPr>
          <p:nvPr/>
        </p:nvSpPr>
        <p:spPr bwMode="auto">
          <a:xfrm>
            <a:off x="1205091"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.2</a:t>
            </a:r>
            <a:endParaRPr lang="en-US" altLang="en-US" sz="2000"/>
          </a:p>
        </p:txBody>
      </p:sp>
      <p:sp>
        <p:nvSpPr>
          <p:cNvPr id="53" name="Line 53"/>
          <p:cNvSpPr>
            <a:spLocks noChangeShapeType="1"/>
          </p:cNvSpPr>
          <p:nvPr/>
        </p:nvSpPr>
        <p:spPr bwMode="auto">
          <a:xfrm>
            <a:off x="2213883"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4" name="Rectangle 54"/>
          <p:cNvSpPr>
            <a:spLocks noChangeArrowheads="1"/>
          </p:cNvSpPr>
          <p:nvPr/>
        </p:nvSpPr>
        <p:spPr bwMode="auto">
          <a:xfrm>
            <a:off x="210122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.3</a:t>
            </a:r>
            <a:endParaRPr lang="en-US" altLang="en-US" sz="2000"/>
          </a:p>
        </p:txBody>
      </p:sp>
      <p:sp>
        <p:nvSpPr>
          <p:cNvPr id="55" name="Line 55"/>
          <p:cNvSpPr>
            <a:spLocks noChangeShapeType="1"/>
          </p:cNvSpPr>
          <p:nvPr/>
        </p:nvSpPr>
        <p:spPr bwMode="auto">
          <a:xfrm>
            <a:off x="3116847"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6" name="Rectangle 56"/>
          <p:cNvSpPr>
            <a:spLocks noChangeArrowheads="1"/>
          </p:cNvSpPr>
          <p:nvPr/>
        </p:nvSpPr>
        <p:spPr bwMode="auto">
          <a:xfrm>
            <a:off x="300419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.4</a:t>
            </a:r>
            <a:endParaRPr lang="en-US" altLang="en-US" sz="2000"/>
          </a:p>
        </p:txBody>
      </p:sp>
      <p:sp>
        <p:nvSpPr>
          <p:cNvPr id="57" name="Line 57"/>
          <p:cNvSpPr>
            <a:spLocks noChangeShapeType="1"/>
          </p:cNvSpPr>
          <p:nvPr/>
        </p:nvSpPr>
        <p:spPr bwMode="auto">
          <a:xfrm>
            <a:off x="4012982"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58" name="Rectangle 58"/>
          <p:cNvSpPr>
            <a:spLocks noChangeArrowheads="1"/>
          </p:cNvSpPr>
          <p:nvPr/>
        </p:nvSpPr>
        <p:spPr bwMode="auto">
          <a:xfrm>
            <a:off x="390203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.5</a:t>
            </a:r>
            <a:endParaRPr lang="en-US" altLang="en-US" sz="2000"/>
          </a:p>
        </p:txBody>
      </p:sp>
      <p:sp>
        <p:nvSpPr>
          <p:cNvPr id="59" name="Line 59"/>
          <p:cNvSpPr>
            <a:spLocks noChangeShapeType="1"/>
          </p:cNvSpPr>
          <p:nvPr/>
        </p:nvSpPr>
        <p:spPr bwMode="auto">
          <a:xfrm>
            <a:off x="49159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0" name="Rectangle 60"/>
          <p:cNvSpPr>
            <a:spLocks noChangeArrowheads="1"/>
          </p:cNvSpPr>
          <p:nvPr/>
        </p:nvSpPr>
        <p:spPr bwMode="auto">
          <a:xfrm>
            <a:off x="4804996"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.6</a:t>
            </a:r>
            <a:endParaRPr lang="en-US" altLang="en-US" sz="2000"/>
          </a:p>
        </p:txBody>
      </p:sp>
      <p:sp>
        <p:nvSpPr>
          <p:cNvPr id="61" name="Line 61"/>
          <p:cNvSpPr>
            <a:spLocks noChangeShapeType="1"/>
          </p:cNvSpPr>
          <p:nvPr/>
        </p:nvSpPr>
        <p:spPr bwMode="auto">
          <a:xfrm>
            <a:off x="58189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2" name="Rectangle 62"/>
          <p:cNvSpPr>
            <a:spLocks noChangeArrowheads="1"/>
          </p:cNvSpPr>
          <p:nvPr/>
        </p:nvSpPr>
        <p:spPr bwMode="auto">
          <a:xfrm>
            <a:off x="5706253"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.7</a:t>
            </a:r>
            <a:endParaRPr lang="en-US" altLang="en-US" sz="2000"/>
          </a:p>
        </p:txBody>
      </p:sp>
      <p:sp>
        <p:nvSpPr>
          <p:cNvPr id="63" name="Line 63"/>
          <p:cNvSpPr>
            <a:spLocks noChangeShapeType="1"/>
          </p:cNvSpPr>
          <p:nvPr/>
        </p:nvSpPr>
        <p:spPr bwMode="auto">
          <a:xfrm>
            <a:off x="6715046"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4" name="Rectangle 64"/>
          <p:cNvSpPr>
            <a:spLocks noChangeArrowheads="1"/>
          </p:cNvSpPr>
          <p:nvPr/>
        </p:nvSpPr>
        <p:spPr bwMode="auto">
          <a:xfrm>
            <a:off x="6604095"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.8</a:t>
            </a:r>
            <a:endParaRPr lang="en-US" altLang="en-US" sz="2000"/>
          </a:p>
        </p:txBody>
      </p:sp>
      <p:sp>
        <p:nvSpPr>
          <p:cNvPr id="65" name="Line 65"/>
          <p:cNvSpPr>
            <a:spLocks noChangeShapeType="1"/>
          </p:cNvSpPr>
          <p:nvPr/>
        </p:nvSpPr>
        <p:spPr bwMode="auto">
          <a:xfrm>
            <a:off x="7618009"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6" name="Rectangle 66"/>
          <p:cNvSpPr>
            <a:spLocks noChangeArrowheads="1"/>
          </p:cNvSpPr>
          <p:nvPr/>
        </p:nvSpPr>
        <p:spPr bwMode="auto">
          <a:xfrm>
            <a:off x="7507060" y="6028809"/>
            <a:ext cx="23564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.9</a:t>
            </a:r>
            <a:endParaRPr lang="en-US" altLang="en-US" sz="2000"/>
          </a:p>
        </p:txBody>
      </p:sp>
      <p:sp>
        <p:nvSpPr>
          <p:cNvPr id="67" name="Line 67"/>
          <p:cNvSpPr>
            <a:spLocks noChangeShapeType="1"/>
          </p:cNvSpPr>
          <p:nvPr/>
        </p:nvSpPr>
        <p:spPr bwMode="auto">
          <a:xfrm>
            <a:off x="8515851" y="5865982"/>
            <a:ext cx="0" cy="108551"/>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9386" tIns="49693" rIns="99386" bIns="49693" numCol="1" anchor="t" anchorCtr="0" compatLnSpc="1">
            <a:prstTxWarp prst="textNoShape">
              <a:avLst/>
            </a:prstTxWarp>
          </a:bodyPr>
          <a:lstStyle/>
          <a:p>
            <a:endParaRPr lang="en-US"/>
          </a:p>
        </p:txBody>
      </p:sp>
      <p:sp>
        <p:nvSpPr>
          <p:cNvPr id="68" name="Rectangle 68"/>
          <p:cNvSpPr>
            <a:spLocks noChangeArrowheads="1"/>
          </p:cNvSpPr>
          <p:nvPr/>
        </p:nvSpPr>
        <p:spPr bwMode="auto">
          <a:xfrm>
            <a:off x="8440747" y="6028809"/>
            <a:ext cx="1570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a:solidFill>
                  <a:srgbClr val="000000"/>
                </a:solidFill>
              </a:rPr>
              <a:t>1</a:t>
            </a:r>
            <a:endParaRPr lang="en-US" altLang="en-US" sz="2000"/>
          </a:p>
        </p:txBody>
      </p:sp>
      <p:sp>
        <p:nvSpPr>
          <p:cNvPr id="71" name="Rectangle 28"/>
          <p:cNvSpPr>
            <a:spLocks noChangeArrowheads="1"/>
          </p:cNvSpPr>
          <p:nvPr/>
        </p:nvSpPr>
        <p:spPr bwMode="auto">
          <a:xfrm>
            <a:off x="6154080" y="2714977"/>
            <a:ext cx="759823"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algn="ctr" defTabSz="993861"/>
            <a:r>
              <a:rPr lang="en-US" altLang="en-US" sz="2500" dirty="0">
                <a:solidFill>
                  <a:srgbClr val="006000"/>
                </a:solidFill>
              </a:rPr>
              <a:t>C</a:t>
            </a:r>
            <a:r>
              <a:rPr lang="en-US" altLang="en-US" sz="2500" baseline="-25000" dirty="0">
                <a:solidFill>
                  <a:srgbClr val="006000"/>
                </a:solidFill>
              </a:rPr>
              <a:t>H</a:t>
            </a:r>
            <a:r>
              <a:rPr lang="en-US" altLang="en-US" sz="2500" dirty="0">
                <a:solidFill>
                  <a:srgbClr val="006000"/>
                </a:solidFill>
              </a:rPr>
              <a:t>(s)</a:t>
            </a:r>
            <a:endParaRPr lang="en-US" altLang="en-US" sz="2000" dirty="0"/>
          </a:p>
        </p:txBody>
      </p:sp>
      <p:sp>
        <p:nvSpPr>
          <p:cNvPr id="77" name="Rectangle 59"/>
          <p:cNvSpPr>
            <a:spLocks noChangeArrowheads="1"/>
          </p:cNvSpPr>
          <p:nvPr/>
        </p:nvSpPr>
        <p:spPr bwMode="auto">
          <a:xfrm>
            <a:off x="143382" y="144866"/>
            <a:ext cx="8770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1E2D53"/>
                </a:solidFill>
                <a:effectLst/>
                <a:latin typeface="Arial" panose="020B0604020202020204" pitchFamily="34" charset="0"/>
              </a:rPr>
              <a:t>Result #3: Adverse</a:t>
            </a:r>
            <a:r>
              <a:rPr kumimoji="0" lang="en-US" altLang="en-US" sz="2400" b="0" i="0" u="none" strike="noStrike" cap="none" normalizeH="0" dirty="0">
                <a:ln>
                  <a:noFill/>
                </a:ln>
                <a:solidFill>
                  <a:srgbClr val="1E2D53"/>
                </a:solidFill>
                <a:effectLst/>
                <a:latin typeface="Arial" panose="020B0604020202020204" pitchFamily="34" charset="0"/>
              </a:rPr>
              <a:t> selection alone cannot explain low coverage</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8" name="Up-Down Arrow 77"/>
          <p:cNvSpPr/>
          <p:nvPr/>
        </p:nvSpPr>
        <p:spPr>
          <a:xfrm>
            <a:off x="3276600" y="1942371"/>
            <a:ext cx="609600" cy="2248629"/>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TextBox 78"/>
          <p:cNvSpPr txBox="1"/>
          <p:nvPr/>
        </p:nvSpPr>
        <p:spPr>
          <a:xfrm>
            <a:off x="3886199" y="3481388"/>
            <a:ext cx="2909073" cy="646331"/>
          </a:xfrm>
          <a:prstGeom prst="rect">
            <a:avLst/>
          </a:prstGeom>
          <a:noFill/>
        </p:spPr>
        <p:txBody>
          <a:bodyPr wrap="square" rtlCol="0">
            <a:spAutoFit/>
          </a:bodyPr>
          <a:lstStyle/>
          <a:p>
            <a:pPr algn="ctr"/>
            <a:r>
              <a:rPr lang="en-US" dirty="0"/>
              <a:t>Demand also well below enrollees’ </a:t>
            </a:r>
            <a:r>
              <a:rPr lang="en-US" i="1" dirty="0"/>
              <a:t>own </a:t>
            </a:r>
            <a:r>
              <a:rPr lang="en-US" dirty="0"/>
              <a:t>expected costs</a:t>
            </a:r>
          </a:p>
        </p:txBody>
      </p:sp>
      <p:sp>
        <p:nvSpPr>
          <p:cNvPr id="70" name="Rectangle 26"/>
          <p:cNvSpPr>
            <a:spLocks noChangeArrowheads="1"/>
          </p:cNvSpPr>
          <p:nvPr/>
        </p:nvSpPr>
        <p:spPr bwMode="auto">
          <a:xfrm>
            <a:off x="7176022" y="1549913"/>
            <a:ext cx="10114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600" dirty="0">
                <a:solidFill>
                  <a:srgbClr val="002060"/>
                </a:solidFill>
              </a:rPr>
              <a:t>AC</a:t>
            </a:r>
            <a:r>
              <a:rPr lang="en-US" altLang="en-US" sz="2600" baseline="-25000" dirty="0">
                <a:solidFill>
                  <a:srgbClr val="002060"/>
                </a:solidFill>
              </a:rPr>
              <a:t>H</a:t>
            </a:r>
            <a:r>
              <a:rPr lang="en-US" altLang="en-US" sz="2600" dirty="0">
                <a:solidFill>
                  <a:srgbClr val="002060"/>
                </a:solidFill>
              </a:rPr>
              <a:t>(s)</a:t>
            </a:r>
            <a:endParaRPr lang="en-US" altLang="en-US" sz="2000" dirty="0">
              <a:solidFill>
                <a:srgbClr val="002060"/>
              </a:solidFill>
            </a:endParaRPr>
          </a:p>
        </p:txBody>
      </p:sp>
      <p:sp>
        <p:nvSpPr>
          <p:cNvPr id="72" name="Rectangle 69"/>
          <p:cNvSpPr>
            <a:spLocks noChangeArrowheads="1"/>
          </p:cNvSpPr>
          <p:nvPr/>
        </p:nvSpPr>
        <p:spPr bwMode="auto">
          <a:xfrm>
            <a:off x="4811936" y="6367046"/>
            <a:ext cx="1410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93861"/>
            <a:r>
              <a:rPr lang="en-US" altLang="en-US" sz="2200" dirty="0">
                <a:solidFill>
                  <a:srgbClr val="000000"/>
                </a:solidFill>
              </a:rPr>
              <a:t>s</a:t>
            </a:r>
            <a:endParaRPr lang="en-US" altLang="en-US" sz="2000" dirty="0"/>
          </a:p>
        </p:txBody>
      </p:sp>
    </p:spTree>
    <p:extLst>
      <p:ext uri="{BB962C8B-B14F-4D97-AF65-F5344CB8AC3E}">
        <p14:creationId xmlns:p14="http://schemas.microsoft.com/office/powerpoint/2010/main" val="4789352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Robustness </a:t>
            </a:r>
          </a:p>
        </p:txBody>
      </p:sp>
      <p:sp>
        <p:nvSpPr>
          <p:cNvPr id="3" name="Content Placeholder 2"/>
          <p:cNvSpPr>
            <a:spLocks noGrp="1"/>
          </p:cNvSpPr>
          <p:nvPr>
            <p:ph idx="1"/>
          </p:nvPr>
        </p:nvSpPr>
        <p:spPr>
          <a:xfrm>
            <a:off x="381000" y="838200"/>
            <a:ext cx="8458200" cy="5791200"/>
          </a:xfrm>
        </p:spPr>
        <p:txBody>
          <a:bodyPr/>
          <a:lstStyle/>
          <a:p>
            <a:r>
              <a:rPr lang="en-US" b="1" dirty="0"/>
              <a:t>Main result:</a:t>
            </a:r>
            <a:r>
              <a:rPr lang="en-US" dirty="0"/>
              <a:t> Low-income WTP for insurance is </a:t>
            </a:r>
            <a:r>
              <a:rPr lang="en-US" u="sng" dirty="0"/>
              <a:t>far below</a:t>
            </a:r>
            <a:r>
              <a:rPr lang="en-US" dirty="0"/>
              <a:t> own expected medical costs (</a:t>
            </a:r>
            <a:r>
              <a:rPr lang="en-US" i="1" dirty="0"/>
              <a:t>for entire 70% of eligible pop. we observe</a:t>
            </a:r>
            <a:r>
              <a:rPr lang="en-US" dirty="0"/>
              <a:t>)</a:t>
            </a:r>
          </a:p>
          <a:p>
            <a:pPr lvl="1"/>
            <a:r>
              <a:rPr lang="en-US" dirty="0"/>
              <a:t>Also Adverse selection: Marginal enrollee costs &lt; Average costs</a:t>
            </a:r>
          </a:p>
          <a:p>
            <a:endParaRPr lang="en-US" dirty="0"/>
          </a:p>
          <a:p>
            <a:r>
              <a:rPr lang="en-US" b="1" u="sng" dirty="0"/>
              <a:t>Robust</a:t>
            </a:r>
            <a:r>
              <a:rPr lang="en-US" b="1" dirty="0"/>
              <a:t> to a variety of econometric, modeling choices</a:t>
            </a:r>
            <a:r>
              <a:rPr lang="en-US" dirty="0"/>
              <a:t> (</a:t>
            </a:r>
            <a:r>
              <a:rPr lang="en-US" i="1" dirty="0">
                <a:solidFill>
                  <a:srgbClr val="00B0F0"/>
                </a:solidFill>
                <a:sym typeface="Wingdings" panose="05000000000000000000" pitchFamily="2" charset="2"/>
                <a:hlinkClick r:id="rId2" action="ppaction://hlinksldjump"/>
              </a:rPr>
              <a:t> Table</a:t>
            </a:r>
            <a:r>
              <a:rPr lang="en-US" dirty="0">
                <a:sym typeface="Wingdings" panose="05000000000000000000" pitchFamily="2" charset="2"/>
              </a:rPr>
              <a:t>)</a:t>
            </a:r>
            <a:endParaRPr lang="en-US" b="1" dirty="0"/>
          </a:p>
          <a:p>
            <a:pPr marL="1033463" indent="-457200">
              <a:spcAft>
                <a:spcPts val="600"/>
              </a:spcAft>
              <a:buSzPct val="100000"/>
              <a:buFont typeface="+mj-lt"/>
              <a:buAutoNum type="arabicPeriod"/>
            </a:pPr>
            <a:r>
              <a:rPr lang="en-US" dirty="0"/>
              <a:t>Alternate RD specifications </a:t>
            </a:r>
          </a:p>
          <a:p>
            <a:pPr marL="1033463" indent="-457200">
              <a:spcAft>
                <a:spcPts val="600"/>
              </a:spcAft>
              <a:buSzPct val="100000"/>
              <a:buFont typeface="+mj-lt"/>
              <a:buAutoNum type="arabicPeriod"/>
            </a:pPr>
            <a:r>
              <a:rPr lang="en-US" dirty="0"/>
              <a:t>Alternate take-up estimates from ACS</a:t>
            </a:r>
          </a:p>
          <a:p>
            <a:pPr marL="1033463" indent="-457200">
              <a:buSzPct val="100000"/>
              <a:buFont typeface="+mj-lt"/>
              <a:buAutoNum type="arabicPeriod"/>
            </a:pPr>
            <a:r>
              <a:rPr lang="en-US" dirty="0"/>
              <a:t>Accounting for mandate penalty (using “normalized” premiums)</a:t>
            </a:r>
          </a:p>
          <a:p>
            <a:endParaRPr lang="en-US" dirty="0"/>
          </a:p>
          <a:p>
            <a:r>
              <a:rPr lang="en-US" b="1" dirty="0"/>
              <a:t>Low WTP not driven by inertia</a:t>
            </a:r>
            <a:r>
              <a:rPr lang="en-US" dirty="0"/>
              <a:t> (</a:t>
            </a:r>
            <a:r>
              <a:rPr lang="en-US" i="1" dirty="0">
                <a:sym typeface="Wingdings" panose="05000000000000000000" pitchFamily="2" charset="2"/>
                <a:hlinkClick r:id="rId3" action="ppaction://hlinksldjump"/>
              </a:rPr>
              <a:t> New enrollee RDs</a:t>
            </a:r>
            <a:r>
              <a:rPr lang="en-US" dirty="0">
                <a:sym typeface="Wingdings" panose="05000000000000000000" pitchFamily="2" charset="2"/>
              </a:rPr>
              <a:t>)</a:t>
            </a:r>
          </a:p>
          <a:p>
            <a:endParaRPr lang="en-US" dirty="0">
              <a:sym typeface="Wingdings" panose="05000000000000000000" pitchFamily="2" charset="2"/>
            </a:endParaRPr>
          </a:p>
          <a:p>
            <a:r>
              <a:rPr lang="en-US" b="1" dirty="0"/>
              <a:t>Low WTP robust to relaxing vertical model</a:t>
            </a:r>
            <a:r>
              <a:rPr lang="en-US" dirty="0"/>
              <a:t>  (</a:t>
            </a:r>
            <a:r>
              <a:rPr lang="en-US" i="1" dirty="0">
                <a:sym typeface="Wingdings" panose="05000000000000000000" pitchFamily="2" charset="2"/>
                <a:hlinkClick r:id="rId4" action="ppaction://hlinksldjump"/>
              </a:rPr>
              <a:t> Bounds method</a:t>
            </a:r>
            <a:r>
              <a:rPr lang="en-US" dirty="0">
                <a:sym typeface="Wingdings" panose="05000000000000000000" pitchFamily="2" charset="2"/>
              </a:rPr>
              <a:t>)</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4200360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Rectangle 2"/>
          <p:cNvSpPr>
            <a:spLocks noGrp="1" noChangeArrowheads="1"/>
          </p:cNvSpPr>
          <p:nvPr>
            <p:ph type="ctrTitle"/>
          </p:nvPr>
        </p:nvSpPr>
        <p:spPr/>
        <p:txBody>
          <a:bodyPr/>
          <a:lstStyle/>
          <a:p>
            <a:pPr eaLnBrk="1" hangingPunct="1"/>
            <a:r>
              <a:rPr lang="en-US" sz="2800" dirty="0">
                <a:latin typeface="Arial" panose="020B0604020202020204" pitchFamily="34" charset="0"/>
                <a:ea typeface="ＭＳ Ｐゴシック" pitchFamily="34" charset="-128"/>
                <a:cs typeface="Arial" panose="020B0604020202020204" pitchFamily="34" charset="0"/>
              </a:rPr>
              <a:t>3. Discussion and Normative Implications</a:t>
            </a:r>
          </a:p>
        </p:txBody>
      </p:sp>
    </p:spTree>
    <p:extLst>
      <p:ext uri="{BB962C8B-B14F-4D97-AF65-F5344CB8AC3E}">
        <p14:creationId xmlns:p14="http://schemas.microsoft.com/office/powerpoint/2010/main" val="11270746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a:t>
            </a:r>
          </a:p>
        </p:txBody>
      </p:sp>
      <p:sp>
        <p:nvSpPr>
          <p:cNvPr id="3" name="Content Placeholder 2"/>
          <p:cNvSpPr>
            <a:spLocks noGrp="1"/>
          </p:cNvSpPr>
          <p:nvPr>
            <p:ph idx="1"/>
          </p:nvPr>
        </p:nvSpPr>
        <p:spPr/>
        <p:txBody>
          <a:bodyPr/>
          <a:lstStyle/>
          <a:p>
            <a:endParaRPr lang="en-US" dirty="0"/>
          </a:p>
          <a:p>
            <a:r>
              <a:rPr lang="en-US" b="1" dirty="0"/>
              <a:t>Two key questions:</a:t>
            </a:r>
          </a:p>
          <a:p>
            <a:endParaRPr lang="en-US" dirty="0"/>
          </a:p>
          <a:p>
            <a:endParaRPr lang="en-US" dirty="0"/>
          </a:p>
          <a:p>
            <a:pPr marL="914400" lvl="1" indent="-457200">
              <a:buSzPct val="100000"/>
              <a:buFont typeface="+mj-lt"/>
              <a:buAutoNum type="arabicPeriod"/>
            </a:pPr>
            <a:r>
              <a:rPr lang="en-US" sz="2000" dirty="0"/>
              <a:t>Why is willingness to pay lower than individual’s own costs? </a:t>
            </a:r>
          </a:p>
          <a:p>
            <a:pPr marL="914400" lvl="1" indent="-457200">
              <a:buSzPct val="100000"/>
              <a:buFont typeface="+mj-lt"/>
              <a:buAutoNum type="arabicPeriod"/>
            </a:pPr>
            <a:endParaRPr lang="en-US" sz="2000" dirty="0"/>
          </a:p>
          <a:p>
            <a:pPr marL="914400" lvl="1" indent="-457200">
              <a:buSzPct val="100000"/>
              <a:buFont typeface="+mj-lt"/>
              <a:buAutoNum type="arabicPeriod"/>
            </a:pPr>
            <a:endParaRPr lang="en-US" dirty="0"/>
          </a:p>
          <a:p>
            <a:pPr marL="914400" lvl="1" indent="-457200">
              <a:buSzPct val="100000"/>
              <a:buFont typeface="+mj-lt"/>
              <a:buAutoNum type="arabicPeriod"/>
            </a:pPr>
            <a:r>
              <a:rPr lang="en-US" sz="2000" dirty="0"/>
              <a:t>What are the normative implications?</a:t>
            </a:r>
          </a:p>
          <a:p>
            <a:endParaRPr lang="en-US" dirty="0"/>
          </a:p>
          <a:p>
            <a:endParaRPr lang="en-US" dirty="0"/>
          </a:p>
        </p:txBody>
      </p:sp>
    </p:spTree>
    <p:extLst>
      <p:ext uri="{BB962C8B-B14F-4D97-AF65-F5344CB8AC3E}">
        <p14:creationId xmlns:p14="http://schemas.microsoft.com/office/powerpoint/2010/main" val="3624858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Results</a:t>
            </a:r>
          </a:p>
        </p:txBody>
      </p:sp>
      <p:sp>
        <p:nvSpPr>
          <p:cNvPr id="3" name="Content Placeholder 2"/>
          <p:cNvSpPr>
            <a:spLocks noGrp="1"/>
          </p:cNvSpPr>
          <p:nvPr>
            <p:ph idx="1"/>
          </p:nvPr>
        </p:nvSpPr>
        <p:spPr>
          <a:xfrm>
            <a:off x="381000" y="838200"/>
            <a:ext cx="8610600" cy="5791200"/>
          </a:xfrm>
        </p:spPr>
        <p:txBody>
          <a:bodyPr/>
          <a:lstStyle/>
          <a:p>
            <a:pPr>
              <a:spcAft>
                <a:spcPts val="0"/>
              </a:spcAft>
            </a:pPr>
            <a:r>
              <a:rPr lang="en-US" b="1" dirty="0"/>
              <a:t>Descriptive findings:</a:t>
            </a:r>
            <a:endParaRPr lang="en-US" dirty="0"/>
          </a:p>
          <a:p>
            <a:pPr marL="800100" lvl="1" indent="-342900">
              <a:buAutoNum type="arabicParenBoth"/>
            </a:pPr>
            <a:r>
              <a:rPr lang="en-US" dirty="0"/>
              <a:t>Insurance demand is highly price sensitive</a:t>
            </a:r>
          </a:p>
          <a:p>
            <a:pPr marL="800100" lvl="1" indent="-342900">
              <a:buAutoNum type="arabicParenBoth"/>
            </a:pPr>
            <a:r>
              <a:rPr lang="en-US" dirty="0"/>
              <a:t>Adverse selection (despite coverage mandate)</a:t>
            </a:r>
          </a:p>
          <a:p>
            <a:pPr lvl="2">
              <a:buSzPct val="100000"/>
              <a:buFont typeface="Arial" panose="020B0604020202020204" pitchFamily="34" charset="0"/>
              <a:buChar char="•"/>
            </a:pPr>
            <a:r>
              <a:rPr lang="en-US" dirty="0"/>
              <a:t>Enrollee premium ↑ by $40 per month </a:t>
            </a:r>
            <a:r>
              <a:rPr lang="en-US" dirty="0">
                <a:sym typeface="Wingdings" panose="05000000000000000000" pitchFamily="2" charset="2"/>
              </a:rPr>
              <a:t> Take-up falls 25%, </a:t>
            </a:r>
            <a:br>
              <a:rPr lang="en-US" dirty="0">
                <a:sym typeface="Wingdings" panose="05000000000000000000" pitchFamily="2" charset="2"/>
              </a:rPr>
            </a:br>
            <a:r>
              <a:rPr lang="en-US" dirty="0">
                <a:sym typeface="Wingdings" panose="05000000000000000000" pitchFamily="2" charset="2"/>
              </a:rPr>
              <a:t>Average cost of enrollees higher by $10-50 </a:t>
            </a:r>
            <a:r>
              <a:rPr lang="en-US" i="1" dirty="0">
                <a:sym typeface="Wingdings" panose="05000000000000000000" pitchFamily="2" charset="2"/>
              </a:rPr>
              <a:t>(= 3-14%)</a:t>
            </a:r>
            <a:endParaRPr lang="en-US" i="1" dirty="0"/>
          </a:p>
          <a:p>
            <a:pPr>
              <a:buSzPct val="100000"/>
              <a:buFont typeface="Arial" panose="020B0604020202020204" pitchFamily="34" charset="0"/>
              <a:buChar char="•"/>
            </a:pPr>
            <a:endParaRPr lang="en-US" u="sng" dirty="0">
              <a:sym typeface="Wingdings" panose="05000000000000000000" pitchFamily="2" charset="2"/>
            </a:endParaRPr>
          </a:p>
          <a:p>
            <a:pPr>
              <a:spcAft>
                <a:spcPts val="0"/>
              </a:spcAft>
            </a:pPr>
            <a:r>
              <a:rPr lang="en-US" b="1" dirty="0">
                <a:sym typeface="Wingdings" panose="05000000000000000000" pitchFamily="2" charset="2"/>
              </a:rPr>
              <a:t>Implications of WTP, Cost Curve Estimates:</a:t>
            </a:r>
          </a:p>
          <a:p>
            <a:pPr marL="800100" lvl="1" indent="-342900">
              <a:buFontTx/>
              <a:buAutoNum type="arabicParenBoth"/>
            </a:pPr>
            <a:r>
              <a:rPr lang="en-US" dirty="0">
                <a:sym typeface="Wingdings" panose="05000000000000000000" pitchFamily="2" charset="2"/>
              </a:rPr>
              <a:t>Modest premiums are major deterrent to universal coverage</a:t>
            </a:r>
          </a:p>
          <a:p>
            <a:pPr lvl="2">
              <a:buSzPct val="100000"/>
              <a:buFont typeface="Arial" panose="020B0604020202020204" pitchFamily="34" charset="0"/>
              <a:buChar char="•"/>
            </a:pPr>
            <a:r>
              <a:rPr lang="en-US" dirty="0">
                <a:sym typeface="Wingdings" panose="05000000000000000000" pitchFamily="2" charset="2"/>
              </a:rPr>
              <a:t>E.g., subsidies covering 75% of insurer costs still leave &gt;50% uninsured</a:t>
            </a:r>
          </a:p>
          <a:p>
            <a:pPr marL="800100" lvl="1" indent="-342900">
              <a:buFontTx/>
              <a:buAutoNum type="arabicParenBoth"/>
            </a:pPr>
            <a:r>
              <a:rPr lang="en-US" dirty="0">
                <a:sym typeface="Wingdings" panose="05000000000000000000" pitchFamily="2" charset="2"/>
              </a:rPr>
              <a:t>Adverse </a:t>
            </a:r>
            <a:r>
              <a:rPr lang="en-US" dirty="0"/>
              <a:t>selection exists but is not primary driver of low take-up</a:t>
            </a:r>
          </a:p>
          <a:p>
            <a:pPr lvl="2">
              <a:buSzPct val="100000"/>
              <a:buFont typeface="Arial" panose="020B0604020202020204" pitchFamily="34" charset="0"/>
              <a:buChar char="•"/>
            </a:pPr>
            <a:r>
              <a:rPr lang="en-US" dirty="0"/>
              <a:t>WTP is </a:t>
            </a:r>
            <a:r>
              <a:rPr lang="en-US" u="sng" dirty="0"/>
              <a:t>far below</a:t>
            </a:r>
            <a:r>
              <a:rPr lang="en-US" dirty="0"/>
              <a:t> not just average costs, but also </a:t>
            </a:r>
            <a:r>
              <a:rPr lang="en-US" u="sng" dirty="0"/>
              <a:t>marginal enrollees’</a:t>
            </a:r>
            <a:r>
              <a:rPr lang="en-US" dirty="0"/>
              <a:t> costs imposed on insurer </a:t>
            </a:r>
            <a:r>
              <a:rPr lang="en-US" i="1" dirty="0"/>
              <a:t>(for &gt;70% of eligible pop.)</a:t>
            </a:r>
          </a:p>
          <a:p>
            <a:pPr>
              <a:buSzPct val="100000"/>
              <a:buFont typeface="Arial" panose="020B0604020202020204" pitchFamily="34" charset="0"/>
              <a:buChar char="•"/>
            </a:pPr>
            <a:endParaRPr lang="en-US" dirty="0"/>
          </a:p>
          <a:p>
            <a:pPr>
              <a:spcAft>
                <a:spcPts val="0"/>
              </a:spcAft>
            </a:pPr>
            <a:r>
              <a:rPr lang="en-US" b="1" dirty="0"/>
              <a:t>Discussion:</a:t>
            </a:r>
            <a:r>
              <a:rPr lang="en-US" dirty="0"/>
              <a:t> </a:t>
            </a:r>
          </a:p>
          <a:p>
            <a:pPr lvl="1">
              <a:spcAft>
                <a:spcPts val="0"/>
              </a:spcAft>
            </a:pPr>
            <a:r>
              <a:rPr lang="en-US" dirty="0"/>
              <a:t>Why is WTP so far below cost? And what are the normative implications?</a:t>
            </a:r>
          </a:p>
          <a:p>
            <a:pPr lvl="2">
              <a:buSzPct val="100000"/>
              <a:buFont typeface="Arial" panose="020B0604020202020204" pitchFamily="34" charset="0"/>
              <a:buChar char="•"/>
            </a:pPr>
            <a:r>
              <a:rPr lang="en-US" u="sng" dirty="0"/>
              <a:t>Key factor</a:t>
            </a:r>
            <a:r>
              <a:rPr lang="en-US" dirty="0"/>
              <a:t>: Uncompensated care for uninsured </a:t>
            </a:r>
            <a:r>
              <a:rPr lang="en-US" sz="1700" dirty="0"/>
              <a:t>(charity care, unpaid bills)</a:t>
            </a:r>
          </a:p>
        </p:txBody>
      </p:sp>
    </p:spTree>
    <p:extLst>
      <p:ext uri="{BB962C8B-B14F-4D97-AF65-F5344CB8AC3E}">
        <p14:creationId xmlns:p14="http://schemas.microsoft.com/office/powerpoint/2010/main" val="291035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WTP Below Own Costs?</a:t>
            </a:r>
          </a:p>
        </p:txBody>
      </p:sp>
      <p:sp>
        <p:nvSpPr>
          <p:cNvPr id="3" name="Content Placeholder 2"/>
          <p:cNvSpPr>
            <a:spLocks noGrp="1"/>
          </p:cNvSpPr>
          <p:nvPr>
            <p:ph idx="1"/>
          </p:nvPr>
        </p:nvSpPr>
        <p:spPr/>
        <p:txBody>
          <a:bodyPr/>
          <a:lstStyle/>
          <a:p>
            <a:pPr>
              <a:spcAft>
                <a:spcPts val="600"/>
              </a:spcAft>
            </a:pPr>
            <a:r>
              <a:rPr lang="en-US" b="1" dirty="0"/>
              <a:t>Behavioral biases </a:t>
            </a:r>
            <a:r>
              <a:rPr lang="en-US" dirty="0"/>
              <a:t>(inattention, inertia, information, misperception…)</a:t>
            </a:r>
          </a:p>
          <a:p>
            <a:pPr lvl="1"/>
            <a:r>
              <a:rPr lang="en-US" dirty="0"/>
              <a:t>Similar demand responsiveness for new enrollees argues against inattention / inertia as explanations</a:t>
            </a:r>
          </a:p>
          <a:p>
            <a:pPr lvl="1"/>
            <a:r>
              <a:rPr lang="en-US" dirty="0"/>
              <a:t>But cannot rule out behavioral biases more broadly</a:t>
            </a:r>
          </a:p>
          <a:p>
            <a:endParaRPr lang="en-US" dirty="0"/>
          </a:p>
          <a:p>
            <a:pPr>
              <a:spcAft>
                <a:spcPts val="600"/>
              </a:spcAft>
            </a:pPr>
            <a:r>
              <a:rPr lang="en-US" b="1" dirty="0"/>
              <a:t>Moral hazard </a:t>
            </a:r>
            <a:r>
              <a:rPr lang="en-US" dirty="0"/>
              <a:t>– textbook reason for WTP &lt; Cost</a:t>
            </a:r>
          </a:p>
          <a:p>
            <a:pPr lvl="1"/>
            <a:r>
              <a:rPr lang="en-US" dirty="0"/>
              <a:t>But required magnitude not plausible</a:t>
            </a:r>
          </a:p>
          <a:p>
            <a:pPr lvl="1"/>
            <a:r>
              <a:rPr lang="en-US" dirty="0"/>
              <a:t>Moral hazard would have to increase costs by ~200% to explain gap between WTP and Costs</a:t>
            </a:r>
          </a:p>
          <a:p>
            <a:pPr lvl="1"/>
            <a:r>
              <a:rPr lang="en-US" dirty="0"/>
              <a:t>Oregon experiment moral hazard estimate:  25%</a:t>
            </a:r>
          </a:p>
          <a:p>
            <a:endParaRPr lang="en-US" dirty="0"/>
          </a:p>
          <a:p>
            <a:pPr>
              <a:spcAft>
                <a:spcPts val="600"/>
              </a:spcAft>
            </a:pPr>
            <a:r>
              <a:rPr lang="en-US" b="1" dirty="0"/>
              <a:t>Uncompensated care</a:t>
            </a:r>
            <a:r>
              <a:rPr lang="en-US" dirty="0"/>
              <a:t> (charity care, unpaid bills)</a:t>
            </a:r>
            <a:endParaRPr lang="en-US" b="1" dirty="0"/>
          </a:p>
          <a:p>
            <a:pPr lvl="1"/>
            <a:r>
              <a:rPr lang="en-US" dirty="0"/>
              <a:t>Important: Low-income uninsured pay just ~20% of their medical costs out of pocket </a:t>
            </a:r>
            <a:r>
              <a:rPr lang="en-US" sz="1600" dirty="0"/>
              <a:t>(Finkelstein, Hendren, </a:t>
            </a:r>
            <a:r>
              <a:rPr lang="en-US" sz="1600" dirty="0" err="1"/>
              <a:t>Luttmer</a:t>
            </a:r>
            <a:r>
              <a:rPr lang="en-US" sz="1600" dirty="0"/>
              <a:t> 2015)</a:t>
            </a:r>
            <a:r>
              <a:rPr lang="en-US" dirty="0"/>
              <a:t> </a:t>
            </a:r>
          </a:p>
          <a:p>
            <a:pPr lvl="1"/>
            <a:r>
              <a:rPr lang="en-US" dirty="0"/>
              <a:t>Use this + moral hazard estimate to construct </a:t>
            </a:r>
            <a:r>
              <a:rPr lang="en-US" b="1" dirty="0"/>
              <a:t>“Net Cost Curve”</a:t>
            </a:r>
            <a:r>
              <a:rPr lang="en-US" dirty="0"/>
              <a:t> </a:t>
            </a:r>
            <a:br>
              <a:rPr lang="en-US" dirty="0"/>
            </a:br>
            <a:r>
              <a:rPr lang="en-US" dirty="0"/>
              <a:t>= </a:t>
            </a:r>
            <a:r>
              <a:rPr lang="en-US" u="sng" dirty="0"/>
              <a:t>Cost</a:t>
            </a:r>
            <a:r>
              <a:rPr lang="en-US" dirty="0"/>
              <a:t> to insurer – </a:t>
            </a:r>
            <a:r>
              <a:rPr lang="en-US" u="sng" dirty="0"/>
              <a:t>Savings</a:t>
            </a:r>
            <a:r>
              <a:rPr lang="en-US" dirty="0"/>
              <a:t> to third parties on uncompensated care</a:t>
            </a:r>
          </a:p>
          <a:p>
            <a:endParaRPr lang="en-US" dirty="0"/>
          </a:p>
        </p:txBody>
      </p:sp>
    </p:spTree>
    <p:extLst>
      <p:ext uri="{BB962C8B-B14F-4D97-AF65-F5344CB8AC3E}">
        <p14:creationId xmlns:p14="http://schemas.microsoft.com/office/powerpoint/2010/main" val="16547928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7"/>
          <p:cNvSpPr>
            <a:spLocks noChangeShapeType="1"/>
          </p:cNvSpPr>
          <p:nvPr/>
        </p:nvSpPr>
        <p:spPr bwMode="auto">
          <a:xfrm>
            <a:off x="1130300" y="5508625"/>
            <a:ext cx="7297737"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8"/>
          <p:cNvSpPr>
            <a:spLocks noChangeShapeType="1"/>
          </p:cNvSpPr>
          <p:nvPr/>
        </p:nvSpPr>
        <p:spPr bwMode="auto">
          <a:xfrm>
            <a:off x="1130300" y="4470400"/>
            <a:ext cx="7297737"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Line 9"/>
          <p:cNvSpPr>
            <a:spLocks noChangeShapeType="1"/>
          </p:cNvSpPr>
          <p:nvPr/>
        </p:nvSpPr>
        <p:spPr bwMode="auto">
          <a:xfrm>
            <a:off x="1130300" y="3425825"/>
            <a:ext cx="7297737"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10"/>
          <p:cNvSpPr>
            <a:spLocks noChangeShapeType="1"/>
          </p:cNvSpPr>
          <p:nvPr/>
        </p:nvSpPr>
        <p:spPr bwMode="auto">
          <a:xfrm>
            <a:off x="1130300" y="2382837"/>
            <a:ext cx="7297737"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1"/>
          <p:cNvSpPr>
            <a:spLocks noChangeShapeType="1"/>
          </p:cNvSpPr>
          <p:nvPr/>
        </p:nvSpPr>
        <p:spPr bwMode="auto">
          <a:xfrm>
            <a:off x="1130300" y="1344612"/>
            <a:ext cx="7297737"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Freeform 12"/>
          <p:cNvSpPr>
            <a:spLocks/>
          </p:cNvSpPr>
          <p:nvPr/>
        </p:nvSpPr>
        <p:spPr bwMode="auto">
          <a:xfrm>
            <a:off x="2287587" y="3836987"/>
            <a:ext cx="4259262" cy="1327150"/>
          </a:xfrm>
          <a:custGeom>
            <a:avLst/>
            <a:gdLst>
              <a:gd name="T0" fmla="*/ 12 w 829"/>
              <a:gd name="T1" fmla="*/ 4 h 258"/>
              <a:gd name="T2" fmla="*/ 25 w 829"/>
              <a:gd name="T3" fmla="*/ 9 h 258"/>
              <a:gd name="T4" fmla="*/ 39 w 829"/>
              <a:gd name="T5" fmla="*/ 14 h 258"/>
              <a:gd name="T6" fmla="*/ 52 w 829"/>
              <a:gd name="T7" fmla="*/ 19 h 258"/>
              <a:gd name="T8" fmla="*/ 66 w 829"/>
              <a:gd name="T9" fmla="*/ 24 h 258"/>
              <a:gd name="T10" fmla="*/ 80 w 829"/>
              <a:gd name="T11" fmla="*/ 28 h 258"/>
              <a:gd name="T12" fmla="*/ 93 w 829"/>
              <a:gd name="T13" fmla="*/ 33 h 258"/>
              <a:gd name="T14" fmla="*/ 107 w 829"/>
              <a:gd name="T15" fmla="*/ 38 h 258"/>
              <a:gd name="T16" fmla="*/ 120 w 829"/>
              <a:gd name="T17" fmla="*/ 43 h 258"/>
              <a:gd name="T18" fmla="*/ 134 w 829"/>
              <a:gd name="T19" fmla="*/ 48 h 258"/>
              <a:gd name="T20" fmla="*/ 147 w 829"/>
              <a:gd name="T21" fmla="*/ 53 h 258"/>
              <a:gd name="T22" fmla="*/ 161 w 829"/>
              <a:gd name="T23" fmla="*/ 58 h 258"/>
              <a:gd name="T24" fmla="*/ 175 w 829"/>
              <a:gd name="T25" fmla="*/ 63 h 258"/>
              <a:gd name="T26" fmla="*/ 188 w 829"/>
              <a:gd name="T27" fmla="*/ 68 h 258"/>
              <a:gd name="T28" fmla="*/ 202 w 829"/>
              <a:gd name="T29" fmla="*/ 72 h 258"/>
              <a:gd name="T30" fmla="*/ 215 w 829"/>
              <a:gd name="T31" fmla="*/ 78 h 258"/>
              <a:gd name="T32" fmla="*/ 229 w 829"/>
              <a:gd name="T33" fmla="*/ 83 h 258"/>
              <a:gd name="T34" fmla="*/ 242 w 829"/>
              <a:gd name="T35" fmla="*/ 88 h 258"/>
              <a:gd name="T36" fmla="*/ 256 w 829"/>
              <a:gd name="T37" fmla="*/ 94 h 258"/>
              <a:gd name="T38" fmla="*/ 270 w 829"/>
              <a:gd name="T39" fmla="*/ 99 h 258"/>
              <a:gd name="T40" fmla="*/ 283 w 829"/>
              <a:gd name="T41" fmla="*/ 105 h 258"/>
              <a:gd name="T42" fmla="*/ 297 w 829"/>
              <a:gd name="T43" fmla="*/ 110 h 258"/>
              <a:gd name="T44" fmla="*/ 310 w 829"/>
              <a:gd name="T45" fmla="*/ 116 h 258"/>
              <a:gd name="T46" fmla="*/ 324 w 829"/>
              <a:gd name="T47" fmla="*/ 120 h 258"/>
              <a:gd name="T48" fmla="*/ 337 w 829"/>
              <a:gd name="T49" fmla="*/ 124 h 258"/>
              <a:gd name="T50" fmla="*/ 351 w 829"/>
              <a:gd name="T51" fmla="*/ 128 h 258"/>
              <a:gd name="T52" fmla="*/ 364 w 829"/>
              <a:gd name="T53" fmla="*/ 131 h 258"/>
              <a:gd name="T54" fmla="*/ 378 w 829"/>
              <a:gd name="T55" fmla="*/ 135 h 258"/>
              <a:gd name="T56" fmla="*/ 392 w 829"/>
              <a:gd name="T57" fmla="*/ 139 h 258"/>
              <a:gd name="T58" fmla="*/ 405 w 829"/>
              <a:gd name="T59" fmla="*/ 143 h 258"/>
              <a:gd name="T60" fmla="*/ 419 w 829"/>
              <a:gd name="T61" fmla="*/ 147 h 258"/>
              <a:gd name="T62" fmla="*/ 432 w 829"/>
              <a:gd name="T63" fmla="*/ 151 h 258"/>
              <a:gd name="T64" fmla="*/ 446 w 829"/>
              <a:gd name="T65" fmla="*/ 155 h 258"/>
              <a:gd name="T66" fmla="*/ 459 w 829"/>
              <a:gd name="T67" fmla="*/ 159 h 258"/>
              <a:gd name="T68" fmla="*/ 473 w 829"/>
              <a:gd name="T69" fmla="*/ 162 h 258"/>
              <a:gd name="T70" fmla="*/ 487 w 829"/>
              <a:gd name="T71" fmla="*/ 166 h 258"/>
              <a:gd name="T72" fmla="*/ 500 w 829"/>
              <a:gd name="T73" fmla="*/ 170 h 258"/>
              <a:gd name="T74" fmla="*/ 514 w 829"/>
              <a:gd name="T75" fmla="*/ 174 h 258"/>
              <a:gd name="T76" fmla="*/ 527 w 829"/>
              <a:gd name="T77" fmla="*/ 178 h 258"/>
              <a:gd name="T78" fmla="*/ 541 w 829"/>
              <a:gd name="T79" fmla="*/ 182 h 258"/>
              <a:gd name="T80" fmla="*/ 554 w 829"/>
              <a:gd name="T81" fmla="*/ 186 h 258"/>
              <a:gd name="T82" fmla="*/ 568 w 829"/>
              <a:gd name="T83" fmla="*/ 190 h 258"/>
              <a:gd name="T84" fmla="*/ 582 w 829"/>
              <a:gd name="T85" fmla="*/ 193 h 258"/>
              <a:gd name="T86" fmla="*/ 595 w 829"/>
              <a:gd name="T87" fmla="*/ 197 h 258"/>
              <a:gd name="T88" fmla="*/ 609 w 829"/>
              <a:gd name="T89" fmla="*/ 201 h 258"/>
              <a:gd name="T90" fmla="*/ 622 w 829"/>
              <a:gd name="T91" fmla="*/ 205 h 258"/>
              <a:gd name="T92" fmla="*/ 636 w 829"/>
              <a:gd name="T93" fmla="*/ 209 h 258"/>
              <a:gd name="T94" fmla="*/ 649 w 829"/>
              <a:gd name="T95" fmla="*/ 213 h 258"/>
              <a:gd name="T96" fmla="*/ 663 w 829"/>
              <a:gd name="T97" fmla="*/ 216 h 258"/>
              <a:gd name="T98" fmla="*/ 677 w 829"/>
              <a:gd name="T99" fmla="*/ 220 h 258"/>
              <a:gd name="T100" fmla="*/ 690 w 829"/>
              <a:gd name="T101" fmla="*/ 223 h 258"/>
              <a:gd name="T102" fmla="*/ 704 w 829"/>
              <a:gd name="T103" fmla="*/ 226 h 258"/>
              <a:gd name="T104" fmla="*/ 717 w 829"/>
              <a:gd name="T105" fmla="*/ 230 h 258"/>
              <a:gd name="T106" fmla="*/ 731 w 829"/>
              <a:gd name="T107" fmla="*/ 233 h 258"/>
              <a:gd name="T108" fmla="*/ 744 w 829"/>
              <a:gd name="T109" fmla="*/ 237 h 258"/>
              <a:gd name="T110" fmla="*/ 758 w 829"/>
              <a:gd name="T111" fmla="*/ 240 h 258"/>
              <a:gd name="T112" fmla="*/ 772 w 829"/>
              <a:gd name="T113" fmla="*/ 243 h 258"/>
              <a:gd name="T114" fmla="*/ 785 w 829"/>
              <a:gd name="T115" fmla="*/ 247 h 258"/>
              <a:gd name="T116" fmla="*/ 799 w 829"/>
              <a:gd name="T117" fmla="*/ 250 h 258"/>
              <a:gd name="T118" fmla="*/ 812 w 829"/>
              <a:gd name="T119" fmla="*/ 254 h 258"/>
              <a:gd name="T120" fmla="*/ 826 w 829"/>
              <a:gd name="T121" fmla="*/ 257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29" h="258">
                <a:moveTo>
                  <a:pt x="0" y="0"/>
                </a:moveTo>
                <a:lnTo>
                  <a:pt x="2" y="0"/>
                </a:lnTo>
                <a:lnTo>
                  <a:pt x="3" y="1"/>
                </a:lnTo>
                <a:lnTo>
                  <a:pt x="5" y="2"/>
                </a:lnTo>
                <a:lnTo>
                  <a:pt x="7" y="2"/>
                </a:lnTo>
                <a:lnTo>
                  <a:pt x="8" y="3"/>
                </a:lnTo>
                <a:lnTo>
                  <a:pt x="10" y="3"/>
                </a:lnTo>
                <a:lnTo>
                  <a:pt x="12" y="4"/>
                </a:lnTo>
                <a:lnTo>
                  <a:pt x="13" y="5"/>
                </a:lnTo>
                <a:lnTo>
                  <a:pt x="15" y="5"/>
                </a:lnTo>
                <a:lnTo>
                  <a:pt x="17" y="6"/>
                </a:lnTo>
                <a:lnTo>
                  <a:pt x="18" y="7"/>
                </a:lnTo>
                <a:lnTo>
                  <a:pt x="20" y="7"/>
                </a:lnTo>
                <a:lnTo>
                  <a:pt x="22" y="8"/>
                </a:lnTo>
                <a:lnTo>
                  <a:pt x="24" y="8"/>
                </a:lnTo>
                <a:lnTo>
                  <a:pt x="25" y="9"/>
                </a:lnTo>
                <a:lnTo>
                  <a:pt x="27" y="10"/>
                </a:lnTo>
                <a:lnTo>
                  <a:pt x="29" y="10"/>
                </a:lnTo>
                <a:lnTo>
                  <a:pt x="30" y="11"/>
                </a:lnTo>
                <a:lnTo>
                  <a:pt x="32" y="11"/>
                </a:lnTo>
                <a:lnTo>
                  <a:pt x="34" y="12"/>
                </a:lnTo>
                <a:lnTo>
                  <a:pt x="35" y="13"/>
                </a:lnTo>
                <a:lnTo>
                  <a:pt x="37" y="13"/>
                </a:lnTo>
                <a:lnTo>
                  <a:pt x="39" y="14"/>
                </a:lnTo>
                <a:lnTo>
                  <a:pt x="41" y="14"/>
                </a:lnTo>
                <a:lnTo>
                  <a:pt x="42" y="15"/>
                </a:lnTo>
                <a:lnTo>
                  <a:pt x="44" y="16"/>
                </a:lnTo>
                <a:lnTo>
                  <a:pt x="46" y="16"/>
                </a:lnTo>
                <a:lnTo>
                  <a:pt x="47" y="17"/>
                </a:lnTo>
                <a:lnTo>
                  <a:pt x="49" y="18"/>
                </a:lnTo>
                <a:lnTo>
                  <a:pt x="51" y="18"/>
                </a:lnTo>
                <a:lnTo>
                  <a:pt x="52" y="19"/>
                </a:lnTo>
                <a:lnTo>
                  <a:pt x="54" y="19"/>
                </a:lnTo>
                <a:lnTo>
                  <a:pt x="56" y="20"/>
                </a:lnTo>
                <a:lnTo>
                  <a:pt x="58" y="21"/>
                </a:lnTo>
                <a:lnTo>
                  <a:pt x="59" y="21"/>
                </a:lnTo>
                <a:lnTo>
                  <a:pt x="61" y="22"/>
                </a:lnTo>
                <a:lnTo>
                  <a:pt x="63" y="22"/>
                </a:lnTo>
                <a:lnTo>
                  <a:pt x="64" y="23"/>
                </a:lnTo>
                <a:lnTo>
                  <a:pt x="66" y="24"/>
                </a:lnTo>
                <a:lnTo>
                  <a:pt x="68" y="24"/>
                </a:lnTo>
                <a:lnTo>
                  <a:pt x="69" y="25"/>
                </a:lnTo>
                <a:lnTo>
                  <a:pt x="71" y="25"/>
                </a:lnTo>
                <a:lnTo>
                  <a:pt x="73" y="26"/>
                </a:lnTo>
                <a:lnTo>
                  <a:pt x="74" y="27"/>
                </a:lnTo>
                <a:lnTo>
                  <a:pt x="76" y="27"/>
                </a:lnTo>
                <a:lnTo>
                  <a:pt x="78" y="28"/>
                </a:lnTo>
                <a:lnTo>
                  <a:pt x="80" y="28"/>
                </a:lnTo>
                <a:lnTo>
                  <a:pt x="81" y="29"/>
                </a:lnTo>
                <a:lnTo>
                  <a:pt x="83" y="30"/>
                </a:lnTo>
                <a:lnTo>
                  <a:pt x="85" y="30"/>
                </a:lnTo>
                <a:lnTo>
                  <a:pt x="86" y="31"/>
                </a:lnTo>
                <a:lnTo>
                  <a:pt x="88" y="32"/>
                </a:lnTo>
                <a:lnTo>
                  <a:pt x="90" y="32"/>
                </a:lnTo>
                <a:lnTo>
                  <a:pt x="91" y="33"/>
                </a:lnTo>
                <a:lnTo>
                  <a:pt x="93" y="33"/>
                </a:lnTo>
                <a:lnTo>
                  <a:pt x="95" y="34"/>
                </a:lnTo>
                <a:lnTo>
                  <a:pt x="97" y="35"/>
                </a:lnTo>
                <a:lnTo>
                  <a:pt x="98" y="35"/>
                </a:lnTo>
                <a:lnTo>
                  <a:pt x="100" y="36"/>
                </a:lnTo>
                <a:lnTo>
                  <a:pt x="102" y="36"/>
                </a:lnTo>
                <a:lnTo>
                  <a:pt x="103" y="37"/>
                </a:lnTo>
                <a:lnTo>
                  <a:pt x="105" y="38"/>
                </a:lnTo>
                <a:lnTo>
                  <a:pt x="107" y="38"/>
                </a:lnTo>
                <a:lnTo>
                  <a:pt x="108" y="39"/>
                </a:lnTo>
                <a:lnTo>
                  <a:pt x="110" y="39"/>
                </a:lnTo>
                <a:lnTo>
                  <a:pt x="112" y="40"/>
                </a:lnTo>
                <a:lnTo>
                  <a:pt x="113" y="41"/>
                </a:lnTo>
                <a:lnTo>
                  <a:pt x="115" y="41"/>
                </a:lnTo>
                <a:lnTo>
                  <a:pt x="117" y="42"/>
                </a:lnTo>
                <a:lnTo>
                  <a:pt x="119" y="43"/>
                </a:lnTo>
                <a:lnTo>
                  <a:pt x="120" y="43"/>
                </a:lnTo>
                <a:lnTo>
                  <a:pt x="122" y="44"/>
                </a:lnTo>
                <a:lnTo>
                  <a:pt x="124" y="44"/>
                </a:lnTo>
                <a:lnTo>
                  <a:pt x="125" y="45"/>
                </a:lnTo>
                <a:lnTo>
                  <a:pt x="127" y="46"/>
                </a:lnTo>
                <a:lnTo>
                  <a:pt x="129" y="46"/>
                </a:lnTo>
                <a:lnTo>
                  <a:pt x="130" y="47"/>
                </a:lnTo>
                <a:lnTo>
                  <a:pt x="132" y="47"/>
                </a:lnTo>
                <a:lnTo>
                  <a:pt x="134" y="48"/>
                </a:lnTo>
                <a:lnTo>
                  <a:pt x="136" y="49"/>
                </a:lnTo>
                <a:lnTo>
                  <a:pt x="137" y="49"/>
                </a:lnTo>
                <a:lnTo>
                  <a:pt x="139" y="50"/>
                </a:lnTo>
                <a:lnTo>
                  <a:pt x="141" y="50"/>
                </a:lnTo>
                <a:lnTo>
                  <a:pt x="142" y="51"/>
                </a:lnTo>
                <a:lnTo>
                  <a:pt x="144" y="52"/>
                </a:lnTo>
                <a:lnTo>
                  <a:pt x="146" y="52"/>
                </a:lnTo>
                <a:lnTo>
                  <a:pt x="147" y="53"/>
                </a:lnTo>
                <a:lnTo>
                  <a:pt x="149" y="54"/>
                </a:lnTo>
                <a:lnTo>
                  <a:pt x="151" y="54"/>
                </a:lnTo>
                <a:lnTo>
                  <a:pt x="152" y="55"/>
                </a:lnTo>
                <a:lnTo>
                  <a:pt x="154" y="55"/>
                </a:lnTo>
                <a:lnTo>
                  <a:pt x="156" y="56"/>
                </a:lnTo>
                <a:lnTo>
                  <a:pt x="158" y="57"/>
                </a:lnTo>
                <a:lnTo>
                  <a:pt x="159" y="57"/>
                </a:lnTo>
                <a:lnTo>
                  <a:pt x="161" y="58"/>
                </a:lnTo>
                <a:lnTo>
                  <a:pt x="163" y="58"/>
                </a:lnTo>
                <a:lnTo>
                  <a:pt x="164" y="59"/>
                </a:lnTo>
                <a:lnTo>
                  <a:pt x="166" y="60"/>
                </a:lnTo>
                <a:lnTo>
                  <a:pt x="168" y="60"/>
                </a:lnTo>
                <a:lnTo>
                  <a:pt x="169" y="61"/>
                </a:lnTo>
                <a:lnTo>
                  <a:pt x="171" y="61"/>
                </a:lnTo>
                <a:lnTo>
                  <a:pt x="173" y="62"/>
                </a:lnTo>
                <a:lnTo>
                  <a:pt x="175" y="63"/>
                </a:lnTo>
                <a:lnTo>
                  <a:pt x="176" y="63"/>
                </a:lnTo>
                <a:lnTo>
                  <a:pt x="178" y="64"/>
                </a:lnTo>
                <a:lnTo>
                  <a:pt x="180" y="64"/>
                </a:lnTo>
                <a:lnTo>
                  <a:pt x="181" y="65"/>
                </a:lnTo>
                <a:lnTo>
                  <a:pt x="183" y="66"/>
                </a:lnTo>
                <a:lnTo>
                  <a:pt x="185" y="66"/>
                </a:lnTo>
                <a:lnTo>
                  <a:pt x="186" y="67"/>
                </a:lnTo>
                <a:lnTo>
                  <a:pt x="188" y="68"/>
                </a:lnTo>
                <a:lnTo>
                  <a:pt x="190" y="68"/>
                </a:lnTo>
                <a:lnTo>
                  <a:pt x="191" y="69"/>
                </a:lnTo>
                <a:lnTo>
                  <a:pt x="193" y="69"/>
                </a:lnTo>
                <a:lnTo>
                  <a:pt x="195" y="70"/>
                </a:lnTo>
                <a:lnTo>
                  <a:pt x="197" y="71"/>
                </a:lnTo>
                <a:lnTo>
                  <a:pt x="198" y="71"/>
                </a:lnTo>
                <a:lnTo>
                  <a:pt x="200" y="72"/>
                </a:lnTo>
                <a:lnTo>
                  <a:pt x="202" y="72"/>
                </a:lnTo>
                <a:lnTo>
                  <a:pt x="203" y="73"/>
                </a:lnTo>
                <a:lnTo>
                  <a:pt x="205" y="74"/>
                </a:lnTo>
                <a:lnTo>
                  <a:pt x="207" y="74"/>
                </a:lnTo>
                <a:lnTo>
                  <a:pt x="208" y="75"/>
                </a:lnTo>
                <a:lnTo>
                  <a:pt x="210" y="76"/>
                </a:lnTo>
                <a:lnTo>
                  <a:pt x="212" y="76"/>
                </a:lnTo>
                <a:lnTo>
                  <a:pt x="214" y="77"/>
                </a:lnTo>
                <a:lnTo>
                  <a:pt x="215" y="78"/>
                </a:lnTo>
                <a:lnTo>
                  <a:pt x="217" y="78"/>
                </a:lnTo>
                <a:lnTo>
                  <a:pt x="219" y="79"/>
                </a:lnTo>
                <a:lnTo>
                  <a:pt x="220" y="80"/>
                </a:lnTo>
                <a:lnTo>
                  <a:pt x="222" y="80"/>
                </a:lnTo>
                <a:lnTo>
                  <a:pt x="224" y="81"/>
                </a:lnTo>
                <a:lnTo>
                  <a:pt x="225" y="82"/>
                </a:lnTo>
                <a:lnTo>
                  <a:pt x="227" y="82"/>
                </a:lnTo>
                <a:lnTo>
                  <a:pt x="229" y="83"/>
                </a:lnTo>
                <a:lnTo>
                  <a:pt x="230" y="84"/>
                </a:lnTo>
                <a:lnTo>
                  <a:pt x="232" y="84"/>
                </a:lnTo>
                <a:lnTo>
                  <a:pt x="234" y="85"/>
                </a:lnTo>
                <a:lnTo>
                  <a:pt x="236" y="86"/>
                </a:lnTo>
                <a:lnTo>
                  <a:pt x="237" y="86"/>
                </a:lnTo>
                <a:lnTo>
                  <a:pt x="239" y="87"/>
                </a:lnTo>
                <a:lnTo>
                  <a:pt x="241" y="88"/>
                </a:lnTo>
                <a:lnTo>
                  <a:pt x="242" y="88"/>
                </a:lnTo>
                <a:lnTo>
                  <a:pt x="244" y="89"/>
                </a:lnTo>
                <a:lnTo>
                  <a:pt x="246" y="90"/>
                </a:lnTo>
                <a:lnTo>
                  <a:pt x="247" y="91"/>
                </a:lnTo>
                <a:lnTo>
                  <a:pt x="249" y="91"/>
                </a:lnTo>
                <a:lnTo>
                  <a:pt x="251" y="92"/>
                </a:lnTo>
                <a:lnTo>
                  <a:pt x="253" y="93"/>
                </a:lnTo>
                <a:lnTo>
                  <a:pt x="254" y="93"/>
                </a:lnTo>
                <a:lnTo>
                  <a:pt x="256" y="94"/>
                </a:lnTo>
                <a:lnTo>
                  <a:pt x="258" y="95"/>
                </a:lnTo>
                <a:lnTo>
                  <a:pt x="259" y="95"/>
                </a:lnTo>
                <a:lnTo>
                  <a:pt x="261" y="96"/>
                </a:lnTo>
                <a:lnTo>
                  <a:pt x="263" y="97"/>
                </a:lnTo>
                <a:lnTo>
                  <a:pt x="264" y="97"/>
                </a:lnTo>
                <a:lnTo>
                  <a:pt x="266" y="98"/>
                </a:lnTo>
                <a:lnTo>
                  <a:pt x="268" y="99"/>
                </a:lnTo>
                <a:lnTo>
                  <a:pt x="270" y="99"/>
                </a:lnTo>
                <a:lnTo>
                  <a:pt x="271" y="100"/>
                </a:lnTo>
                <a:lnTo>
                  <a:pt x="273" y="101"/>
                </a:lnTo>
                <a:lnTo>
                  <a:pt x="275" y="101"/>
                </a:lnTo>
                <a:lnTo>
                  <a:pt x="276" y="102"/>
                </a:lnTo>
                <a:lnTo>
                  <a:pt x="278" y="103"/>
                </a:lnTo>
                <a:lnTo>
                  <a:pt x="280" y="103"/>
                </a:lnTo>
                <a:lnTo>
                  <a:pt x="281" y="104"/>
                </a:lnTo>
                <a:lnTo>
                  <a:pt x="283" y="105"/>
                </a:lnTo>
                <a:lnTo>
                  <a:pt x="285" y="106"/>
                </a:lnTo>
                <a:lnTo>
                  <a:pt x="286" y="106"/>
                </a:lnTo>
                <a:lnTo>
                  <a:pt x="288" y="107"/>
                </a:lnTo>
                <a:lnTo>
                  <a:pt x="290" y="108"/>
                </a:lnTo>
                <a:lnTo>
                  <a:pt x="292" y="108"/>
                </a:lnTo>
                <a:lnTo>
                  <a:pt x="293" y="109"/>
                </a:lnTo>
                <a:lnTo>
                  <a:pt x="295" y="110"/>
                </a:lnTo>
                <a:lnTo>
                  <a:pt x="297" y="110"/>
                </a:lnTo>
                <a:lnTo>
                  <a:pt x="298" y="111"/>
                </a:lnTo>
                <a:lnTo>
                  <a:pt x="300" y="112"/>
                </a:lnTo>
                <a:lnTo>
                  <a:pt x="302" y="112"/>
                </a:lnTo>
                <a:lnTo>
                  <a:pt x="303" y="113"/>
                </a:lnTo>
                <a:lnTo>
                  <a:pt x="305" y="114"/>
                </a:lnTo>
                <a:lnTo>
                  <a:pt x="307" y="114"/>
                </a:lnTo>
                <a:lnTo>
                  <a:pt x="309" y="115"/>
                </a:lnTo>
                <a:lnTo>
                  <a:pt x="310" y="116"/>
                </a:lnTo>
                <a:lnTo>
                  <a:pt x="312" y="116"/>
                </a:lnTo>
                <a:lnTo>
                  <a:pt x="314" y="117"/>
                </a:lnTo>
                <a:lnTo>
                  <a:pt x="315" y="117"/>
                </a:lnTo>
                <a:lnTo>
                  <a:pt x="317" y="118"/>
                </a:lnTo>
                <a:lnTo>
                  <a:pt x="319" y="118"/>
                </a:lnTo>
                <a:lnTo>
                  <a:pt x="320" y="119"/>
                </a:lnTo>
                <a:lnTo>
                  <a:pt x="322" y="119"/>
                </a:lnTo>
                <a:lnTo>
                  <a:pt x="324" y="120"/>
                </a:lnTo>
                <a:lnTo>
                  <a:pt x="325" y="120"/>
                </a:lnTo>
                <a:lnTo>
                  <a:pt x="327" y="121"/>
                </a:lnTo>
                <a:lnTo>
                  <a:pt x="329" y="121"/>
                </a:lnTo>
                <a:lnTo>
                  <a:pt x="331" y="122"/>
                </a:lnTo>
                <a:lnTo>
                  <a:pt x="332" y="122"/>
                </a:lnTo>
                <a:lnTo>
                  <a:pt x="334" y="123"/>
                </a:lnTo>
                <a:lnTo>
                  <a:pt x="336" y="123"/>
                </a:lnTo>
                <a:lnTo>
                  <a:pt x="337" y="124"/>
                </a:lnTo>
                <a:lnTo>
                  <a:pt x="339" y="124"/>
                </a:lnTo>
                <a:lnTo>
                  <a:pt x="341" y="125"/>
                </a:lnTo>
                <a:lnTo>
                  <a:pt x="342" y="125"/>
                </a:lnTo>
                <a:lnTo>
                  <a:pt x="344" y="126"/>
                </a:lnTo>
                <a:lnTo>
                  <a:pt x="346" y="126"/>
                </a:lnTo>
                <a:lnTo>
                  <a:pt x="348" y="127"/>
                </a:lnTo>
                <a:lnTo>
                  <a:pt x="349" y="127"/>
                </a:lnTo>
                <a:lnTo>
                  <a:pt x="351" y="128"/>
                </a:lnTo>
                <a:lnTo>
                  <a:pt x="353" y="128"/>
                </a:lnTo>
                <a:lnTo>
                  <a:pt x="354" y="129"/>
                </a:lnTo>
                <a:lnTo>
                  <a:pt x="356" y="129"/>
                </a:lnTo>
                <a:lnTo>
                  <a:pt x="358" y="129"/>
                </a:lnTo>
                <a:lnTo>
                  <a:pt x="359" y="130"/>
                </a:lnTo>
                <a:lnTo>
                  <a:pt x="361" y="130"/>
                </a:lnTo>
                <a:lnTo>
                  <a:pt x="363" y="131"/>
                </a:lnTo>
                <a:lnTo>
                  <a:pt x="364" y="131"/>
                </a:lnTo>
                <a:lnTo>
                  <a:pt x="366" y="132"/>
                </a:lnTo>
                <a:lnTo>
                  <a:pt x="368" y="132"/>
                </a:lnTo>
                <a:lnTo>
                  <a:pt x="370" y="133"/>
                </a:lnTo>
                <a:lnTo>
                  <a:pt x="371" y="133"/>
                </a:lnTo>
                <a:lnTo>
                  <a:pt x="373" y="134"/>
                </a:lnTo>
                <a:lnTo>
                  <a:pt x="375" y="134"/>
                </a:lnTo>
                <a:lnTo>
                  <a:pt x="376" y="135"/>
                </a:lnTo>
                <a:lnTo>
                  <a:pt x="378" y="135"/>
                </a:lnTo>
                <a:lnTo>
                  <a:pt x="380" y="136"/>
                </a:lnTo>
                <a:lnTo>
                  <a:pt x="381" y="136"/>
                </a:lnTo>
                <a:lnTo>
                  <a:pt x="383" y="137"/>
                </a:lnTo>
                <a:lnTo>
                  <a:pt x="385" y="137"/>
                </a:lnTo>
                <a:lnTo>
                  <a:pt x="387" y="138"/>
                </a:lnTo>
                <a:lnTo>
                  <a:pt x="388" y="138"/>
                </a:lnTo>
                <a:lnTo>
                  <a:pt x="390" y="139"/>
                </a:lnTo>
                <a:lnTo>
                  <a:pt x="392" y="139"/>
                </a:lnTo>
                <a:lnTo>
                  <a:pt x="393" y="140"/>
                </a:lnTo>
                <a:lnTo>
                  <a:pt x="395" y="140"/>
                </a:lnTo>
                <a:lnTo>
                  <a:pt x="397" y="141"/>
                </a:lnTo>
                <a:lnTo>
                  <a:pt x="398" y="141"/>
                </a:lnTo>
                <a:lnTo>
                  <a:pt x="400" y="142"/>
                </a:lnTo>
                <a:lnTo>
                  <a:pt x="402" y="142"/>
                </a:lnTo>
                <a:lnTo>
                  <a:pt x="403" y="143"/>
                </a:lnTo>
                <a:lnTo>
                  <a:pt x="405" y="143"/>
                </a:lnTo>
                <a:lnTo>
                  <a:pt x="407" y="144"/>
                </a:lnTo>
                <a:lnTo>
                  <a:pt x="409" y="144"/>
                </a:lnTo>
                <a:lnTo>
                  <a:pt x="410" y="145"/>
                </a:lnTo>
                <a:lnTo>
                  <a:pt x="412" y="145"/>
                </a:lnTo>
                <a:lnTo>
                  <a:pt x="414" y="145"/>
                </a:lnTo>
                <a:lnTo>
                  <a:pt x="415" y="146"/>
                </a:lnTo>
                <a:lnTo>
                  <a:pt x="417" y="146"/>
                </a:lnTo>
                <a:lnTo>
                  <a:pt x="419" y="147"/>
                </a:lnTo>
                <a:lnTo>
                  <a:pt x="420" y="147"/>
                </a:lnTo>
                <a:lnTo>
                  <a:pt x="422" y="148"/>
                </a:lnTo>
                <a:lnTo>
                  <a:pt x="424" y="148"/>
                </a:lnTo>
                <a:lnTo>
                  <a:pt x="426" y="149"/>
                </a:lnTo>
                <a:lnTo>
                  <a:pt x="427" y="149"/>
                </a:lnTo>
                <a:lnTo>
                  <a:pt x="429" y="150"/>
                </a:lnTo>
                <a:lnTo>
                  <a:pt x="431" y="150"/>
                </a:lnTo>
                <a:lnTo>
                  <a:pt x="432" y="151"/>
                </a:lnTo>
                <a:lnTo>
                  <a:pt x="434" y="151"/>
                </a:lnTo>
                <a:lnTo>
                  <a:pt x="436" y="152"/>
                </a:lnTo>
                <a:lnTo>
                  <a:pt x="437" y="152"/>
                </a:lnTo>
                <a:lnTo>
                  <a:pt x="439" y="153"/>
                </a:lnTo>
                <a:lnTo>
                  <a:pt x="441" y="153"/>
                </a:lnTo>
                <a:lnTo>
                  <a:pt x="442" y="154"/>
                </a:lnTo>
                <a:lnTo>
                  <a:pt x="444" y="154"/>
                </a:lnTo>
                <a:lnTo>
                  <a:pt x="446" y="155"/>
                </a:lnTo>
                <a:lnTo>
                  <a:pt x="448" y="155"/>
                </a:lnTo>
                <a:lnTo>
                  <a:pt x="449" y="156"/>
                </a:lnTo>
                <a:lnTo>
                  <a:pt x="451" y="156"/>
                </a:lnTo>
                <a:lnTo>
                  <a:pt x="453" y="157"/>
                </a:lnTo>
                <a:lnTo>
                  <a:pt x="454" y="157"/>
                </a:lnTo>
                <a:lnTo>
                  <a:pt x="456" y="158"/>
                </a:lnTo>
                <a:lnTo>
                  <a:pt x="458" y="158"/>
                </a:lnTo>
                <a:lnTo>
                  <a:pt x="459" y="159"/>
                </a:lnTo>
                <a:lnTo>
                  <a:pt x="461" y="159"/>
                </a:lnTo>
                <a:lnTo>
                  <a:pt x="463" y="160"/>
                </a:lnTo>
                <a:lnTo>
                  <a:pt x="465" y="160"/>
                </a:lnTo>
                <a:lnTo>
                  <a:pt x="466" y="161"/>
                </a:lnTo>
                <a:lnTo>
                  <a:pt x="468" y="161"/>
                </a:lnTo>
                <a:lnTo>
                  <a:pt x="470" y="162"/>
                </a:lnTo>
                <a:lnTo>
                  <a:pt x="471" y="162"/>
                </a:lnTo>
                <a:lnTo>
                  <a:pt x="473" y="162"/>
                </a:lnTo>
                <a:lnTo>
                  <a:pt x="475" y="163"/>
                </a:lnTo>
                <a:lnTo>
                  <a:pt x="476" y="163"/>
                </a:lnTo>
                <a:lnTo>
                  <a:pt x="478" y="164"/>
                </a:lnTo>
                <a:lnTo>
                  <a:pt x="480" y="164"/>
                </a:lnTo>
                <a:lnTo>
                  <a:pt x="482" y="165"/>
                </a:lnTo>
                <a:lnTo>
                  <a:pt x="483" y="165"/>
                </a:lnTo>
                <a:lnTo>
                  <a:pt x="485" y="166"/>
                </a:lnTo>
                <a:lnTo>
                  <a:pt x="487" y="166"/>
                </a:lnTo>
                <a:lnTo>
                  <a:pt x="488" y="167"/>
                </a:lnTo>
                <a:lnTo>
                  <a:pt x="490" y="167"/>
                </a:lnTo>
                <a:lnTo>
                  <a:pt x="492" y="168"/>
                </a:lnTo>
                <a:lnTo>
                  <a:pt x="493" y="168"/>
                </a:lnTo>
                <a:lnTo>
                  <a:pt x="495" y="169"/>
                </a:lnTo>
                <a:lnTo>
                  <a:pt x="497" y="169"/>
                </a:lnTo>
                <a:lnTo>
                  <a:pt x="498" y="170"/>
                </a:lnTo>
                <a:lnTo>
                  <a:pt x="500" y="170"/>
                </a:lnTo>
                <a:lnTo>
                  <a:pt x="502" y="171"/>
                </a:lnTo>
                <a:lnTo>
                  <a:pt x="504" y="171"/>
                </a:lnTo>
                <a:lnTo>
                  <a:pt x="505" y="172"/>
                </a:lnTo>
                <a:lnTo>
                  <a:pt x="507" y="172"/>
                </a:lnTo>
                <a:lnTo>
                  <a:pt x="509" y="173"/>
                </a:lnTo>
                <a:lnTo>
                  <a:pt x="510" y="173"/>
                </a:lnTo>
                <a:lnTo>
                  <a:pt x="512" y="174"/>
                </a:lnTo>
                <a:lnTo>
                  <a:pt x="514" y="174"/>
                </a:lnTo>
                <a:lnTo>
                  <a:pt x="515" y="175"/>
                </a:lnTo>
                <a:lnTo>
                  <a:pt x="517" y="175"/>
                </a:lnTo>
                <a:lnTo>
                  <a:pt x="519" y="176"/>
                </a:lnTo>
                <a:lnTo>
                  <a:pt x="521" y="176"/>
                </a:lnTo>
                <a:lnTo>
                  <a:pt x="522" y="177"/>
                </a:lnTo>
                <a:lnTo>
                  <a:pt x="524" y="177"/>
                </a:lnTo>
                <a:lnTo>
                  <a:pt x="526" y="178"/>
                </a:lnTo>
                <a:lnTo>
                  <a:pt x="527" y="178"/>
                </a:lnTo>
                <a:lnTo>
                  <a:pt x="529" y="179"/>
                </a:lnTo>
                <a:lnTo>
                  <a:pt x="531" y="179"/>
                </a:lnTo>
                <a:lnTo>
                  <a:pt x="532" y="179"/>
                </a:lnTo>
                <a:lnTo>
                  <a:pt x="534" y="180"/>
                </a:lnTo>
                <a:lnTo>
                  <a:pt x="536" y="180"/>
                </a:lnTo>
                <a:lnTo>
                  <a:pt x="537" y="181"/>
                </a:lnTo>
                <a:lnTo>
                  <a:pt x="539" y="181"/>
                </a:lnTo>
                <a:lnTo>
                  <a:pt x="541" y="182"/>
                </a:lnTo>
                <a:lnTo>
                  <a:pt x="543" y="182"/>
                </a:lnTo>
                <a:lnTo>
                  <a:pt x="544" y="183"/>
                </a:lnTo>
                <a:lnTo>
                  <a:pt x="546" y="183"/>
                </a:lnTo>
                <a:lnTo>
                  <a:pt x="548" y="184"/>
                </a:lnTo>
                <a:lnTo>
                  <a:pt x="549" y="184"/>
                </a:lnTo>
                <a:lnTo>
                  <a:pt x="551" y="185"/>
                </a:lnTo>
                <a:lnTo>
                  <a:pt x="553" y="185"/>
                </a:lnTo>
                <a:lnTo>
                  <a:pt x="554" y="186"/>
                </a:lnTo>
                <a:lnTo>
                  <a:pt x="556" y="186"/>
                </a:lnTo>
                <a:lnTo>
                  <a:pt x="558" y="187"/>
                </a:lnTo>
                <a:lnTo>
                  <a:pt x="560" y="187"/>
                </a:lnTo>
                <a:lnTo>
                  <a:pt x="561" y="188"/>
                </a:lnTo>
                <a:lnTo>
                  <a:pt x="563" y="188"/>
                </a:lnTo>
                <a:lnTo>
                  <a:pt x="565" y="189"/>
                </a:lnTo>
                <a:lnTo>
                  <a:pt x="566" y="189"/>
                </a:lnTo>
                <a:lnTo>
                  <a:pt x="568" y="190"/>
                </a:lnTo>
                <a:lnTo>
                  <a:pt x="570" y="190"/>
                </a:lnTo>
                <a:lnTo>
                  <a:pt x="571" y="191"/>
                </a:lnTo>
                <a:lnTo>
                  <a:pt x="573" y="191"/>
                </a:lnTo>
                <a:lnTo>
                  <a:pt x="575" y="191"/>
                </a:lnTo>
                <a:lnTo>
                  <a:pt x="576" y="192"/>
                </a:lnTo>
                <a:lnTo>
                  <a:pt x="578" y="192"/>
                </a:lnTo>
                <a:lnTo>
                  <a:pt x="580" y="193"/>
                </a:lnTo>
                <a:lnTo>
                  <a:pt x="582" y="193"/>
                </a:lnTo>
                <a:lnTo>
                  <a:pt x="583" y="194"/>
                </a:lnTo>
                <a:lnTo>
                  <a:pt x="585" y="194"/>
                </a:lnTo>
                <a:lnTo>
                  <a:pt x="587" y="195"/>
                </a:lnTo>
                <a:lnTo>
                  <a:pt x="588" y="195"/>
                </a:lnTo>
                <a:lnTo>
                  <a:pt x="590" y="196"/>
                </a:lnTo>
                <a:lnTo>
                  <a:pt x="592" y="196"/>
                </a:lnTo>
                <a:lnTo>
                  <a:pt x="593" y="197"/>
                </a:lnTo>
                <a:lnTo>
                  <a:pt x="595" y="197"/>
                </a:lnTo>
                <a:lnTo>
                  <a:pt x="597" y="198"/>
                </a:lnTo>
                <a:lnTo>
                  <a:pt x="599" y="198"/>
                </a:lnTo>
                <a:lnTo>
                  <a:pt x="600" y="199"/>
                </a:lnTo>
                <a:lnTo>
                  <a:pt x="602" y="199"/>
                </a:lnTo>
                <a:lnTo>
                  <a:pt x="604" y="200"/>
                </a:lnTo>
                <a:lnTo>
                  <a:pt x="605" y="200"/>
                </a:lnTo>
                <a:lnTo>
                  <a:pt x="607" y="201"/>
                </a:lnTo>
                <a:lnTo>
                  <a:pt x="609" y="201"/>
                </a:lnTo>
                <a:lnTo>
                  <a:pt x="610" y="202"/>
                </a:lnTo>
                <a:lnTo>
                  <a:pt x="612" y="202"/>
                </a:lnTo>
                <a:lnTo>
                  <a:pt x="614" y="203"/>
                </a:lnTo>
                <a:lnTo>
                  <a:pt x="615" y="203"/>
                </a:lnTo>
                <a:lnTo>
                  <a:pt x="617" y="203"/>
                </a:lnTo>
                <a:lnTo>
                  <a:pt x="619" y="204"/>
                </a:lnTo>
                <a:lnTo>
                  <a:pt x="621" y="204"/>
                </a:lnTo>
                <a:lnTo>
                  <a:pt x="622" y="205"/>
                </a:lnTo>
                <a:lnTo>
                  <a:pt x="624" y="205"/>
                </a:lnTo>
                <a:lnTo>
                  <a:pt x="626" y="206"/>
                </a:lnTo>
                <a:lnTo>
                  <a:pt x="627" y="206"/>
                </a:lnTo>
                <a:lnTo>
                  <a:pt x="629" y="207"/>
                </a:lnTo>
                <a:lnTo>
                  <a:pt x="631" y="207"/>
                </a:lnTo>
                <a:lnTo>
                  <a:pt x="632" y="208"/>
                </a:lnTo>
                <a:lnTo>
                  <a:pt x="634" y="208"/>
                </a:lnTo>
                <a:lnTo>
                  <a:pt x="636" y="209"/>
                </a:lnTo>
                <a:lnTo>
                  <a:pt x="638" y="209"/>
                </a:lnTo>
                <a:lnTo>
                  <a:pt x="639" y="210"/>
                </a:lnTo>
                <a:lnTo>
                  <a:pt x="641" y="210"/>
                </a:lnTo>
                <a:lnTo>
                  <a:pt x="643" y="211"/>
                </a:lnTo>
                <a:lnTo>
                  <a:pt x="644" y="211"/>
                </a:lnTo>
                <a:lnTo>
                  <a:pt x="646" y="212"/>
                </a:lnTo>
                <a:lnTo>
                  <a:pt x="648" y="212"/>
                </a:lnTo>
                <a:lnTo>
                  <a:pt x="649" y="213"/>
                </a:lnTo>
                <a:lnTo>
                  <a:pt x="651" y="213"/>
                </a:lnTo>
                <a:lnTo>
                  <a:pt x="653" y="214"/>
                </a:lnTo>
                <a:lnTo>
                  <a:pt x="654" y="214"/>
                </a:lnTo>
                <a:lnTo>
                  <a:pt x="656" y="214"/>
                </a:lnTo>
                <a:lnTo>
                  <a:pt x="658" y="215"/>
                </a:lnTo>
                <a:lnTo>
                  <a:pt x="660" y="215"/>
                </a:lnTo>
                <a:lnTo>
                  <a:pt x="661" y="216"/>
                </a:lnTo>
                <a:lnTo>
                  <a:pt x="663" y="216"/>
                </a:lnTo>
                <a:lnTo>
                  <a:pt x="665" y="217"/>
                </a:lnTo>
                <a:lnTo>
                  <a:pt x="666" y="217"/>
                </a:lnTo>
                <a:lnTo>
                  <a:pt x="668" y="217"/>
                </a:lnTo>
                <a:lnTo>
                  <a:pt x="670" y="218"/>
                </a:lnTo>
                <a:lnTo>
                  <a:pt x="671" y="218"/>
                </a:lnTo>
                <a:lnTo>
                  <a:pt x="673" y="219"/>
                </a:lnTo>
                <a:lnTo>
                  <a:pt x="675" y="219"/>
                </a:lnTo>
                <a:lnTo>
                  <a:pt x="677" y="220"/>
                </a:lnTo>
                <a:lnTo>
                  <a:pt x="678" y="220"/>
                </a:lnTo>
                <a:lnTo>
                  <a:pt x="680" y="220"/>
                </a:lnTo>
                <a:lnTo>
                  <a:pt x="682" y="221"/>
                </a:lnTo>
                <a:lnTo>
                  <a:pt x="683" y="221"/>
                </a:lnTo>
                <a:lnTo>
                  <a:pt x="685" y="222"/>
                </a:lnTo>
                <a:lnTo>
                  <a:pt x="687" y="222"/>
                </a:lnTo>
                <a:lnTo>
                  <a:pt x="688" y="223"/>
                </a:lnTo>
                <a:lnTo>
                  <a:pt x="690" y="223"/>
                </a:lnTo>
                <a:lnTo>
                  <a:pt x="692" y="223"/>
                </a:lnTo>
                <a:lnTo>
                  <a:pt x="693" y="224"/>
                </a:lnTo>
                <a:lnTo>
                  <a:pt x="695" y="224"/>
                </a:lnTo>
                <a:lnTo>
                  <a:pt x="697" y="225"/>
                </a:lnTo>
                <a:lnTo>
                  <a:pt x="699" y="225"/>
                </a:lnTo>
                <a:lnTo>
                  <a:pt x="700" y="226"/>
                </a:lnTo>
                <a:lnTo>
                  <a:pt x="702" y="226"/>
                </a:lnTo>
                <a:lnTo>
                  <a:pt x="704" y="226"/>
                </a:lnTo>
                <a:lnTo>
                  <a:pt x="705" y="227"/>
                </a:lnTo>
                <a:lnTo>
                  <a:pt x="707" y="227"/>
                </a:lnTo>
                <a:lnTo>
                  <a:pt x="709" y="228"/>
                </a:lnTo>
                <a:lnTo>
                  <a:pt x="710" y="228"/>
                </a:lnTo>
                <a:lnTo>
                  <a:pt x="712" y="228"/>
                </a:lnTo>
                <a:lnTo>
                  <a:pt x="714" y="229"/>
                </a:lnTo>
                <a:lnTo>
                  <a:pt x="716" y="229"/>
                </a:lnTo>
                <a:lnTo>
                  <a:pt x="717" y="230"/>
                </a:lnTo>
                <a:lnTo>
                  <a:pt x="719" y="230"/>
                </a:lnTo>
                <a:lnTo>
                  <a:pt x="721" y="231"/>
                </a:lnTo>
                <a:lnTo>
                  <a:pt x="722" y="231"/>
                </a:lnTo>
                <a:lnTo>
                  <a:pt x="724" y="231"/>
                </a:lnTo>
                <a:lnTo>
                  <a:pt x="726" y="232"/>
                </a:lnTo>
                <a:lnTo>
                  <a:pt x="727" y="232"/>
                </a:lnTo>
                <a:lnTo>
                  <a:pt x="729" y="233"/>
                </a:lnTo>
                <a:lnTo>
                  <a:pt x="731" y="233"/>
                </a:lnTo>
                <a:lnTo>
                  <a:pt x="733" y="234"/>
                </a:lnTo>
                <a:lnTo>
                  <a:pt x="734" y="234"/>
                </a:lnTo>
                <a:lnTo>
                  <a:pt x="736" y="234"/>
                </a:lnTo>
                <a:lnTo>
                  <a:pt x="738" y="235"/>
                </a:lnTo>
                <a:lnTo>
                  <a:pt x="739" y="235"/>
                </a:lnTo>
                <a:lnTo>
                  <a:pt x="741" y="236"/>
                </a:lnTo>
                <a:lnTo>
                  <a:pt x="743" y="236"/>
                </a:lnTo>
                <a:lnTo>
                  <a:pt x="744" y="237"/>
                </a:lnTo>
                <a:lnTo>
                  <a:pt x="746" y="237"/>
                </a:lnTo>
                <a:lnTo>
                  <a:pt x="748" y="237"/>
                </a:lnTo>
                <a:lnTo>
                  <a:pt x="749" y="238"/>
                </a:lnTo>
                <a:lnTo>
                  <a:pt x="751" y="238"/>
                </a:lnTo>
                <a:lnTo>
                  <a:pt x="753" y="239"/>
                </a:lnTo>
                <a:lnTo>
                  <a:pt x="755" y="239"/>
                </a:lnTo>
                <a:lnTo>
                  <a:pt x="756" y="240"/>
                </a:lnTo>
                <a:lnTo>
                  <a:pt x="758" y="240"/>
                </a:lnTo>
                <a:lnTo>
                  <a:pt x="760" y="240"/>
                </a:lnTo>
                <a:lnTo>
                  <a:pt x="761" y="241"/>
                </a:lnTo>
                <a:lnTo>
                  <a:pt x="763" y="241"/>
                </a:lnTo>
                <a:lnTo>
                  <a:pt x="765" y="242"/>
                </a:lnTo>
                <a:lnTo>
                  <a:pt x="766" y="242"/>
                </a:lnTo>
                <a:lnTo>
                  <a:pt x="768" y="243"/>
                </a:lnTo>
                <a:lnTo>
                  <a:pt x="770" y="243"/>
                </a:lnTo>
                <a:lnTo>
                  <a:pt x="772" y="243"/>
                </a:lnTo>
                <a:lnTo>
                  <a:pt x="773" y="244"/>
                </a:lnTo>
                <a:lnTo>
                  <a:pt x="775" y="244"/>
                </a:lnTo>
                <a:lnTo>
                  <a:pt x="777" y="245"/>
                </a:lnTo>
                <a:lnTo>
                  <a:pt x="778" y="245"/>
                </a:lnTo>
                <a:lnTo>
                  <a:pt x="780" y="245"/>
                </a:lnTo>
                <a:lnTo>
                  <a:pt x="782" y="246"/>
                </a:lnTo>
                <a:lnTo>
                  <a:pt x="783" y="246"/>
                </a:lnTo>
                <a:lnTo>
                  <a:pt x="785" y="247"/>
                </a:lnTo>
                <a:lnTo>
                  <a:pt x="787" y="247"/>
                </a:lnTo>
                <a:lnTo>
                  <a:pt x="788" y="248"/>
                </a:lnTo>
                <a:lnTo>
                  <a:pt x="790" y="248"/>
                </a:lnTo>
                <a:lnTo>
                  <a:pt x="792" y="248"/>
                </a:lnTo>
                <a:lnTo>
                  <a:pt x="794" y="249"/>
                </a:lnTo>
                <a:lnTo>
                  <a:pt x="795" y="249"/>
                </a:lnTo>
                <a:lnTo>
                  <a:pt x="797" y="250"/>
                </a:lnTo>
                <a:lnTo>
                  <a:pt x="799" y="250"/>
                </a:lnTo>
                <a:lnTo>
                  <a:pt x="800" y="251"/>
                </a:lnTo>
                <a:lnTo>
                  <a:pt x="802" y="251"/>
                </a:lnTo>
                <a:lnTo>
                  <a:pt x="804" y="251"/>
                </a:lnTo>
                <a:lnTo>
                  <a:pt x="805" y="252"/>
                </a:lnTo>
                <a:lnTo>
                  <a:pt x="807" y="252"/>
                </a:lnTo>
                <a:lnTo>
                  <a:pt x="809" y="253"/>
                </a:lnTo>
                <a:lnTo>
                  <a:pt x="811" y="253"/>
                </a:lnTo>
                <a:lnTo>
                  <a:pt x="812" y="254"/>
                </a:lnTo>
                <a:lnTo>
                  <a:pt x="814" y="254"/>
                </a:lnTo>
                <a:lnTo>
                  <a:pt x="816" y="254"/>
                </a:lnTo>
                <a:lnTo>
                  <a:pt x="817" y="255"/>
                </a:lnTo>
                <a:lnTo>
                  <a:pt x="819" y="255"/>
                </a:lnTo>
                <a:lnTo>
                  <a:pt x="821" y="256"/>
                </a:lnTo>
                <a:lnTo>
                  <a:pt x="822" y="256"/>
                </a:lnTo>
                <a:lnTo>
                  <a:pt x="824" y="257"/>
                </a:lnTo>
                <a:lnTo>
                  <a:pt x="826" y="257"/>
                </a:lnTo>
                <a:lnTo>
                  <a:pt x="827" y="257"/>
                </a:lnTo>
                <a:lnTo>
                  <a:pt x="829" y="258"/>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Freeform 13"/>
          <p:cNvSpPr>
            <a:spLocks/>
          </p:cNvSpPr>
          <p:nvPr/>
        </p:nvSpPr>
        <p:spPr bwMode="auto">
          <a:xfrm>
            <a:off x="2276475" y="850900"/>
            <a:ext cx="4270375" cy="900112"/>
          </a:xfrm>
          <a:custGeom>
            <a:avLst/>
            <a:gdLst>
              <a:gd name="T0" fmla="*/ 0 w 831"/>
              <a:gd name="T1" fmla="*/ 0 h 175"/>
              <a:gd name="T2" fmla="*/ 210 w 831"/>
              <a:gd name="T3" fmla="*/ 39 h 175"/>
              <a:gd name="T4" fmla="*/ 555 w 831"/>
              <a:gd name="T5" fmla="*/ 109 h 175"/>
              <a:gd name="T6" fmla="*/ 831 w 831"/>
              <a:gd name="T7" fmla="*/ 175 h 175"/>
            </a:gdLst>
            <a:ahLst/>
            <a:cxnLst>
              <a:cxn ang="0">
                <a:pos x="T0" y="T1"/>
              </a:cxn>
              <a:cxn ang="0">
                <a:pos x="T2" y="T3"/>
              </a:cxn>
              <a:cxn ang="0">
                <a:pos x="T4" y="T5"/>
              </a:cxn>
              <a:cxn ang="0">
                <a:pos x="T6" y="T7"/>
              </a:cxn>
            </a:cxnLst>
            <a:rect l="0" t="0" r="r" b="b"/>
            <a:pathLst>
              <a:path w="831" h="175">
                <a:moveTo>
                  <a:pt x="0" y="0"/>
                </a:moveTo>
                <a:lnTo>
                  <a:pt x="210" y="39"/>
                </a:lnTo>
                <a:lnTo>
                  <a:pt x="555" y="109"/>
                </a:lnTo>
                <a:lnTo>
                  <a:pt x="831" y="175"/>
                </a:lnTo>
              </a:path>
            </a:pathLst>
          </a:custGeom>
          <a:noFill/>
          <a:ln w="30163">
            <a:solidFill>
              <a:srgbClr val="1A47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Oval 14"/>
          <p:cNvSpPr>
            <a:spLocks noChangeArrowheads="1"/>
          </p:cNvSpPr>
          <p:nvPr/>
        </p:nvSpPr>
        <p:spPr bwMode="auto">
          <a:xfrm>
            <a:off x="2220912" y="793750"/>
            <a:ext cx="112712" cy="10795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Oval 15"/>
          <p:cNvSpPr>
            <a:spLocks noChangeArrowheads="1"/>
          </p:cNvSpPr>
          <p:nvPr/>
        </p:nvSpPr>
        <p:spPr bwMode="auto">
          <a:xfrm>
            <a:off x="3298825" y="995362"/>
            <a:ext cx="107950" cy="10795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Oval 16"/>
          <p:cNvSpPr>
            <a:spLocks noChangeArrowheads="1"/>
          </p:cNvSpPr>
          <p:nvPr/>
        </p:nvSpPr>
        <p:spPr bwMode="auto">
          <a:xfrm>
            <a:off x="5072062" y="1354137"/>
            <a:ext cx="112712" cy="10795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17"/>
          <p:cNvSpPr>
            <a:spLocks noChangeArrowheads="1"/>
          </p:cNvSpPr>
          <p:nvPr/>
        </p:nvSpPr>
        <p:spPr bwMode="auto">
          <a:xfrm>
            <a:off x="6491287" y="1693862"/>
            <a:ext cx="107950" cy="1127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8"/>
          <p:cNvSpPr>
            <a:spLocks/>
          </p:cNvSpPr>
          <p:nvPr/>
        </p:nvSpPr>
        <p:spPr bwMode="auto">
          <a:xfrm>
            <a:off x="2816225" y="1570037"/>
            <a:ext cx="3027362" cy="1501775"/>
          </a:xfrm>
          <a:custGeom>
            <a:avLst/>
            <a:gdLst>
              <a:gd name="T0" fmla="*/ 0 w 589"/>
              <a:gd name="T1" fmla="*/ 0 h 292"/>
              <a:gd name="T2" fmla="*/ 278 w 589"/>
              <a:gd name="T3" fmla="*/ 120 h 292"/>
              <a:gd name="T4" fmla="*/ 589 w 589"/>
              <a:gd name="T5" fmla="*/ 292 h 292"/>
            </a:gdLst>
            <a:ahLst/>
            <a:cxnLst>
              <a:cxn ang="0">
                <a:pos x="T0" y="T1"/>
              </a:cxn>
              <a:cxn ang="0">
                <a:pos x="T2" y="T3"/>
              </a:cxn>
              <a:cxn ang="0">
                <a:pos x="T4" y="T5"/>
              </a:cxn>
            </a:cxnLst>
            <a:rect l="0" t="0" r="r" b="b"/>
            <a:pathLst>
              <a:path w="589" h="292">
                <a:moveTo>
                  <a:pt x="0" y="0"/>
                </a:moveTo>
                <a:lnTo>
                  <a:pt x="278" y="120"/>
                </a:lnTo>
                <a:lnTo>
                  <a:pt x="589" y="292"/>
                </a:lnTo>
              </a:path>
            </a:pathLst>
          </a:custGeom>
          <a:noFill/>
          <a:ln w="30163">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Oval 19"/>
          <p:cNvSpPr>
            <a:spLocks noChangeArrowheads="1"/>
          </p:cNvSpPr>
          <p:nvPr/>
        </p:nvSpPr>
        <p:spPr bwMode="auto">
          <a:xfrm>
            <a:off x="2760662" y="1514475"/>
            <a:ext cx="107950" cy="107950"/>
          </a:xfrm>
          <a:prstGeom prst="ellipse">
            <a:avLst/>
          </a:prstGeom>
          <a:solidFill>
            <a:srgbClr val="006000"/>
          </a:solidFill>
          <a:ln w="20638">
            <a:solidFill>
              <a:srgbClr val="006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20"/>
          <p:cNvSpPr>
            <a:spLocks noChangeArrowheads="1"/>
          </p:cNvSpPr>
          <p:nvPr/>
        </p:nvSpPr>
        <p:spPr bwMode="auto">
          <a:xfrm>
            <a:off x="4187825" y="2130425"/>
            <a:ext cx="107950" cy="107950"/>
          </a:xfrm>
          <a:prstGeom prst="ellipse">
            <a:avLst/>
          </a:prstGeom>
          <a:solidFill>
            <a:srgbClr val="006000"/>
          </a:solidFill>
          <a:ln w="20638">
            <a:solidFill>
              <a:srgbClr val="006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21"/>
          <p:cNvSpPr>
            <a:spLocks noChangeArrowheads="1"/>
          </p:cNvSpPr>
          <p:nvPr/>
        </p:nvSpPr>
        <p:spPr bwMode="auto">
          <a:xfrm>
            <a:off x="5786437" y="3014662"/>
            <a:ext cx="112712" cy="114300"/>
          </a:xfrm>
          <a:prstGeom prst="ellipse">
            <a:avLst/>
          </a:prstGeom>
          <a:solidFill>
            <a:srgbClr val="006000"/>
          </a:solidFill>
          <a:ln w="20638">
            <a:solidFill>
              <a:srgbClr val="006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Line 22"/>
          <p:cNvSpPr>
            <a:spLocks noChangeShapeType="1"/>
          </p:cNvSpPr>
          <p:nvPr/>
        </p:nvSpPr>
        <p:spPr bwMode="auto">
          <a:xfrm>
            <a:off x="2816225" y="4094162"/>
            <a:ext cx="123825" cy="15875"/>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23"/>
          <p:cNvSpPr>
            <a:spLocks noChangeShapeType="1"/>
          </p:cNvSpPr>
          <p:nvPr/>
        </p:nvSpPr>
        <p:spPr bwMode="auto">
          <a:xfrm>
            <a:off x="3001962" y="4121150"/>
            <a:ext cx="122237" cy="20637"/>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24"/>
          <p:cNvSpPr>
            <a:spLocks noChangeShapeType="1"/>
          </p:cNvSpPr>
          <p:nvPr/>
        </p:nvSpPr>
        <p:spPr bwMode="auto">
          <a:xfrm>
            <a:off x="3181350" y="4151312"/>
            <a:ext cx="123825" cy="15875"/>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5"/>
          <p:cNvSpPr>
            <a:spLocks noChangeShapeType="1"/>
          </p:cNvSpPr>
          <p:nvPr/>
        </p:nvSpPr>
        <p:spPr bwMode="auto">
          <a:xfrm>
            <a:off x="3367087" y="4176712"/>
            <a:ext cx="122237" cy="20637"/>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26"/>
          <p:cNvSpPr>
            <a:spLocks noChangeShapeType="1"/>
          </p:cNvSpPr>
          <p:nvPr/>
        </p:nvSpPr>
        <p:spPr bwMode="auto">
          <a:xfrm>
            <a:off x="3546475" y="4208462"/>
            <a:ext cx="122237" cy="14287"/>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7"/>
          <p:cNvSpPr>
            <a:spLocks noChangeShapeType="1"/>
          </p:cNvSpPr>
          <p:nvPr/>
        </p:nvSpPr>
        <p:spPr bwMode="auto">
          <a:xfrm>
            <a:off x="3730625" y="4233862"/>
            <a:ext cx="123825" cy="20637"/>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8"/>
          <p:cNvSpPr>
            <a:spLocks noChangeShapeType="1"/>
          </p:cNvSpPr>
          <p:nvPr/>
        </p:nvSpPr>
        <p:spPr bwMode="auto">
          <a:xfrm>
            <a:off x="3916362" y="4264025"/>
            <a:ext cx="117475" cy="15875"/>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9"/>
          <p:cNvSpPr>
            <a:spLocks noChangeShapeType="1"/>
          </p:cNvSpPr>
          <p:nvPr/>
        </p:nvSpPr>
        <p:spPr bwMode="auto">
          <a:xfrm>
            <a:off x="4095750" y="4289425"/>
            <a:ext cx="123825" cy="20637"/>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30"/>
          <p:cNvSpPr>
            <a:spLocks noChangeShapeType="1"/>
          </p:cNvSpPr>
          <p:nvPr/>
        </p:nvSpPr>
        <p:spPr bwMode="auto">
          <a:xfrm>
            <a:off x="4281487" y="4321175"/>
            <a:ext cx="117475"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31"/>
          <p:cNvSpPr>
            <a:spLocks noChangeShapeType="1"/>
          </p:cNvSpPr>
          <p:nvPr/>
        </p:nvSpPr>
        <p:spPr bwMode="auto">
          <a:xfrm>
            <a:off x="4460875" y="4357687"/>
            <a:ext cx="117475"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32"/>
          <p:cNvSpPr>
            <a:spLocks noChangeShapeType="1"/>
          </p:cNvSpPr>
          <p:nvPr/>
        </p:nvSpPr>
        <p:spPr bwMode="auto">
          <a:xfrm>
            <a:off x="4640262" y="4392612"/>
            <a:ext cx="123825"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33"/>
          <p:cNvSpPr>
            <a:spLocks noChangeShapeType="1"/>
          </p:cNvSpPr>
          <p:nvPr/>
        </p:nvSpPr>
        <p:spPr bwMode="auto">
          <a:xfrm>
            <a:off x="4821237" y="4429125"/>
            <a:ext cx="122237"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34"/>
          <p:cNvSpPr>
            <a:spLocks noChangeShapeType="1"/>
          </p:cNvSpPr>
          <p:nvPr/>
        </p:nvSpPr>
        <p:spPr bwMode="auto">
          <a:xfrm>
            <a:off x="5005387" y="4465637"/>
            <a:ext cx="119062"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35"/>
          <p:cNvSpPr>
            <a:spLocks noChangeShapeType="1"/>
          </p:cNvSpPr>
          <p:nvPr/>
        </p:nvSpPr>
        <p:spPr bwMode="auto">
          <a:xfrm>
            <a:off x="5184775" y="4500562"/>
            <a:ext cx="123825"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36"/>
          <p:cNvSpPr>
            <a:spLocks noChangeShapeType="1"/>
          </p:cNvSpPr>
          <p:nvPr/>
        </p:nvSpPr>
        <p:spPr bwMode="auto">
          <a:xfrm>
            <a:off x="5365750" y="4537075"/>
            <a:ext cx="122237"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37"/>
          <p:cNvSpPr>
            <a:spLocks noChangeShapeType="1"/>
          </p:cNvSpPr>
          <p:nvPr/>
        </p:nvSpPr>
        <p:spPr bwMode="auto">
          <a:xfrm>
            <a:off x="5549900" y="4573587"/>
            <a:ext cx="119062"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38"/>
          <p:cNvSpPr>
            <a:spLocks noChangeShapeType="1"/>
          </p:cNvSpPr>
          <p:nvPr/>
        </p:nvSpPr>
        <p:spPr bwMode="auto">
          <a:xfrm>
            <a:off x="5730875" y="4608512"/>
            <a:ext cx="112712" cy="25400"/>
          </a:xfrm>
          <a:prstGeom prst="line">
            <a:avLst/>
          </a:prstGeom>
          <a:noFill/>
          <a:ln w="30163" cap="flat">
            <a:solidFill>
              <a:srgbClr val="00B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Oval 39"/>
          <p:cNvSpPr>
            <a:spLocks noChangeArrowheads="1"/>
          </p:cNvSpPr>
          <p:nvPr/>
        </p:nvSpPr>
        <p:spPr bwMode="auto">
          <a:xfrm>
            <a:off x="2760662" y="4038600"/>
            <a:ext cx="107950" cy="107950"/>
          </a:xfrm>
          <a:prstGeom prst="ellipse">
            <a:avLst/>
          </a:prstGeom>
          <a:solidFill>
            <a:srgbClr val="00B000"/>
          </a:solidFill>
          <a:ln w="20638">
            <a:solidFill>
              <a:srgbClr val="00B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40"/>
          <p:cNvSpPr>
            <a:spLocks noChangeArrowheads="1"/>
          </p:cNvSpPr>
          <p:nvPr/>
        </p:nvSpPr>
        <p:spPr bwMode="auto">
          <a:xfrm>
            <a:off x="4187825" y="4259262"/>
            <a:ext cx="107950" cy="107950"/>
          </a:xfrm>
          <a:prstGeom prst="ellipse">
            <a:avLst/>
          </a:prstGeom>
          <a:solidFill>
            <a:srgbClr val="00B000"/>
          </a:solidFill>
          <a:ln w="20638">
            <a:solidFill>
              <a:srgbClr val="00B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41"/>
          <p:cNvSpPr>
            <a:spLocks noChangeArrowheads="1"/>
          </p:cNvSpPr>
          <p:nvPr/>
        </p:nvSpPr>
        <p:spPr bwMode="auto">
          <a:xfrm>
            <a:off x="5786437" y="4578350"/>
            <a:ext cx="112712" cy="112712"/>
          </a:xfrm>
          <a:prstGeom prst="ellipse">
            <a:avLst/>
          </a:prstGeom>
          <a:solidFill>
            <a:srgbClr val="00B000"/>
          </a:solidFill>
          <a:ln w="20638">
            <a:solidFill>
              <a:srgbClr val="00B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Rectangle 45"/>
          <p:cNvSpPr>
            <a:spLocks noChangeArrowheads="1"/>
          </p:cNvSpPr>
          <p:nvPr/>
        </p:nvSpPr>
        <p:spPr bwMode="auto">
          <a:xfrm>
            <a:off x="6743144" y="5046424"/>
            <a:ext cx="7966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90353B"/>
                </a:solidFill>
                <a:effectLst/>
                <a:latin typeface="Arial" pitchFamily="34" charset="0"/>
                <a:cs typeface="Arial" pitchFamily="34" charset="0"/>
              </a:rPr>
              <a:t>W</a:t>
            </a:r>
            <a:r>
              <a:rPr kumimoji="0" lang="en-US" altLang="en-US" sz="2400" b="0" i="0" u="none" strike="noStrike" cap="none" normalizeH="0" baseline="-25000" dirty="0">
                <a:ln>
                  <a:noFill/>
                </a:ln>
                <a:solidFill>
                  <a:srgbClr val="90353B"/>
                </a:solidFill>
                <a:effectLst/>
                <a:latin typeface="Arial" pitchFamily="34" charset="0"/>
                <a:cs typeface="Arial" pitchFamily="34" charset="0"/>
              </a:rPr>
              <a:t>H</a:t>
            </a:r>
            <a:r>
              <a:rPr kumimoji="0" lang="en-US" altLang="en-US" sz="2400" b="0" i="0" u="none" strike="noStrike" cap="none" normalizeH="0" baseline="0" dirty="0">
                <a:ln>
                  <a:noFill/>
                </a:ln>
                <a:solidFill>
                  <a:srgbClr val="90353B"/>
                </a:solidFill>
                <a:effectLst/>
                <a:latin typeface="Arial" pitchFamily="34" charset="0"/>
                <a:cs typeface="Arial" pitchFamily="34" charset="0"/>
              </a:rPr>
              <a:t>(s)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8" name="Line 48"/>
          <p:cNvSpPr>
            <a:spLocks noChangeShapeType="1"/>
          </p:cNvSpPr>
          <p:nvPr/>
        </p:nvSpPr>
        <p:spPr bwMode="auto">
          <a:xfrm flipV="1">
            <a:off x="1130300" y="685800"/>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49"/>
          <p:cNvSpPr>
            <a:spLocks noChangeShapeType="1"/>
          </p:cNvSpPr>
          <p:nvPr/>
        </p:nvSpPr>
        <p:spPr bwMode="auto">
          <a:xfrm flipH="1">
            <a:off x="1028700" y="55086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Rectangle 50"/>
          <p:cNvSpPr>
            <a:spLocks noChangeArrowheads="1"/>
          </p:cNvSpPr>
          <p:nvPr/>
        </p:nvSpPr>
        <p:spPr bwMode="auto">
          <a:xfrm rot="16200000">
            <a:off x="720725" y="5268912"/>
            <a:ext cx="2667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1" name="Line 51"/>
          <p:cNvSpPr>
            <a:spLocks noChangeShapeType="1"/>
          </p:cNvSpPr>
          <p:nvPr/>
        </p:nvSpPr>
        <p:spPr bwMode="auto">
          <a:xfrm flipH="1">
            <a:off x="1028700" y="44704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Rectangle 52"/>
          <p:cNvSpPr>
            <a:spLocks noChangeArrowheads="1"/>
          </p:cNvSpPr>
          <p:nvPr/>
        </p:nvSpPr>
        <p:spPr bwMode="auto">
          <a:xfrm rot="16200000">
            <a:off x="573087" y="4227512"/>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3" name="Line 53"/>
          <p:cNvSpPr>
            <a:spLocks noChangeShapeType="1"/>
          </p:cNvSpPr>
          <p:nvPr/>
        </p:nvSpPr>
        <p:spPr bwMode="auto">
          <a:xfrm flipH="1">
            <a:off x="1028700" y="34258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Rectangle 54"/>
          <p:cNvSpPr>
            <a:spLocks noChangeArrowheads="1"/>
          </p:cNvSpPr>
          <p:nvPr/>
        </p:nvSpPr>
        <p:spPr bwMode="auto">
          <a:xfrm rot="16200000">
            <a:off x="573087" y="31829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5" name="Line 55"/>
          <p:cNvSpPr>
            <a:spLocks noChangeShapeType="1"/>
          </p:cNvSpPr>
          <p:nvPr/>
        </p:nvSpPr>
        <p:spPr bwMode="auto">
          <a:xfrm flipH="1">
            <a:off x="1028700" y="2382837"/>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Rectangle 56"/>
          <p:cNvSpPr>
            <a:spLocks noChangeArrowheads="1"/>
          </p:cNvSpPr>
          <p:nvPr/>
        </p:nvSpPr>
        <p:spPr bwMode="auto">
          <a:xfrm rot="16200000">
            <a:off x="573087" y="2139950"/>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300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7" name="Line 57"/>
          <p:cNvSpPr>
            <a:spLocks noChangeShapeType="1"/>
          </p:cNvSpPr>
          <p:nvPr/>
        </p:nvSpPr>
        <p:spPr bwMode="auto">
          <a:xfrm flipH="1">
            <a:off x="1028700" y="1344612"/>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Rectangle 58"/>
          <p:cNvSpPr>
            <a:spLocks noChangeArrowheads="1"/>
          </p:cNvSpPr>
          <p:nvPr/>
        </p:nvSpPr>
        <p:spPr bwMode="auto">
          <a:xfrm rot="16200000">
            <a:off x="574675" y="11001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49" name="Rectangle 59"/>
          <p:cNvSpPr>
            <a:spLocks noChangeArrowheads="1"/>
          </p:cNvSpPr>
          <p:nvPr/>
        </p:nvSpPr>
        <p:spPr bwMode="auto">
          <a:xfrm rot="16200000">
            <a:off x="-196850" y="2922587"/>
            <a:ext cx="15367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 per month</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0" name="Line 60"/>
          <p:cNvSpPr>
            <a:spLocks noChangeShapeType="1"/>
          </p:cNvSpPr>
          <p:nvPr/>
        </p:nvSpPr>
        <p:spPr bwMode="auto">
          <a:xfrm>
            <a:off x="1130300" y="5673725"/>
            <a:ext cx="729773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61"/>
          <p:cNvSpPr>
            <a:spLocks noChangeShapeType="1"/>
          </p:cNvSpPr>
          <p:nvPr/>
        </p:nvSpPr>
        <p:spPr bwMode="auto">
          <a:xfrm>
            <a:off x="1295400"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Rectangle 62"/>
          <p:cNvSpPr>
            <a:spLocks noChangeArrowheads="1"/>
          </p:cNvSpPr>
          <p:nvPr/>
        </p:nvSpPr>
        <p:spPr bwMode="auto">
          <a:xfrm>
            <a:off x="1187450"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3" name="Line 63"/>
          <p:cNvSpPr>
            <a:spLocks noChangeShapeType="1"/>
          </p:cNvSpPr>
          <p:nvPr/>
        </p:nvSpPr>
        <p:spPr bwMode="auto">
          <a:xfrm>
            <a:off x="2163762"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64"/>
          <p:cNvSpPr>
            <a:spLocks noChangeArrowheads="1"/>
          </p:cNvSpPr>
          <p:nvPr/>
        </p:nvSpPr>
        <p:spPr bwMode="auto">
          <a:xfrm>
            <a:off x="2055812"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.3</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5" name="Line 65"/>
          <p:cNvSpPr>
            <a:spLocks noChangeShapeType="1"/>
          </p:cNvSpPr>
          <p:nvPr/>
        </p:nvSpPr>
        <p:spPr bwMode="auto">
          <a:xfrm>
            <a:off x="3036887"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66"/>
          <p:cNvSpPr>
            <a:spLocks noChangeArrowheads="1"/>
          </p:cNvSpPr>
          <p:nvPr/>
        </p:nvSpPr>
        <p:spPr bwMode="auto">
          <a:xfrm>
            <a:off x="2928937"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7" name="Line 67"/>
          <p:cNvSpPr>
            <a:spLocks noChangeShapeType="1"/>
          </p:cNvSpPr>
          <p:nvPr/>
        </p:nvSpPr>
        <p:spPr bwMode="auto">
          <a:xfrm>
            <a:off x="3905250"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8"/>
          <p:cNvSpPr>
            <a:spLocks noChangeArrowheads="1"/>
          </p:cNvSpPr>
          <p:nvPr/>
        </p:nvSpPr>
        <p:spPr bwMode="auto">
          <a:xfrm>
            <a:off x="3797300"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.5</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9" name="Line 69"/>
          <p:cNvSpPr>
            <a:spLocks noChangeShapeType="1"/>
          </p:cNvSpPr>
          <p:nvPr/>
        </p:nvSpPr>
        <p:spPr bwMode="auto">
          <a:xfrm>
            <a:off x="4779962"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70"/>
          <p:cNvSpPr>
            <a:spLocks noChangeArrowheads="1"/>
          </p:cNvSpPr>
          <p:nvPr/>
        </p:nvSpPr>
        <p:spPr bwMode="auto">
          <a:xfrm>
            <a:off x="4672012"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.6</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1" name="Line 71"/>
          <p:cNvSpPr>
            <a:spLocks noChangeShapeType="1"/>
          </p:cNvSpPr>
          <p:nvPr/>
        </p:nvSpPr>
        <p:spPr bwMode="auto">
          <a:xfrm>
            <a:off x="5653087"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72"/>
          <p:cNvSpPr>
            <a:spLocks noChangeArrowheads="1"/>
          </p:cNvSpPr>
          <p:nvPr/>
        </p:nvSpPr>
        <p:spPr bwMode="auto">
          <a:xfrm>
            <a:off x="5545137"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.7</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3" name="Line 73"/>
          <p:cNvSpPr>
            <a:spLocks noChangeShapeType="1"/>
          </p:cNvSpPr>
          <p:nvPr/>
        </p:nvSpPr>
        <p:spPr bwMode="auto">
          <a:xfrm>
            <a:off x="6521450"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74"/>
          <p:cNvSpPr>
            <a:spLocks noChangeArrowheads="1"/>
          </p:cNvSpPr>
          <p:nvPr/>
        </p:nvSpPr>
        <p:spPr bwMode="auto">
          <a:xfrm>
            <a:off x="6413500"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.8</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5" name="Line 75"/>
          <p:cNvSpPr>
            <a:spLocks noChangeShapeType="1"/>
          </p:cNvSpPr>
          <p:nvPr/>
        </p:nvSpPr>
        <p:spPr bwMode="auto">
          <a:xfrm>
            <a:off x="7394575"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Rectangle 76"/>
          <p:cNvSpPr>
            <a:spLocks noChangeArrowheads="1"/>
          </p:cNvSpPr>
          <p:nvPr/>
        </p:nvSpPr>
        <p:spPr bwMode="auto">
          <a:xfrm>
            <a:off x="7286625" y="5827712"/>
            <a:ext cx="33972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.9</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7" name="Line 77"/>
          <p:cNvSpPr>
            <a:spLocks noChangeShapeType="1"/>
          </p:cNvSpPr>
          <p:nvPr/>
        </p:nvSpPr>
        <p:spPr bwMode="auto">
          <a:xfrm>
            <a:off x="8262937" y="5673725"/>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78"/>
          <p:cNvSpPr>
            <a:spLocks noChangeArrowheads="1"/>
          </p:cNvSpPr>
          <p:nvPr/>
        </p:nvSpPr>
        <p:spPr bwMode="auto">
          <a:xfrm>
            <a:off x="8191500" y="5827712"/>
            <a:ext cx="2667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9" name="Rectangle 79"/>
          <p:cNvSpPr>
            <a:spLocks noChangeArrowheads="1"/>
          </p:cNvSpPr>
          <p:nvPr/>
        </p:nvSpPr>
        <p:spPr bwMode="auto">
          <a:xfrm>
            <a:off x="3556784" y="6095789"/>
            <a:ext cx="262732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Fraction in H Plan (=</a:t>
            </a:r>
            <a:r>
              <a:rPr kumimoji="0" lang="en-US" altLang="en-US" sz="2000" b="0" i="0" u="none" strike="noStrike" cap="none" normalizeH="0" dirty="0">
                <a:ln>
                  <a:noFill/>
                </a:ln>
                <a:solidFill>
                  <a:srgbClr val="000000"/>
                </a:solidFill>
                <a:effectLst/>
                <a:latin typeface="Arial" pitchFamily="34" charset="0"/>
                <a:cs typeface="Arial" pitchFamily="34" charset="0"/>
              </a:rPr>
              <a:t> 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0" name="Rectangle 43"/>
          <p:cNvSpPr>
            <a:spLocks noChangeArrowheads="1"/>
          </p:cNvSpPr>
          <p:nvPr/>
        </p:nvSpPr>
        <p:spPr bwMode="auto">
          <a:xfrm>
            <a:off x="6756001" y="1536184"/>
            <a:ext cx="9345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defTabSz="914400"/>
            <a:r>
              <a:rPr lang="en-US" altLang="en-US" sz="2400" dirty="0">
                <a:solidFill>
                  <a:schemeClr val="tx2"/>
                </a:solidFill>
              </a:rPr>
              <a:t>AC</a:t>
            </a:r>
            <a:r>
              <a:rPr lang="en-US" altLang="en-US" sz="2400" baseline="-25000" dirty="0">
                <a:solidFill>
                  <a:schemeClr val="tx2"/>
                </a:solidFill>
              </a:rPr>
              <a:t>H</a:t>
            </a:r>
            <a:r>
              <a:rPr lang="en-US" altLang="en-US" sz="2400" dirty="0">
                <a:solidFill>
                  <a:schemeClr val="tx2"/>
                </a:solidFill>
              </a:rPr>
              <a:t>(s)</a:t>
            </a:r>
            <a:endParaRPr lang="en-US" altLang="en-US" sz="2000" baseline="-25000" dirty="0">
              <a:solidFill>
                <a:schemeClr val="tx2"/>
              </a:solidFill>
            </a:endParaRPr>
          </a:p>
        </p:txBody>
      </p:sp>
      <p:sp>
        <p:nvSpPr>
          <p:cNvPr id="71" name="Rectangle 45"/>
          <p:cNvSpPr>
            <a:spLocks noChangeArrowheads="1"/>
          </p:cNvSpPr>
          <p:nvPr/>
        </p:nvSpPr>
        <p:spPr bwMode="auto">
          <a:xfrm>
            <a:off x="6830311" y="2893782"/>
            <a:ext cx="7293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defTabSz="914400"/>
            <a:r>
              <a:rPr lang="en-US" altLang="en-US" sz="2400" dirty="0">
                <a:solidFill>
                  <a:srgbClr val="006000"/>
                </a:solidFill>
              </a:rPr>
              <a:t>C</a:t>
            </a:r>
            <a:r>
              <a:rPr lang="en-US" altLang="en-US" sz="2400" baseline="-25000" dirty="0">
                <a:solidFill>
                  <a:srgbClr val="006000"/>
                </a:solidFill>
              </a:rPr>
              <a:t>H</a:t>
            </a:r>
            <a:r>
              <a:rPr lang="en-US" altLang="en-US" sz="2400" dirty="0">
                <a:solidFill>
                  <a:srgbClr val="006000"/>
                </a:solidFill>
              </a:rPr>
              <a:t>(s)</a:t>
            </a:r>
            <a:endParaRPr lang="en-US" altLang="en-US" sz="2000" dirty="0"/>
          </a:p>
        </p:txBody>
      </p:sp>
      <p:sp>
        <p:nvSpPr>
          <p:cNvPr id="72" name="Rectangle 47"/>
          <p:cNvSpPr>
            <a:spLocks noChangeArrowheads="1"/>
          </p:cNvSpPr>
          <p:nvPr/>
        </p:nvSpPr>
        <p:spPr bwMode="auto">
          <a:xfrm>
            <a:off x="6306399" y="4438494"/>
            <a:ext cx="18634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lvl="0"/>
            <a:r>
              <a:rPr lang="en-US" altLang="en-US" sz="2400" dirty="0">
                <a:solidFill>
                  <a:srgbClr val="00B000"/>
                </a:solidFill>
              </a:rPr>
              <a:t>= C</a:t>
            </a:r>
            <a:r>
              <a:rPr lang="en-US" altLang="en-US" sz="2400" baseline="-25000" dirty="0">
                <a:solidFill>
                  <a:srgbClr val="00B000"/>
                </a:solidFill>
              </a:rPr>
              <a:t>H</a:t>
            </a:r>
            <a:r>
              <a:rPr lang="en-US" altLang="en-US" sz="2400" dirty="0">
                <a:solidFill>
                  <a:srgbClr val="00B000"/>
                </a:solidFill>
              </a:rPr>
              <a:t>(s)-C</a:t>
            </a:r>
            <a:r>
              <a:rPr lang="en-US" altLang="en-US" sz="2400" baseline="-25000" dirty="0">
                <a:solidFill>
                  <a:srgbClr val="00B000"/>
                </a:solidFill>
              </a:rPr>
              <a:t>U</a:t>
            </a:r>
            <a:r>
              <a:rPr lang="en-US" altLang="en-US" sz="2400" dirty="0">
                <a:solidFill>
                  <a:srgbClr val="00B000"/>
                </a:solidFill>
              </a:rPr>
              <a:t>(s)</a:t>
            </a:r>
            <a:endParaRPr lang="en-US" altLang="en-US" sz="2400" baseline="-25000" dirty="0"/>
          </a:p>
        </p:txBody>
      </p:sp>
      <p:cxnSp>
        <p:nvCxnSpPr>
          <p:cNvPr id="73" name="Straight Arrow Connector 72"/>
          <p:cNvCxnSpPr/>
          <p:nvPr/>
        </p:nvCxnSpPr>
        <p:spPr>
          <a:xfrm>
            <a:off x="3836194" y="2105820"/>
            <a:ext cx="0" cy="2053429"/>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74" name="Rectangle 45"/>
          <p:cNvSpPr>
            <a:spLocks noChangeArrowheads="1"/>
          </p:cNvSpPr>
          <p:nvPr/>
        </p:nvSpPr>
        <p:spPr bwMode="auto">
          <a:xfrm>
            <a:off x="1916906" y="2725401"/>
            <a:ext cx="1916604" cy="509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defTabSz="914400"/>
            <a:r>
              <a:rPr lang="en-US" altLang="en-US" dirty="0"/>
              <a:t>Uncompensated Care Estimate</a:t>
            </a:r>
          </a:p>
        </p:txBody>
      </p:sp>
      <p:sp>
        <p:nvSpPr>
          <p:cNvPr id="75" name="Rectangle 59"/>
          <p:cNvSpPr>
            <a:spLocks noChangeArrowheads="1"/>
          </p:cNvSpPr>
          <p:nvPr/>
        </p:nvSpPr>
        <p:spPr bwMode="auto">
          <a:xfrm>
            <a:off x="457200" y="228600"/>
            <a:ext cx="823595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WTP and Cost Curves, Adjusted for </a:t>
            </a:r>
            <a:r>
              <a:rPr kumimoji="0" lang="en-US" altLang="en-US" sz="2700" b="0" i="0" u="none" strike="noStrike" cap="none" normalizeH="0" baseline="0" dirty="0" err="1">
                <a:ln>
                  <a:noFill/>
                </a:ln>
                <a:solidFill>
                  <a:srgbClr val="1E2D53"/>
                </a:solidFill>
                <a:effectLst/>
                <a:latin typeface="Arial" panose="020B0604020202020204" pitchFamily="34" charset="0"/>
              </a:rPr>
              <a:t>Uncomp</a:t>
            </a:r>
            <a:r>
              <a:rPr kumimoji="0" lang="en-US" altLang="en-US" sz="2700" b="0" i="0" u="none" strike="noStrike" cap="none" normalizeH="0" baseline="0" dirty="0">
                <a:ln>
                  <a:noFill/>
                </a:ln>
                <a:solidFill>
                  <a:srgbClr val="1E2D53"/>
                </a:solidFill>
                <a:effectLst/>
                <a:latin typeface="Arial" panose="020B0604020202020204" pitchFamily="34" charset="0"/>
              </a:rPr>
              <a:t>. Care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6" name="Rectangle 47"/>
          <p:cNvSpPr>
            <a:spLocks noChangeArrowheads="1"/>
          </p:cNvSpPr>
          <p:nvPr/>
        </p:nvSpPr>
        <p:spPr bwMode="auto">
          <a:xfrm>
            <a:off x="6487374" y="4105478"/>
            <a:ext cx="18184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lvl="0"/>
            <a:r>
              <a:rPr lang="en-US" altLang="en-US" sz="2400" dirty="0">
                <a:solidFill>
                  <a:srgbClr val="00B000"/>
                </a:solidFill>
              </a:rPr>
              <a:t>“Net Cost”</a:t>
            </a:r>
            <a:endParaRPr lang="en-US" altLang="en-US" sz="2400" baseline="-25000" dirty="0"/>
          </a:p>
        </p:txBody>
      </p:sp>
    </p:spTree>
    <p:extLst>
      <p:ext uri="{BB962C8B-B14F-4D97-AF65-F5344CB8AC3E}">
        <p14:creationId xmlns:p14="http://schemas.microsoft.com/office/powerpoint/2010/main" val="537011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5C60B-0FDB-4EF9-8314-102C18A28A01}"/>
              </a:ext>
            </a:extLst>
          </p:cNvPr>
          <p:cNvSpPr>
            <a:spLocks noGrp="1"/>
          </p:cNvSpPr>
          <p:nvPr>
            <p:ph type="title"/>
          </p:nvPr>
        </p:nvSpPr>
        <p:spPr/>
        <p:txBody>
          <a:bodyPr/>
          <a:lstStyle/>
          <a:p>
            <a:r>
              <a:rPr lang="en-US" dirty="0"/>
              <a:t>Normative Implications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E0128B8-9C94-4E81-B23F-5FAB13322A7D}"/>
                  </a:ext>
                </a:extLst>
              </p:cNvPr>
              <p:cNvSpPr>
                <a:spLocks noGrp="1"/>
              </p:cNvSpPr>
              <p:nvPr>
                <p:ph idx="1"/>
              </p:nvPr>
            </p:nvSpPr>
            <p:spPr>
              <a:xfrm>
                <a:off x="381000" y="838200"/>
                <a:ext cx="8458200" cy="5791200"/>
              </a:xfrm>
            </p:spPr>
            <p:txBody>
              <a:bodyPr/>
              <a:lstStyle/>
              <a:p>
                <a:r>
                  <a:rPr lang="en-US" b="1" dirty="0"/>
                  <a:t>Normative Question:</a:t>
                </a:r>
                <a:r>
                  <a:rPr lang="en-US" dirty="0"/>
                  <a:t> Would a small subsidy increase be desirable?</a:t>
                </a:r>
              </a:p>
              <a:p>
                <a:pPr lvl="1"/>
                <a:r>
                  <a:rPr lang="en-US" dirty="0"/>
                  <a:t>Note: Need to assume WTP curves are true metrics of consumer welfare</a:t>
                </a:r>
              </a:p>
              <a:p>
                <a:endParaRPr lang="en-US" dirty="0"/>
              </a:p>
              <a:p>
                <a:r>
                  <a:rPr lang="en-US" b="1" dirty="0"/>
                  <a:t>Framework:</a:t>
                </a:r>
                <a:r>
                  <a:rPr lang="en-US" dirty="0"/>
                  <a:t> Calculate Marginal Value of Public Funds (MVPF) spent on subsidy increase </a:t>
                </a:r>
                <a:r>
                  <a:rPr lang="en-US" sz="1800" i="1" dirty="0"/>
                  <a:t>(following Hendren (2016))</a:t>
                </a:r>
                <a:r>
                  <a:rPr lang="en-US" sz="1800" dirty="0"/>
                  <a:t> </a:t>
                </a:r>
              </a:p>
              <a:p>
                <a:pPr marL="0" indent="0" algn="ctr">
                  <a:buNone/>
                </a:pPr>
                <a:endParaRPr lang="en-US" dirty="0"/>
              </a:p>
              <a:p>
                <a:pPr lvl="1"/>
                <a:endParaRPr lang="en-US" u="sng" dirty="0"/>
              </a:p>
              <a:p>
                <a:pPr lvl="1"/>
                <a:r>
                  <a:rPr lang="en-US" u="sng" dirty="0"/>
                  <a:t>Benefit-cost test</a:t>
                </a:r>
                <a:r>
                  <a:rPr lang="en-US" dirty="0"/>
                  <a:t>: Is MVPF &gt; relevant threshold for alternate use of funds? (e.g., 0.90 for EITC (</a:t>
                </a:r>
                <a:r>
                  <a:rPr lang="en-US" dirty="0" err="1"/>
                  <a:t>Hendren</a:t>
                </a:r>
                <a:r>
                  <a:rPr lang="en-US" dirty="0"/>
                  <a:t> 2016))</a:t>
                </a:r>
              </a:p>
              <a:p>
                <a:endParaRPr lang="en-US" dirty="0"/>
              </a:p>
              <a:p>
                <a:r>
                  <a:rPr lang="en-US" b="1" dirty="0"/>
                  <a:t>Main finding:</a:t>
                </a:r>
                <a:r>
                  <a:rPr lang="en-US" dirty="0"/>
                  <a:t>  Incidence of uncompensated care matters a lot</a:t>
                </a:r>
              </a:p>
              <a:p>
                <a:pPr marL="800100" lvl="1" indent="-342900">
                  <a:buSzPct val="100000"/>
                  <a:buFont typeface="+mj-lt"/>
                  <a:buAutoNum type="arabicPeriod"/>
                </a:pPr>
                <a:r>
                  <a:rPr lang="en-US" b="1" dirty="0"/>
                  <a:t>No value (pure waste)</a:t>
                </a:r>
                <a:r>
                  <a:rPr lang="en-US" dirty="0"/>
                  <a:t> – MVPF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[0.28, 0.56]</a:t>
                </a:r>
              </a:p>
              <a:p>
                <a:pPr marL="800100" lvl="1" indent="-342900">
                  <a:buSzPct val="100000"/>
                  <a:buFont typeface="+mj-lt"/>
                  <a:buAutoNum type="arabicPeriod"/>
                </a:pPr>
                <a:r>
                  <a:rPr lang="en-US" b="1" dirty="0"/>
                  <a:t>Govt. cost savings / Benefit to low-income</a:t>
                </a:r>
                <a:r>
                  <a:rPr lang="en-US" dirty="0"/>
                  <a:t> – MVPF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[0.80, 1.29] </a:t>
                </a:r>
              </a:p>
              <a:p>
                <a:pPr marL="800100" lvl="1" indent="-342900">
                  <a:buSzPct val="100000"/>
                  <a:buFont typeface="+mj-lt"/>
                  <a:buAutoNum type="arabicPeriod"/>
                </a:pPr>
                <a:r>
                  <a:rPr lang="en-US" b="1" dirty="0"/>
                  <a:t>Benefit to affluent</a:t>
                </a:r>
                <a:r>
                  <a:rPr lang="en-US" dirty="0"/>
                  <a:t> (e.g., hospital CEOs) – MVPF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[0.67, 0.71]</a:t>
                </a:r>
              </a:p>
            </p:txBody>
          </p:sp>
        </mc:Choice>
        <mc:Fallback xmlns="">
          <p:sp>
            <p:nvSpPr>
              <p:cNvPr id="3" name="Content Placeholder 2">
                <a:extLst>
                  <a:ext uri="{FF2B5EF4-FFF2-40B4-BE49-F238E27FC236}">
                    <a16:creationId xmlns:a16="http://schemas.microsoft.com/office/drawing/2014/main" id="{EE0128B8-9C94-4E81-B23F-5FAB13322A7D}"/>
                  </a:ext>
                </a:extLst>
              </p:cNvPr>
              <p:cNvSpPr>
                <a:spLocks noGrp="1" noRot="1" noChangeAspect="1" noMove="1" noResize="1" noEditPoints="1" noAdjustHandles="1" noChangeArrowheads="1" noChangeShapeType="1" noTextEdit="1"/>
              </p:cNvSpPr>
              <p:nvPr>
                <p:ph idx="1"/>
              </p:nvPr>
            </p:nvSpPr>
            <p:spPr>
              <a:xfrm>
                <a:off x="381000" y="838200"/>
                <a:ext cx="8458200" cy="5791200"/>
              </a:xfrm>
              <a:blipFill>
                <a:blip r:embed="rId3"/>
                <a:stretch>
                  <a:fillRect t="-526" r="-216"/>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F9651D25-D260-40E3-B7E8-6E7EE91F3BD6}"/>
              </a:ext>
            </a:extLst>
          </p:cNvPr>
          <p:cNvGraphicFramePr>
            <a:graphicFrameLocks noChangeAspect="1"/>
          </p:cNvGraphicFramePr>
          <p:nvPr>
            <p:extLst>
              <p:ext uri="{D42A27DB-BD31-4B8C-83A1-F6EECF244321}">
                <p14:modId xmlns:p14="http://schemas.microsoft.com/office/powerpoint/2010/main" val="3755041028"/>
              </p:ext>
            </p:extLst>
          </p:nvPr>
        </p:nvGraphicFramePr>
        <p:xfrm>
          <a:off x="1940310" y="3010312"/>
          <a:ext cx="4689090" cy="733320"/>
        </p:xfrm>
        <a:graphic>
          <a:graphicData uri="http://schemas.openxmlformats.org/presentationml/2006/ole">
            <mc:AlternateContent xmlns:mc="http://schemas.openxmlformats.org/markup-compatibility/2006">
              <mc:Choice xmlns:v="urn:schemas-microsoft-com:vml" Requires="v">
                <p:oleObj spid="_x0000_s2159" name="Equation" r:id="rId4" imgW="2679480" imgH="419040" progId="Equation.DSMT4">
                  <p:embed/>
                </p:oleObj>
              </mc:Choice>
              <mc:Fallback>
                <p:oleObj name="Equation" r:id="rId4" imgW="2679480" imgH="419040" progId="Equation.DSMT4">
                  <p:embed/>
                  <p:pic>
                    <p:nvPicPr>
                      <p:cNvPr id="4" name="Object 3">
                        <a:extLst>
                          <a:ext uri="{FF2B5EF4-FFF2-40B4-BE49-F238E27FC236}">
                            <a16:creationId xmlns:a16="http://schemas.microsoft.com/office/drawing/2014/main" id="{4A0FF025-E22F-49C4-8FAC-A92A6361EBF0}"/>
                          </a:ext>
                        </a:extLst>
                      </p:cNvPr>
                      <p:cNvPicPr/>
                      <p:nvPr/>
                    </p:nvPicPr>
                    <p:blipFill>
                      <a:blip r:embed="rId5"/>
                      <a:stretch>
                        <a:fillRect/>
                      </a:stretch>
                    </p:blipFill>
                    <p:spPr>
                      <a:xfrm>
                        <a:off x="1940310" y="3010312"/>
                        <a:ext cx="4689090" cy="733320"/>
                      </a:xfrm>
                      <a:prstGeom prst="rect">
                        <a:avLst/>
                      </a:prstGeom>
                    </p:spPr>
                  </p:pic>
                </p:oleObj>
              </mc:Fallback>
            </mc:AlternateContent>
          </a:graphicData>
        </a:graphic>
      </p:graphicFrame>
    </p:spTree>
    <p:extLst>
      <p:ext uri="{BB962C8B-B14F-4D97-AF65-F5344CB8AC3E}">
        <p14:creationId xmlns:p14="http://schemas.microsoft.com/office/powerpoint/2010/main" val="13313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381000" y="838200"/>
            <a:ext cx="8610600" cy="5791200"/>
          </a:xfrm>
        </p:spPr>
        <p:txBody>
          <a:bodyPr/>
          <a:lstStyle/>
          <a:p>
            <a:r>
              <a:rPr lang="en-US" b="1" dirty="0"/>
              <a:t>Exploit discontinuities</a:t>
            </a:r>
            <a:r>
              <a:rPr lang="en-US" dirty="0"/>
              <a:t> in premiums in Massachusetts to estimate WTP and cost of insurance among low-income population</a:t>
            </a:r>
          </a:p>
          <a:p>
            <a:pPr lvl="1"/>
            <a:endParaRPr lang="en-US" dirty="0"/>
          </a:p>
          <a:p>
            <a:r>
              <a:rPr lang="en-US" b="1" dirty="0"/>
              <a:t>Main Finding: </a:t>
            </a:r>
            <a:r>
              <a:rPr lang="en-US" dirty="0"/>
              <a:t>WTP is far below insurer costs</a:t>
            </a:r>
          </a:p>
          <a:p>
            <a:pPr lvl="1"/>
            <a:r>
              <a:rPr lang="en-US" dirty="0"/>
              <a:t>Adverse selection exists but is not the key issue</a:t>
            </a:r>
          </a:p>
          <a:p>
            <a:pPr lvl="1"/>
            <a:r>
              <a:rPr lang="en-US" dirty="0"/>
              <a:t>Enrollees not willing to pay </a:t>
            </a:r>
            <a:r>
              <a:rPr lang="en-US" i="1" dirty="0"/>
              <a:t>own</a:t>
            </a:r>
            <a:r>
              <a:rPr lang="en-US" dirty="0"/>
              <a:t> expected cost of coverage</a:t>
            </a:r>
          </a:p>
          <a:p>
            <a:pPr lvl="2"/>
            <a:r>
              <a:rPr lang="en-US" dirty="0"/>
              <a:t>Uncompensated care provides a potential explanation</a:t>
            </a:r>
          </a:p>
          <a:p>
            <a:pPr marL="0" indent="0">
              <a:buNone/>
            </a:pPr>
            <a:endParaRPr lang="en-US" dirty="0"/>
          </a:p>
          <a:p>
            <a:r>
              <a:rPr lang="en-US" b="1" dirty="0"/>
              <a:t>Implications </a:t>
            </a:r>
            <a:r>
              <a:rPr lang="en-US" dirty="0"/>
              <a:t>for economics of subsidizing health insurance</a:t>
            </a:r>
          </a:p>
          <a:p>
            <a:pPr lvl="1"/>
            <a:r>
              <a:rPr lang="en-US" u="sng" dirty="0"/>
              <a:t>Partial subsidies</a:t>
            </a:r>
            <a:r>
              <a:rPr lang="en-US" dirty="0"/>
              <a:t> unlikely to get close to universal coverage</a:t>
            </a:r>
          </a:p>
          <a:p>
            <a:pPr lvl="1">
              <a:spcAft>
                <a:spcPts val="600"/>
              </a:spcAft>
            </a:pPr>
            <a:r>
              <a:rPr lang="en-US" dirty="0"/>
              <a:t>Enrollees themselves may not be primary beneficiaries of subsidies</a:t>
            </a:r>
          </a:p>
          <a:p>
            <a:pPr lvl="2">
              <a:spcAft>
                <a:spcPts val="600"/>
              </a:spcAft>
            </a:pPr>
            <a:endParaRPr lang="en-US" dirty="0"/>
          </a:p>
          <a:p>
            <a:pPr>
              <a:spcAft>
                <a:spcPts val="600"/>
              </a:spcAft>
            </a:pPr>
            <a:r>
              <a:rPr lang="en-US" b="1" dirty="0"/>
              <a:t>Important topic for further work:</a:t>
            </a:r>
            <a:r>
              <a:rPr lang="en-US" dirty="0"/>
              <a:t> Incidence and efficiency of uncompensated care vs. formal subsidized insurance</a:t>
            </a:r>
          </a:p>
        </p:txBody>
      </p:sp>
    </p:spTree>
    <p:extLst>
      <p:ext uri="{BB962C8B-B14F-4D97-AF65-F5344CB8AC3E}">
        <p14:creationId xmlns:p14="http://schemas.microsoft.com/office/powerpoint/2010/main" val="12921537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67000"/>
            <a:ext cx="8229600" cy="1143000"/>
          </a:xfrm>
        </p:spPr>
        <p:txBody>
          <a:bodyPr/>
          <a:lstStyle/>
          <a:p>
            <a:r>
              <a:rPr lang="en-US" dirty="0"/>
              <a:t>Thank You!</a:t>
            </a:r>
          </a:p>
        </p:txBody>
      </p:sp>
    </p:spTree>
    <p:extLst>
      <p:ext uri="{BB962C8B-B14F-4D97-AF65-F5344CB8AC3E}">
        <p14:creationId xmlns:p14="http://schemas.microsoft.com/office/powerpoint/2010/main" val="29380706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Rectangle 2"/>
          <p:cNvSpPr>
            <a:spLocks noGrp="1" noChangeArrowheads="1"/>
          </p:cNvSpPr>
          <p:nvPr>
            <p:ph type="ctrTitle"/>
          </p:nvPr>
        </p:nvSpPr>
        <p:spPr/>
        <p:txBody>
          <a:bodyPr/>
          <a:lstStyle/>
          <a:p>
            <a:pPr eaLnBrk="1" hangingPunct="1"/>
            <a:r>
              <a:rPr lang="en-US" sz="2800" dirty="0">
                <a:latin typeface="Arial" panose="020B0604020202020204" pitchFamily="34" charset="0"/>
                <a:ea typeface="ＭＳ Ｐゴシック" pitchFamily="34" charset="-128"/>
                <a:cs typeface="Arial" panose="020B0604020202020204" pitchFamily="34" charset="0"/>
              </a:rPr>
              <a:t>Appendix Slides</a:t>
            </a:r>
          </a:p>
        </p:txBody>
      </p:sp>
    </p:spTree>
    <p:extLst>
      <p:ext uri="{BB962C8B-B14F-4D97-AF65-F5344CB8AC3E}">
        <p14:creationId xmlns:p14="http://schemas.microsoft.com/office/powerpoint/2010/main" val="35162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Estimate of Eligible Population from ACS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1" name="AutoShape 3"/>
          <p:cNvSpPr>
            <a:spLocks noChangeAspect="1" noChangeArrowheads="1" noTextEdit="1"/>
          </p:cNvSpPr>
          <p:nvPr/>
        </p:nvSpPr>
        <p:spPr bwMode="auto">
          <a:xfrm>
            <a:off x="304800" y="733425"/>
            <a:ext cx="8312150"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5"/>
          <p:cNvSpPr>
            <a:spLocks noChangeArrowheads="1"/>
          </p:cNvSpPr>
          <p:nvPr/>
        </p:nvSpPr>
        <p:spPr bwMode="auto">
          <a:xfrm>
            <a:off x="304800" y="733425"/>
            <a:ext cx="8316913" cy="60483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6"/>
          <p:cNvSpPr>
            <a:spLocks noChangeArrowheads="1"/>
          </p:cNvSpPr>
          <p:nvPr/>
        </p:nvSpPr>
        <p:spPr bwMode="auto">
          <a:xfrm>
            <a:off x="1000125" y="954088"/>
            <a:ext cx="7396163" cy="4246563"/>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4" name="Line 7"/>
          <p:cNvSpPr>
            <a:spLocks noChangeShapeType="1"/>
          </p:cNvSpPr>
          <p:nvPr/>
        </p:nvSpPr>
        <p:spPr bwMode="auto">
          <a:xfrm>
            <a:off x="1000125" y="5038725"/>
            <a:ext cx="74009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8"/>
          <p:cNvSpPr>
            <a:spLocks noChangeShapeType="1"/>
          </p:cNvSpPr>
          <p:nvPr/>
        </p:nvSpPr>
        <p:spPr bwMode="auto">
          <a:xfrm>
            <a:off x="1000125" y="3730625"/>
            <a:ext cx="74009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9"/>
          <p:cNvSpPr>
            <a:spLocks noChangeShapeType="1"/>
          </p:cNvSpPr>
          <p:nvPr/>
        </p:nvSpPr>
        <p:spPr bwMode="auto">
          <a:xfrm>
            <a:off x="1000125" y="2420938"/>
            <a:ext cx="74009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10"/>
          <p:cNvSpPr>
            <a:spLocks noChangeShapeType="1"/>
          </p:cNvSpPr>
          <p:nvPr/>
        </p:nvSpPr>
        <p:spPr bwMode="auto">
          <a:xfrm>
            <a:off x="1000125" y="1116013"/>
            <a:ext cx="74009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11"/>
          <p:cNvSpPr>
            <a:spLocks noChangeShapeType="1"/>
          </p:cNvSpPr>
          <p:nvPr/>
        </p:nvSpPr>
        <p:spPr bwMode="auto">
          <a:xfrm flipV="1">
            <a:off x="1800225" y="954088"/>
            <a:ext cx="0" cy="424656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12"/>
          <p:cNvSpPr>
            <a:spLocks noChangeShapeType="1"/>
          </p:cNvSpPr>
          <p:nvPr/>
        </p:nvSpPr>
        <p:spPr bwMode="auto">
          <a:xfrm flipV="1">
            <a:off x="3949700" y="954088"/>
            <a:ext cx="0" cy="424656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13"/>
          <p:cNvSpPr>
            <a:spLocks noChangeShapeType="1"/>
          </p:cNvSpPr>
          <p:nvPr/>
        </p:nvSpPr>
        <p:spPr bwMode="auto">
          <a:xfrm flipV="1">
            <a:off x="6094413" y="954088"/>
            <a:ext cx="0" cy="4246563"/>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Oval 14"/>
          <p:cNvSpPr>
            <a:spLocks noChangeArrowheads="1"/>
          </p:cNvSpPr>
          <p:nvPr/>
        </p:nvSpPr>
        <p:spPr bwMode="auto">
          <a:xfrm>
            <a:off x="1211263" y="1312863"/>
            <a:ext cx="104775" cy="10953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Oval 15"/>
          <p:cNvSpPr>
            <a:spLocks noChangeArrowheads="1"/>
          </p:cNvSpPr>
          <p:nvPr/>
        </p:nvSpPr>
        <p:spPr bwMode="auto">
          <a:xfrm>
            <a:off x="1427163" y="3825875"/>
            <a:ext cx="106363"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Oval 16"/>
          <p:cNvSpPr>
            <a:spLocks noChangeArrowheads="1"/>
          </p:cNvSpPr>
          <p:nvPr/>
        </p:nvSpPr>
        <p:spPr bwMode="auto">
          <a:xfrm>
            <a:off x="1638300" y="3121025"/>
            <a:ext cx="106363"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Oval 17"/>
          <p:cNvSpPr>
            <a:spLocks noChangeArrowheads="1"/>
          </p:cNvSpPr>
          <p:nvPr/>
        </p:nvSpPr>
        <p:spPr bwMode="auto">
          <a:xfrm>
            <a:off x="1855788" y="3684588"/>
            <a:ext cx="10477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Oval 18"/>
          <p:cNvSpPr>
            <a:spLocks noChangeArrowheads="1"/>
          </p:cNvSpPr>
          <p:nvPr/>
        </p:nvSpPr>
        <p:spPr bwMode="auto">
          <a:xfrm>
            <a:off x="2066925" y="3322638"/>
            <a:ext cx="104775"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Oval 19"/>
          <p:cNvSpPr>
            <a:spLocks noChangeArrowheads="1"/>
          </p:cNvSpPr>
          <p:nvPr/>
        </p:nvSpPr>
        <p:spPr bwMode="auto">
          <a:xfrm>
            <a:off x="2282825" y="3487738"/>
            <a:ext cx="11112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Oval 20"/>
          <p:cNvSpPr>
            <a:spLocks noChangeArrowheads="1"/>
          </p:cNvSpPr>
          <p:nvPr/>
        </p:nvSpPr>
        <p:spPr bwMode="auto">
          <a:xfrm>
            <a:off x="2500313" y="2994025"/>
            <a:ext cx="109538"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Oval 21"/>
          <p:cNvSpPr>
            <a:spLocks noChangeArrowheads="1"/>
          </p:cNvSpPr>
          <p:nvPr/>
        </p:nvSpPr>
        <p:spPr bwMode="auto">
          <a:xfrm>
            <a:off x="2711450" y="3422650"/>
            <a:ext cx="111125"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Oval 22"/>
          <p:cNvSpPr>
            <a:spLocks noChangeArrowheads="1"/>
          </p:cNvSpPr>
          <p:nvPr/>
        </p:nvSpPr>
        <p:spPr bwMode="auto">
          <a:xfrm>
            <a:off x="2927350" y="3916363"/>
            <a:ext cx="11112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Oval 23"/>
          <p:cNvSpPr>
            <a:spLocks noChangeArrowheads="1"/>
          </p:cNvSpPr>
          <p:nvPr/>
        </p:nvSpPr>
        <p:spPr bwMode="auto">
          <a:xfrm>
            <a:off x="3138488" y="1458913"/>
            <a:ext cx="111125"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Oval 24"/>
          <p:cNvSpPr>
            <a:spLocks noChangeArrowheads="1"/>
          </p:cNvSpPr>
          <p:nvPr/>
        </p:nvSpPr>
        <p:spPr bwMode="auto">
          <a:xfrm>
            <a:off x="3355975" y="4238625"/>
            <a:ext cx="11112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Oval 25"/>
          <p:cNvSpPr>
            <a:spLocks noChangeArrowheads="1"/>
          </p:cNvSpPr>
          <p:nvPr/>
        </p:nvSpPr>
        <p:spPr bwMode="auto">
          <a:xfrm>
            <a:off x="3571875" y="3206750"/>
            <a:ext cx="111125" cy="10953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Oval 26"/>
          <p:cNvSpPr>
            <a:spLocks noChangeArrowheads="1"/>
          </p:cNvSpPr>
          <p:nvPr/>
        </p:nvSpPr>
        <p:spPr bwMode="auto">
          <a:xfrm>
            <a:off x="3783013" y="4203700"/>
            <a:ext cx="106363"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Oval 27"/>
          <p:cNvSpPr>
            <a:spLocks noChangeArrowheads="1"/>
          </p:cNvSpPr>
          <p:nvPr/>
        </p:nvSpPr>
        <p:spPr bwMode="auto">
          <a:xfrm>
            <a:off x="4000500" y="3457575"/>
            <a:ext cx="104775"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Oval 28"/>
          <p:cNvSpPr>
            <a:spLocks noChangeArrowheads="1"/>
          </p:cNvSpPr>
          <p:nvPr/>
        </p:nvSpPr>
        <p:spPr bwMode="auto">
          <a:xfrm>
            <a:off x="4216400" y="4087813"/>
            <a:ext cx="106363"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Oval 29"/>
          <p:cNvSpPr>
            <a:spLocks noChangeArrowheads="1"/>
          </p:cNvSpPr>
          <p:nvPr/>
        </p:nvSpPr>
        <p:spPr bwMode="auto">
          <a:xfrm>
            <a:off x="4427538" y="3336925"/>
            <a:ext cx="106363"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7" name="Oval 30"/>
          <p:cNvSpPr>
            <a:spLocks noChangeArrowheads="1"/>
          </p:cNvSpPr>
          <p:nvPr/>
        </p:nvSpPr>
        <p:spPr bwMode="auto">
          <a:xfrm>
            <a:off x="4645025" y="4011613"/>
            <a:ext cx="104775"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Oval 31"/>
          <p:cNvSpPr>
            <a:spLocks noChangeArrowheads="1"/>
          </p:cNvSpPr>
          <p:nvPr/>
        </p:nvSpPr>
        <p:spPr bwMode="auto">
          <a:xfrm>
            <a:off x="4860925" y="3790950"/>
            <a:ext cx="106363" cy="10953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Oval 32"/>
          <p:cNvSpPr>
            <a:spLocks noChangeArrowheads="1"/>
          </p:cNvSpPr>
          <p:nvPr/>
        </p:nvSpPr>
        <p:spPr bwMode="auto">
          <a:xfrm>
            <a:off x="5072063" y="3387725"/>
            <a:ext cx="106363"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Oval 33"/>
          <p:cNvSpPr>
            <a:spLocks noChangeArrowheads="1"/>
          </p:cNvSpPr>
          <p:nvPr/>
        </p:nvSpPr>
        <p:spPr bwMode="auto">
          <a:xfrm>
            <a:off x="5289550" y="3684588"/>
            <a:ext cx="10477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Oval 34"/>
          <p:cNvSpPr>
            <a:spLocks noChangeArrowheads="1"/>
          </p:cNvSpPr>
          <p:nvPr/>
        </p:nvSpPr>
        <p:spPr bwMode="auto">
          <a:xfrm>
            <a:off x="5500688" y="3967163"/>
            <a:ext cx="111125" cy="10953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Oval 35"/>
          <p:cNvSpPr>
            <a:spLocks noChangeArrowheads="1"/>
          </p:cNvSpPr>
          <p:nvPr/>
        </p:nvSpPr>
        <p:spPr bwMode="auto">
          <a:xfrm>
            <a:off x="5716588" y="3668713"/>
            <a:ext cx="11112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 name="Oval 36"/>
          <p:cNvSpPr>
            <a:spLocks noChangeArrowheads="1"/>
          </p:cNvSpPr>
          <p:nvPr/>
        </p:nvSpPr>
        <p:spPr bwMode="auto">
          <a:xfrm>
            <a:off x="5934075" y="3740150"/>
            <a:ext cx="109538"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Oval 37"/>
          <p:cNvSpPr>
            <a:spLocks noChangeArrowheads="1"/>
          </p:cNvSpPr>
          <p:nvPr/>
        </p:nvSpPr>
        <p:spPr bwMode="auto">
          <a:xfrm>
            <a:off x="6145213" y="4338638"/>
            <a:ext cx="111125"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Oval 38"/>
          <p:cNvSpPr>
            <a:spLocks noChangeArrowheads="1"/>
          </p:cNvSpPr>
          <p:nvPr/>
        </p:nvSpPr>
        <p:spPr bwMode="auto">
          <a:xfrm>
            <a:off x="6361113" y="4052888"/>
            <a:ext cx="111125"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Oval 39"/>
          <p:cNvSpPr>
            <a:spLocks noChangeArrowheads="1"/>
          </p:cNvSpPr>
          <p:nvPr/>
        </p:nvSpPr>
        <p:spPr bwMode="auto">
          <a:xfrm>
            <a:off x="6578600" y="4460875"/>
            <a:ext cx="109538"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Oval 40"/>
          <p:cNvSpPr>
            <a:spLocks noChangeArrowheads="1"/>
          </p:cNvSpPr>
          <p:nvPr/>
        </p:nvSpPr>
        <p:spPr bwMode="auto">
          <a:xfrm>
            <a:off x="6789738" y="4106863"/>
            <a:ext cx="11112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Oval 41"/>
          <p:cNvSpPr>
            <a:spLocks noChangeArrowheads="1"/>
          </p:cNvSpPr>
          <p:nvPr/>
        </p:nvSpPr>
        <p:spPr bwMode="auto">
          <a:xfrm>
            <a:off x="7005638" y="4097338"/>
            <a:ext cx="106363"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Oval 42"/>
          <p:cNvSpPr>
            <a:spLocks noChangeArrowheads="1"/>
          </p:cNvSpPr>
          <p:nvPr/>
        </p:nvSpPr>
        <p:spPr bwMode="auto">
          <a:xfrm>
            <a:off x="7216775" y="3019425"/>
            <a:ext cx="106363"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Oval 43"/>
          <p:cNvSpPr>
            <a:spLocks noChangeArrowheads="1"/>
          </p:cNvSpPr>
          <p:nvPr/>
        </p:nvSpPr>
        <p:spPr bwMode="auto">
          <a:xfrm>
            <a:off x="7434263" y="4375150"/>
            <a:ext cx="104775" cy="10953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Oval 44"/>
          <p:cNvSpPr>
            <a:spLocks noChangeArrowheads="1"/>
          </p:cNvSpPr>
          <p:nvPr/>
        </p:nvSpPr>
        <p:spPr bwMode="auto">
          <a:xfrm>
            <a:off x="7650163" y="4338638"/>
            <a:ext cx="106363" cy="1111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Oval 45"/>
          <p:cNvSpPr>
            <a:spLocks noChangeArrowheads="1"/>
          </p:cNvSpPr>
          <p:nvPr/>
        </p:nvSpPr>
        <p:spPr bwMode="auto">
          <a:xfrm>
            <a:off x="7861300" y="4113213"/>
            <a:ext cx="106363"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Oval 46"/>
          <p:cNvSpPr>
            <a:spLocks noChangeArrowheads="1"/>
          </p:cNvSpPr>
          <p:nvPr/>
        </p:nvSpPr>
        <p:spPr bwMode="auto">
          <a:xfrm>
            <a:off x="8078788" y="4259263"/>
            <a:ext cx="104775" cy="1047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 name="Freeform 47"/>
          <p:cNvSpPr>
            <a:spLocks/>
          </p:cNvSpPr>
          <p:nvPr/>
        </p:nvSpPr>
        <p:spPr bwMode="auto">
          <a:xfrm>
            <a:off x="1266825" y="2979738"/>
            <a:ext cx="6867525" cy="1233488"/>
          </a:xfrm>
          <a:custGeom>
            <a:avLst/>
            <a:gdLst>
              <a:gd name="T0" fmla="*/ 0 w 1364"/>
              <a:gd name="T1" fmla="*/ 0 h 245"/>
              <a:gd name="T2" fmla="*/ 43 w 1364"/>
              <a:gd name="T3" fmla="*/ 12 h 245"/>
              <a:gd name="T4" fmla="*/ 85 w 1364"/>
              <a:gd name="T5" fmla="*/ 23 h 245"/>
              <a:gd name="T6" fmla="*/ 128 w 1364"/>
              <a:gd name="T7" fmla="*/ 35 h 245"/>
              <a:gd name="T8" fmla="*/ 170 w 1364"/>
              <a:gd name="T9" fmla="*/ 46 h 245"/>
              <a:gd name="T10" fmla="*/ 213 w 1364"/>
              <a:gd name="T11" fmla="*/ 57 h 245"/>
              <a:gd name="T12" fmla="*/ 256 w 1364"/>
              <a:gd name="T13" fmla="*/ 68 h 245"/>
              <a:gd name="T14" fmla="*/ 298 w 1364"/>
              <a:gd name="T15" fmla="*/ 78 h 245"/>
              <a:gd name="T16" fmla="*/ 341 w 1364"/>
              <a:gd name="T17" fmla="*/ 88 h 245"/>
              <a:gd name="T18" fmla="*/ 383 w 1364"/>
              <a:gd name="T19" fmla="*/ 98 h 245"/>
              <a:gd name="T20" fmla="*/ 426 w 1364"/>
              <a:gd name="T21" fmla="*/ 108 h 245"/>
              <a:gd name="T22" fmla="*/ 469 w 1364"/>
              <a:gd name="T23" fmla="*/ 117 h 245"/>
              <a:gd name="T24" fmla="*/ 511 w 1364"/>
              <a:gd name="T25" fmla="*/ 126 h 245"/>
              <a:gd name="T26" fmla="*/ 554 w 1364"/>
              <a:gd name="T27" fmla="*/ 134 h 245"/>
              <a:gd name="T28" fmla="*/ 597 w 1364"/>
              <a:gd name="T29" fmla="*/ 143 h 245"/>
              <a:gd name="T30" fmla="*/ 639 w 1364"/>
              <a:gd name="T31" fmla="*/ 151 h 245"/>
              <a:gd name="T32" fmla="*/ 682 w 1364"/>
              <a:gd name="T33" fmla="*/ 159 h 245"/>
              <a:gd name="T34" fmla="*/ 725 w 1364"/>
              <a:gd name="T35" fmla="*/ 166 h 245"/>
              <a:gd name="T36" fmla="*/ 767 w 1364"/>
              <a:gd name="T37" fmla="*/ 174 h 245"/>
              <a:gd name="T38" fmla="*/ 810 w 1364"/>
              <a:gd name="T39" fmla="*/ 181 h 245"/>
              <a:gd name="T40" fmla="*/ 852 w 1364"/>
              <a:gd name="T41" fmla="*/ 187 h 245"/>
              <a:gd name="T42" fmla="*/ 895 w 1364"/>
              <a:gd name="T43" fmla="*/ 194 h 245"/>
              <a:gd name="T44" fmla="*/ 938 w 1364"/>
              <a:gd name="T45" fmla="*/ 200 h 245"/>
              <a:gd name="T46" fmla="*/ 980 w 1364"/>
              <a:gd name="T47" fmla="*/ 206 h 245"/>
              <a:gd name="T48" fmla="*/ 1023 w 1364"/>
              <a:gd name="T49" fmla="*/ 211 h 245"/>
              <a:gd name="T50" fmla="*/ 1066 w 1364"/>
              <a:gd name="T51" fmla="*/ 216 h 245"/>
              <a:gd name="T52" fmla="*/ 1108 w 1364"/>
              <a:gd name="T53" fmla="*/ 221 h 245"/>
              <a:gd name="T54" fmla="*/ 1151 w 1364"/>
              <a:gd name="T55" fmla="*/ 226 h 245"/>
              <a:gd name="T56" fmla="*/ 1193 w 1364"/>
              <a:gd name="T57" fmla="*/ 231 h 245"/>
              <a:gd name="T58" fmla="*/ 1236 w 1364"/>
              <a:gd name="T59" fmla="*/ 235 h 245"/>
              <a:gd name="T60" fmla="*/ 1279 w 1364"/>
              <a:gd name="T61" fmla="*/ 239 h 245"/>
              <a:gd name="T62" fmla="*/ 1321 w 1364"/>
              <a:gd name="T63" fmla="*/ 242 h 245"/>
              <a:gd name="T64" fmla="*/ 1364 w 1364"/>
              <a:gd name="T65" fmla="*/ 245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64" h="245">
                <a:moveTo>
                  <a:pt x="0" y="0"/>
                </a:moveTo>
                <a:lnTo>
                  <a:pt x="43" y="12"/>
                </a:lnTo>
                <a:lnTo>
                  <a:pt x="85" y="23"/>
                </a:lnTo>
                <a:lnTo>
                  <a:pt x="128" y="35"/>
                </a:lnTo>
                <a:lnTo>
                  <a:pt x="170" y="46"/>
                </a:lnTo>
                <a:lnTo>
                  <a:pt x="213" y="57"/>
                </a:lnTo>
                <a:lnTo>
                  <a:pt x="256" y="68"/>
                </a:lnTo>
                <a:lnTo>
                  <a:pt x="298" y="78"/>
                </a:lnTo>
                <a:lnTo>
                  <a:pt x="341" y="88"/>
                </a:lnTo>
                <a:lnTo>
                  <a:pt x="383" y="98"/>
                </a:lnTo>
                <a:lnTo>
                  <a:pt x="426" y="108"/>
                </a:lnTo>
                <a:lnTo>
                  <a:pt x="469" y="117"/>
                </a:lnTo>
                <a:lnTo>
                  <a:pt x="511" y="126"/>
                </a:lnTo>
                <a:lnTo>
                  <a:pt x="554" y="134"/>
                </a:lnTo>
                <a:lnTo>
                  <a:pt x="597" y="143"/>
                </a:lnTo>
                <a:lnTo>
                  <a:pt x="639" y="151"/>
                </a:lnTo>
                <a:lnTo>
                  <a:pt x="682" y="159"/>
                </a:lnTo>
                <a:lnTo>
                  <a:pt x="725" y="166"/>
                </a:lnTo>
                <a:lnTo>
                  <a:pt x="767" y="174"/>
                </a:lnTo>
                <a:lnTo>
                  <a:pt x="810" y="181"/>
                </a:lnTo>
                <a:lnTo>
                  <a:pt x="852" y="187"/>
                </a:lnTo>
                <a:lnTo>
                  <a:pt x="895" y="194"/>
                </a:lnTo>
                <a:lnTo>
                  <a:pt x="938" y="200"/>
                </a:lnTo>
                <a:lnTo>
                  <a:pt x="980" y="206"/>
                </a:lnTo>
                <a:lnTo>
                  <a:pt x="1023" y="211"/>
                </a:lnTo>
                <a:lnTo>
                  <a:pt x="1066" y="216"/>
                </a:lnTo>
                <a:lnTo>
                  <a:pt x="1108" y="221"/>
                </a:lnTo>
                <a:lnTo>
                  <a:pt x="1151" y="226"/>
                </a:lnTo>
                <a:lnTo>
                  <a:pt x="1193" y="231"/>
                </a:lnTo>
                <a:lnTo>
                  <a:pt x="1236" y="235"/>
                </a:lnTo>
                <a:lnTo>
                  <a:pt x="1279" y="239"/>
                </a:lnTo>
                <a:lnTo>
                  <a:pt x="1321" y="242"/>
                </a:lnTo>
                <a:lnTo>
                  <a:pt x="1364" y="245"/>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48"/>
          <p:cNvSpPr>
            <a:spLocks noChangeShapeType="1"/>
          </p:cNvSpPr>
          <p:nvPr/>
        </p:nvSpPr>
        <p:spPr bwMode="auto">
          <a:xfrm flipV="1">
            <a:off x="1000125" y="954088"/>
            <a:ext cx="0" cy="42465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49"/>
          <p:cNvSpPr>
            <a:spLocks noChangeShapeType="1"/>
          </p:cNvSpPr>
          <p:nvPr/>
        </p:nvSpPr>
        <p:spPr bwMode="auto">
          <a:xfrm flipH="1">
            <a:off x="898525" y="50387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Rectangle 50"/>
          <p:cNvSpPr>
            <a:spLocks noChangeArrowheads="1"/>
          </p:cNvSpPr>
          <p:nvPr/>
        </p:nvSpPr>
        <p:spPr bwMode="auto">
          <a:xfrm rot="16200000">
            <a:off x="598488" y="4813300"/>
            <a:ext cx="2524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8" name="Line 51"/>
          <p:cNvSpPr>
            <a:spLocks noChangeShapeType="1"/>
          </p:cNvSpPr>
          <p:nvPr/>
        </p:nvSpPr>
        <p:spPr bwMode="auto">
          <a:xfrm flipH="1">
            <a:off x="898525" y="37306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Rectangle 52"/>
          <p:cNvSpPr>
            <a:spLocks noChangeArrowheads="1"/>
          </p:cNvSpPr>
          <p:nvPr/>
        </p:nvSpPr>
        <p:spPr bwMode="auto">
          <a:xfrm rot="16200000">
            <a:off x="390525" y="3506787"/>
            <a:ext cx="6699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0" name="Line 53"/>
          <p:cNvSpPr>
            <a:spLocks noChangeShapeType="1"/>
          </p:cNvSpPr>
          <p:nvPr/>
        </p:nvSpPr>
        <p:spPr bwMode="auto">
          <a:xfrm flipH="1">
            <a:off x="898525" y="2420938"/>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Rectangle 54"/>
          <p:cNvSpPr>
            <a:spLocks noChangeArrowheads="1"/>
          </p:cNvSpPr>
          <p:nvPr/>
        </p:nvSpPr>
        <p:spPr bwMode="auto">
          <a:xfrm rot="16200000">
            <a:off x="317500" y="2197100"/>
            <a:ext cx="8112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2" name="Line 55"/>
          <p:cNvSpPr>
            <a:spLocks noChangeShapeType="1"/>
          </p:cNvSpPr>
          <p:nvPr/>
        </p:nvSpPr>
        <p:spPr bwMode="auto">
          <a:xfrm flipH="1">
            <a:off x="898525" y="1116013"/>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Rectangle 56"/>
          <p:cNvSpPr>
            <a:spLocks noChangeArrowheads="1"/>
          </p:cNvSpPr>
          <p:nvPr/>
        </p:nvSpPr>
        <p:spPr bwMode="auto">
          <a:xfrm rot="16200000">
            <a:off x="319088" y="890587"/>
            <a:ext cx="8112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4" name="Line 57"/>
          <p:cNvSpPr>
            <a:spLocks noChangeShapeType="1"/>
          </p:cNvSpPr>
          <p:nvPr/>
        </p:nvSpPr>
        <p:spPr bwMode="auto">
          <a:xfrm>
            <a:off x="1000125" y="5200650"/>
            <a:ext cx="74009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58"/>
          <p:cNvSpPr>
            <a:spLocks noChangeShapeType="1"/>
          </p:cNvSpPr>
          <p:nvPr/>
        </p:nvSpPr>
        <p:spPr bwMode="auto">
          <a:xfrm>
            <a:off x="1160463" y="5200650"/>
            <a:ext cx="0" cy="100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Rectangle 59"/>
          <p:cNvSpPr>
            <a:spLocks noChangeArrowheads="1"/>
          </p:cNvSpPr>
          <p:nvPr/>
        </p:nvSpPr>
        <p:spPr bwMode="auto">
          <a:xfrm>
            <a:off x="949325" y="5351463"/>
            <a:ext cx="528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7" name="Line 60"/>
          <p:cNvSpPr>
            <a:spLocks noChangeShapeType="1"/>
          </p:cNvSpPr>
          <p:nvPr/>
        </p:nvSpPr>
        <p:spPr bwMode="auto">
          <a:xfrm>
            <a:off x="1800225" y="5200650"/>
            <a:ext cx="0" cy="100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Rectangle 61"/>
          <p:cNvSpPr>
            <a:spLocks noChangeArrowheads="1"/>
          </p:cNvSpPr>
          <p:nvPr/>
        </p:nvSpPr>
        <p:spPr bwMode="auto">
          <a:xfrm>
            <a:off x="1589088" y="5351463"/>
            <a:ext cx="528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9" name="Line 62"/>
          <p:cNvSpPr>
            <a:spLocks noChangeShapeType="1"/>
          </p:cNvSpPr>
          <p:nvPr/>
        </p:nvSpPr>
        <p:spPr bwMode="auto">
          <a:xfrm>
            <a:off x="3949700" y="5200650"/>
            <a:ext cx="0" cy="100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Rectangle 63"/>
          <p:cNvSpPr>
            <a:spLocks noChangeArrowheads="1"/>
          </p:cNvSpPr>
          <p:nvPr/>
        </p:nvSpPr>
        <p:spPr bwMode="auto">
          <a:xfrm>
            <a:off x="3738563" y="5351463"/>
            <a:ext cx="528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1" name="Line 64"/>
          <p:cNvSpPr>
            <a:spLocks noChangeShapeType="1"/>
          </p:cNvSpPr>
          <p:nvPr/>
        </p:nvSpPr>
        <p:spPr bwMode="auto">
          <a:xfrm>
            <a:off x="6094413" y="5200650"/>
            <a:ext cx="0" cy="100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Rectangle 65"/>
          <p:cNvSpPr>
            <a:spLocks noChangeArrowheads="1"/>
          </p:cNvSpPr>
          <p:nvPr/>
        </p:nvSpPr>
        <p:spPr bwMode="auto">
          <a:xfrm>
            <a:off x="5883275" y="5351463"/>
            <a:ext cx="528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3" name="Line 66"/>
          <p:cNvSpPr>
            <a:spLocks noChangeShapeType="1"/>
          </p:cNvSpPr>
          <p:nvPr/>
        </p:nvSpPr>
        <p:spPr bwMode="auto">
          <a:xfrm>
            <a:off x="8239125" y="5200650"/>
            <a:ext cx="0" cy="10001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Rectangle 67"/>
          <p:cNvSpPr>
            <a:spLocks noChangeArrowheads="1"/>
          </p:cNvSpPr>
          <p:nvPr/>
        </p:nvSpPr>
        <p:spPr bwMode="auto">
          <a:xfrm>
            <a:off x="8027988" y="5351463"/>
            <a:ext cx="528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Rectangle 68"/>
          <p:cNvSpPr>
            <a:spLocks noChangeArrowheads="1"/>
          </p:cNvSpPr>
          <p:nvPr/>
        </p:nvSpPr>
        <p:spPr bwMode="auto">
          <a:xfrm>
            <a:off x="3429000" y="5592763"/>
            <a:ext cx="25311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69"/>
          <p:cNvSpPr>
            <a:spLocks noChangeArrowheads="1"/>
          </p:cNvSpPr>
          <p:nvPr/>
        </p:nvSpPr>
        <p:spPr bwMode="auto">
          <a:xfrm>
            <a:off x="1336675" y="6016625"/>
            <a:ext cx="6721475" cy="463550"/>
          </a:xfrm>
          <a:prstGeom prst="rect">
            <a:avLst/>
          </a:prstGeom>
          <a:solidFill>
            <a:srgbClr val="FF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7" name="Oval 70"/>
          <p:cNvSpPr>
            <a:spLocks noChangeArrowheads="1"/>
          </p:cNvSpPr>
          <p:nvPr/>
        </p:nvSpPr>
        <p:spPr bwMode="auto">
          <a:xfrm>
            <a:off x="1860550" y="6192838"/>
            <a:ext cx="104775" cy="10636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8" name="Line 71"/>
          <p:cNvSpPr>
            <a:spLocks noChangeShapeType="1"/>
          </p:cNvSpPr>
          <p:nvPr/>
        </p:nvSpPr>
        <p:spPr bwMode="auto">
          <a:xfrm>
            <a:off x="4287838" y="6248400"/>
            <a:ext cx="941388" cy="0"/>
          </a:xfrm>
          <a:prstGeom prst="line">
            <a:avLst/>
          </a:prstGeom>
          <a:noFill/>
          <a:ln w="30163"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72"/>
          <p:cNvSpPr>
            <a:spLocks noChangeArrowheads="1"/>
          </p:cNvSpPr>
          <p:nvPr/>
        </p:nvSpPr>
        <p:spPr bwMode="auto">
          <a:xfrm>
            <a:off x="2514600" y="6116638"/>
            <a:ext cx="15351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 FPL bins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73"/>
          <p:cNvSpPr>
            <a:spLocks noChangeArrowheads="1"/>
          </p:cNvSpPr>
          <p:nvPr/>
        </p:nvSpPr>
        <p:spPr bwMode="auto">
          <a:xfrm>
            <a:off x="5354638" y="6116638"/>
            <a:ext cx="2603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Regression Smoothed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TextBox 140"/>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Tree>
    <p:extLst>
      <p:ext uri="{BB962C8B-B14F-4D97-AF65-F5344CB8AC3E}">
        <p14:creationId xmlns:p14="http://schemas.microsoft.com/office/powerpoint/2010/main" val="31260827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Estimate of Eligible Population from ACS (2009-2013)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2" name="Group 4"/>
          <p:cNvGrpSpPr>
            <a:grpSpLocks noChangeAspect="1"/>
          </p:cNvGrpSpPr>
          <p:nvPr/>
        </p:nvGrpSpPr>
        <p:grpSpPr bwMode="auto">
          <a:xfrm>
            <a:off x="304800" y="654050"/>
            <a:ext cx="8316913" cy="6127750"/>
            <a:chOff x="192" y="412"/>
            <a:chExt cx="5239" cy="3860"/>
          </a:xfrm>
        </p:grpSpPr>
        <p:sp>
          <p:nvSpPr>
            <p:cNvPr id="3" name="AutoShape 3"/>
            <p:cNvSpPr>
              <a:spLocks noChangeAspect="1" noChangeArrowheads="1" noTextEdit="1"/>
            </p:cNvSpPr>
            <p:nvPr/>
          </p:nvSpPr>
          <p:spPr bwMode="auto">
            <a:xfrm>
              <a:off x="192" y="462"/>
              <a:ext cx="5236" cy="3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5"/>
            <p:cNvSpPr>
              <a:spLocks noChangeArrowheads="1"/>
            </p:cNvSpPr>
            <p:nvPr/>
          </p:nvSpPr>
          <p:spPr bwMode="auto">
            <a:xfrm>
              <a:off x="192" y="462"/>
              <a:ext cx="5239" cy="38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Rectangle 6"/>
            <p:cNvSpPr>
              <a:spLocks noChangeArrowheads="1"/>
            </p:cNvSpPr>
            <p:nvPr/>
          </p:nvSpPr>
          <p:spPr bwMode="auto">
            <a:xfrm>
              <a:off x="630" y="601"/>
              <a:ext cx="4659" cy="30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Line 7"/>
            <p:cNvSpPr>
              <a:spLocks noChangeShapeType="1"/>
            </p:cNvSpPr>
            <p:nvPr/>
          </p:nvSpPr>
          <p:spPr bwMode="auto">
            <a:xfrm>
              <a:off x="630" y="3577"/>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8"/>
            <p:cNvSpPr>
              <a:spLocks noChangeShapeType="1"/>
            </p:cNvSpPr>
            <p:nvPr/>
          </p:nvSpPr>
          <p:spPr bwMode="auto">
            <a:xfrm>
              <a:off x="630" y="2619"/>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9"/>
            <p:cNvSpPr>
              <a:spLocks noChangeShapeType="1"/>
            </p:cNvSpPr>
            <p:nvPr/>
          </p:nvSpPr>
          <p:spPr bwMode="auto">
            <a:xfrm>
              <a:off x="630" y="1661"/>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0"/>
            <p:cNvSpPr>
              <a:spLocks noChangeShapeType="1"/>
            </p:cNvSpPr>
            <p:nvPr/>
          </p:nvSpPr>
          <p:spPr bwMode="auto">
            <a:xfrm>
              <a:off x="630" y="703"/>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1"/>
            <p:cNvSpPr>
              <a:spLocks noChangeShapeType="1"/>
            </p:cNvSpPr>
            <p:nvPr/>
          </p:nvSpPr>
          <p:spPr bwMode="auto">
            <a:xfrm flipV="1">
              <a:off x="1134" y="601"/>
              <a:ext cx="0" cy="3078"/>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2"/>
            <p:cNvSpPr>
              <a:spLocks noChangeShapeType="1"/>
            </p:cNvSpPr>
            <p:nvPr/>
          </p:nvSpPr>
          <p:spPr bwMode="auto">
            <a:xfrm flipV="1">
              <a:off x="2488" y="601"/>
              <a:ext cx="0" cy="3078"/>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3"/>
            <p:cNvSpPr>
              <a:spLocks noChangeShapeType="1"/>
            </p:cNvSpPr>
            <p:nvPr/>
          </p:nvSpPr>
          <p:spPr bwMode="auto">
            <a:xfrm flipV="1">
              <a:off x="3839" y="601"/>
              <a:ext cx="0" cy="3078"/>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Oval 14"/>
            <p:cNvSpPr>
              <a:spLocks noChangeArrowheads="1"/>
            </p:cNvSpPr>
            <p:nvPr/>
          </p:nvSpPr>
          <p:spPr bwMode="auto">
            <a:xfrm>
              <a:off x="763" y="1525"/>
              <a:ext cx="66"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5"/>
            <p:cNvSpPr>
              <a:spLocks noChangeArrowheads="1"/>
            </p:cNvSpPr>
            <p:nvPr/>
          </p:nvSpPr>
          <p:spPr bwMode="auto">
            <a:xfrm>
              <a:off x="899" y="2423"/>
              <a:ext cx="67"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6"/>
            <p:cNvSpPr>
              <a:spLocks noChangeArrowheads="1"/>
            </p:cNvSpPr>
            <p:nvPr/>
          </p:nvSpPr>
          <p:spPr bwMode="auto">
            <a:xfrm>
              <a:off x="1032" y="2264"/>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7"/>
            <p:cNvSpPr>
              <a:spLocks noChangeArrowheads="1"/>
            </p:cNvSpPr>
            <p:nvPr/>
          </p:nvSpPr>
          <p:spPr bwMode="auto">
            <a:xfrm>
              <a:off x="1169" y="2407"/>
              <a:ext cx="66"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8"/>
            <p:cNvSpPr>
              <a:spLocks noChangeArrowheads="1"/>
            </p:cNvSpPr>
            <p:nvPr/>
          </p:nvSpPr>
          <p:spPr bwMode="auto">
            <a:xfrm>
              <a:off x="1302" y="2286"/>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9"/>
            <p:cNvSpPr>
              <a:spLocks noChangeArrowheads="1"/>
            </p:cNvSpPr>
            <p:nvPr/>
          </p:nvSpPr>
          <p:spPr bwMode="auto">
            <a:xfrm>
              <a:off x="1438" y="2346"/>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0"/>
            <p:cNvSpPr>
              <a:spLocks noChangeArrowheads="1"/>
            </p:cNvSpPr>
            <p:nvPr/>
          </p:nvSpPr>
          <p:spPr bwMode="auto">
            <a:xfrm>
              <a:off x="1575" y="2242"/>
              <a:ext cx="69"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1"/>
            <p:cNvSpPr>
              <a:spLocks noChangeArrowheads="1"/>
            </p:cNvSpPr>
            <p:nvPr/>
          </p:nvSpPr>
          <p:spPr bwMode="auto">
            <a:xfrm>
              <a:off x="1708" y="2194"/>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2"/>
            <p:cNvSpPr>
              <a:spLocks noChangeArrowheads="1"/>
            </p:cNvSpPr>
            <p:nvPr/>
          </p:nvSpPr>
          <p:spPr bwMode="auto">
            <a:xfrm>
              <a:off x="1844" y="2492"/>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3"/>
            <p:cNvSpPr>
              <a:spLocks noChangeArrowheads="1"/>
            </p:cNvSpPr>
            <p:nvPr/>
          </p:nvSpPr>
          <p:spPr bwMode="auto">
            <a:xfrm>
              <a:off x="1977" y="1804"/>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4"/>
            <p:cNvSpPr>
              <a:spLocks noChangeArrowheads="1"/>
            </p:cNvSpPr>
            <p:nvPr/>
          </p:nvSpPr>
          <p:spPr bwMode="auto">
            <a:xfrm>
              <a:off x="2114" y="2781"/>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5"/>
            <p:cNvSpPr>
              <a:spLocks noChangeArrowheads="1"/>
            </p:cNvSpPr>
            <p:nvPr/>
          </p:nvSpPr>
          <p:spPr bwMode="auto">
            <a:xfrm>
              <a:off x="2250" y="2384"/>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6"/>
            <p:cNvSpPr>
              <a:spLocks noChangeArrowheads="1"/>
            </p:cNvSpPr>
            <p:nvPr/>
          </p:nvSpPr>
          <p:spPr bwMode="auto">
            <a:xfrm>
              <a:off x="2383" y="2654"/>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7"/>
            <p:cNvSpPr>
              <a:spLocks noChangeArrowheads="1"/>
            </p:cNvSpPr>
            <p:nvPr/>
          </p:nvSpPr>
          <p:spPr bwMode="auto">
            <a:xfrm>
              <a:off x="2520" y="2527"/>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8"/>
            <p:cNvSpPr>
              <a:spLocks noChangeArrowheads="1"/>
            </p:cNvSpPr>
            <p:nvPr/>
          </p:nvSpPr>
          <p:spPr bwMode="auto">
            <a:xfrm>
              <a:off x="2656" y="2765"/>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29"/>
            <p:cNvSpPr>
              <a:spLocks noChangeArrowheads="1"/>
            </p:cNvSpPr>
            <p:nvPr/>
          </p:nvSpPr>
          <p:spPr bwMode="auto">
            <a:xfrm>
              <a:off x="2789" y="2619"/>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0"/>
            <p:cNvSpPr>
              <a:spLocks noChangeArrowheads="1"/>
            </p:cNvSpPr>
            <p:nvPr/>
          </p:nvSpPr>
          <p:spPr bwMode="auto">
            <a:xfrm>
              <a:off x="2926" y="2765"/>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1"/>
            <p:cNvSpPr>
              <a:spLocks noChangeArrowheads="1"/>
            </p:cNvSpPr>
            <p:nvPr/>
          </p:nvSpPr>
          <p:spPr bwMode="auto">
            <a:xfrm>
              <a:off x="3062" y="2537"/>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2"/>
            <p:cNvSpPr>
              <a:spLocks noChangeArrowheads="1"/>
            </p:cNvSpPr>
            <p:nvPr/>
          </p:nvSpPr>
          <p:spPr bwMode="auto">
            <a:xfrm>
              <a:off x="3195" y="2752"/>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Oval 33"/>
            <p:cNvSpPr>
              <a:spLocks noChangeArrowheads="1"/>
            </p:cNvSpPr>
            <p:nvPr/>
          </p:nvSpPr>
          <p:spPr bwMode="auto">
            <a:xfrm>
              <a:off x="3332" y="2521"/>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Oval 34"/>
            <p:cNvSpPr>
              <a:spLocks noChangeArrowheads="1"/>
            </p:cNvSpPr>
            <p:nvPr/>
          </p:nvSpPr>
          <p:spPr bwMode="auto">
            <a:xfrm>
              <a:off x="3465" y="2994"/>
              <a:ext cx="70"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Oval 35"/>
            <p:cNvSpPr>
              <a:spLocks noChangeArrowheads="1"/>
            </p:cNvSpPr>
            <p:nvPr/>
          </p:nvSpPr>
          <p:spPr bwMode="auto">
            <a:xfrm>
              <a:off x="3601" y="2664"/>
              <a:ext cx="70"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Oval 36"/>
            <p:cNvSpPr>
              <a:spLocks noChangeArrowheads="1"/>
            </p:cNvSpPr>
            <p:nvPr/>
          </p:nvSpPr>
          <p:spPr bwMode="auto">
            <a:xfrm>
              <a:off x="3738" y="2806"/>
              <a:ext cx="69"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Oval 37"/>
            <p:cNvSpPr>
              <a:spLocks noChangeArrowheads="1"/>
            </p:cNvSpPr>
            <p:nvPr/>
          </p:nvSpPr>
          <p:spPr bwMode="auto">
            <a:xfrm>
              <a:off x="3871" y="2917"/>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1" name="Oval 38"/>
            <p:cNvSpPr>
              <a:spLocks noChangeArrowheads="1"/>
            </p:cNvSpPr>
            <p:nvPr/>
          </p:nvSpPr>
          <p:spPr bwMode="auto">
            <a:xfrm>
              <a:off x="4007" y="2883"/>
              <a:ext cx="70"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2" name="Oval 39"/>
            <p:cNvSpPr>
              <a:spLocks noChangeArrowheads="1"/>
            </p:cNvSpPr>
            <p:nvPr/>
          </p:nvSpPr>
          <p:spPr bwMode="auto">
            <a:xfrm>
              <a:off x="4144" y="2968"/>
              <a:ext cx="69"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Oval 40"/>
            <p:cNvSpPr>
              <a:spLocks noChangeArrowheads="1"/>
            </p:cNvSpPr>
            <p:nvPr/>
          </p:nvSpPr>
          <p:spPr bwMode="auto">
            <a:xfrm>
              <a:off x="4277" y="2733"/>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Oval 41"/>
            <p:cNvSpPr>
              <a:spLocks noChangeArrowheads="1"/>
            </p:cNvSpPr>
            <p:nvPr/>
          </p:nvSpPr>
          <p:spPr bwMode="auto">
            <a:xfrm>
              <a:off x="4413" y="2952"/>
              <a:ext cx="67"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Oval 42"/>
            <p:cNvSpPr>
              <a:spLocks noChangeArrowheads="1"/>
            </p:cNvSpPr>
            <p:nvPr/>
          </p:nvSpPr>
          <p:spPr bwMode="auto">
            <a:xfrm>
              <a:off x="4546" y="2394"/>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6" name="Oval 43"/>
            <p:cNvSpPr>
              <a:spLocks noChangeArrowheads="1"/>
            </p:cNvSpPr>
            <p:nvPr/>
          </p:nvSpPr>
          <p:spPr bwMode="auto">
            <a:xfrm>
              <a:off x="4683" y="3219"/>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Oval 44"/>
            <p:cNvSpPr>
              <a:spLocks noChangeArrowheads="1"/>
            </p:cNvSpPr>
            <p:nvPr/>
          </p:nvSpPr>
          <p:spPr bwMode="auto">
            <a:xfrm>
              <a:off x="4819" y="2956"/>
              <a:ext cx="67"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Oval 45"/>
            <p:cNvSpPr>
              <a:spLocks noChangeArrowheads="1"/>
            </p:cNvSpPr>
            <p:nvPr/>
          </p:nvSpPr>
          <p:spPr bwMode="auto">
            <a:xfrm>
              <a:off x="4952" y="3146"/>
              <a:ext cx="67"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9" name="Oval 46"/>
            <p:cNvSpPr>
              <a:spLocks noChangeArrowheads="1"/>
            </p:cNvSpPr>
            <p:nvPr/>
          </p:nvSpPr>
          <p:spPr bwMode="auto">
            <a:xfrm>
              <a:off x="5089" y="2933"/>
              <a:ext cx="66"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0" name="Line 47"/>
            <p:cNvSpPr>
              <a:spLocks noChangeShapeType="1"/>
            </p:cNvSpPr>
            <p:nvPr/>
          </p:nvSpPr>
          <p:spPr bwMode="auto">
            <a:xfrm flipV="1">
              <a:off x="630" y="601"/>
              <a:ext cx="0" cy="307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48"/>
            <p:cNvSpPr>
              <a:spLocks noChangeShapeType="1"/>
            </p:cNvSpPr>
            <p:nvPr/>
          </p:nvSpPr>
          <p:spPr bwMode="auto">
            <a:xfrm flipH="1">
              <a:off x="566" y="3577"/>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Rectangle 49"/>
            <p:cNvSpPr>
              <a:spLocks noChangeArrowheads="1"/>
            </p:cNvSpPr>
            <p:nvPr/>
          </p:nvSpPr>
          <p:spPr bwMode="auto">
            <a:xfrm rot="16200000">
              <a:off x="377" y="3435"/>
              <a:ext cx="15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3" name="Line 50"/>
            <p:cNvSpPr>
              <a:spLocks noChangeShapeType="1"/>
            </p:cNvSpPr>
            <p:nvPr/>
          </p:nvSpPr>
          <p:spPr bwMode="auto">
            <a:xfrm flipH="1">
              <a:off x="566" y="2619"/>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Rectangle 51"/>
            <p:cNvSpPr>
              <a:spLocks noChangeArrowheads="1"/>
            </p:cNvSpPr>
            <p:nvPr/>
          </p:nvSpPr>
          <p:spPr bwMode="auto">
            <a:xfrm rot="16200000">
              <a:off x="246" y="2479"/>
              <a:ext cx="42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 name="Line 52"/>
            <p:cNvSpPr>
              <a:spLocks noChangeShapeType="1"/>
            </p:cNvSpPr>
            <p:nvPr/>
          </p:nvSpPr>
          <p:spPr bwMode="auto">
            <a:xfrm flipH="1">
              <a:off x="566" y="1661"/>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Rectangle 53"/>
            <p:cNvSpPr>
              <a:spLocks noChangeArrowheads="1"/>
            </p:cNvSpPr>
            <p:nvPr/>
          </p:nvSpPr>
          <p:spPr bwMode="auto">
            <a:xfrm rot="16200000">
              <a:off x="200" y="1520"/>
              <a:ext cx="511"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Line 54"/>
            <p:cNvSpPr>
              <a:spLocks noChangeShapeType="1"/>
            </p:cNvSpPr>
            <p:nvPr/>
          </p:nvSpPr>
          <p:spPr bwMode="auto">
            <a:xfrm flipH="1">
              <a:off x="566" y="703"/>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Rectangle 55"/>
            <p:cNvSpPr>
              <a:spLocks noChangeArrowheads="1"/>
            </p:cNvSpPr>
            <p:nvPr/>
          </p:nvSpPr>
          <p:spPr bwMode="auto">
            <a:xfrm rot="16200000">
              <a:off x="201" y="561"/>
              <a:ext cx="511"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Line 56"/>
            <p:cNvSpPr>
              <a:spLocks noChangeShapeType="1"/>
            </p:cNvSpPr>
            <p:nvPr/>
          </p:nvSpPr>
          <p:spPr bwMode="auto">
            <a:xfrm>
              <a:off x="630" y="3679"/>
              <a:ext cx="4662"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57"/>
            <p:cNvSpPr>
              <a:spLocks noChangeShapeType="1"/>
            </p:cNvSpPr>
            <p:nvPr/>
          </p:nvSpPr>
          <p:spPr bwMode="auto">
            <a:xfrm>
              <a:off x="731" y="3679"/>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58"/>
            <p:cNvSpPr>
              <a:spLocks noChangeArrowheads="1"/>
            </p:cNvSpPr>
            <p:nvPr/>
          </p:nvSpPr>
          <p:spPr bwMode="auto">
            <a:xfrm>
              <a:off x="598" y="3774"/>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Line 59"/>
            <p:cNvSpPr>
              <a:spLocks noChangeShapeType="1"/>
            </p:cNvSpPr>
            <p:nvPr/>
          </p:nvSpPr>
          <p:spPr bwMode="auto">
            <a:xfrm>
              <a:off x="1134" y="3679"/>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60"/>
            <p:cNvSpPr>
              <a:spLocks noChangeArrowheads="1"/>
            </p:cNvSpPr>
            <p:nvPr/>
          </p:nvSpPr>
          <p:spPr bwMode="auto">
            <a:xfrm>
              <a:off x="1001" y="3774"/>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Line 61"/>
            <p:cNvSpPr>
              <a:spLocks noChangeShapeType="1"/>
            </p:cNvSpPr>
            <p:nvPr/>
          </p:nvSpPr>
          <p:spPr bwMode="auto">
            <a:xfrm>
              <a:off x="2488" y="3679"/>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62"/>
            <p:cNvSpPr>
              <a:spLocks noChangeArrowheads="1"/>
            </p:cNvSpPr>
            <p:nvPr/>
          </p:nvSpPr>
          <p:spPr bwMode="auto">
            <a:xfrm>
              <a:off x="2355" y="3774"/>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Line 63"/>
            <p:cNvSpPr>
              <a:spLocks noChangeShapeType="1"/>
            </p:cNvSpPr>
            <p:nvPr/>
          </p:nvSpPr>
          <p:spPr bwMode="auto">
            <a:xfrm>
              <a:off x="3839" y="3679"/>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64"/>
            <p:cNvSpPr>
              <a:spLocks noChangeArrowheads="1"/>
            </p:cNvSpPr>
            <p:nvPr/>
          </p:nvSpPr>
          <p:spPr bwMode="auto">
            <a:xfrm>
              <a:off x="3706" y="3774"/>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Line 65"/>
            <p:cNvSpPr>
              <a:spLocks noChangeShapeType="1"/>
            </p:cNvSpPr>
            <p:nvPr/>
          </p:nvSpPr>
          <p:spPr bwMode="auto">
            <a:xfrm>
              <a:off x="5190" y="3679"/>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Rectangle 66"/>
            <p:cNvSpPr>
              <a:spLocks noChangeArrowheads="1"/>
            </p:cNvSpPr>
            <p:nvPr/>
          </p:nvSpPr>
          <p:spPr bwMode="auto">
            <a:xfrm>
              <a:off x="5057" y="3774"/>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01" name="TextBox 100"/>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
        <p:nvSpPr>
          <p:cNvPr id="102" name="Rectangle 68"/>
          <p:cNvSpPr>
            <a:spLocks noChangeArrowheads="1"/>
          </p:cNvSpPr>
          <p:nvPr/>
        </p:nvSpPr>
        <p:spPr bwMode="auto">
          <a:xfrm>
            <a:off x="3429000" y="6321623"/>
            <a:ext cx="25311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874478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Estimate of Eligible Population from ACS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70" name="Group 4"/>
          <p:cNvGrpSpPr>
            <a:grpSpLocks noChangeAspect="1"/>
          </p:cNvGrpSpPr>
          <p:nvPr/>
        </p:nvGrpSpPr>
        <p:grpSpPr bwMode="auto">
          <a:xfrm>
            <a:off x="304800" y="654050"/>
            <a:ext cx="8316913" cy="6127750"/>
            <a:chOff x="192" y="412"/>
            <a:chExt cx="5239" cy="3860"/>
          </a:xfrm>
        </p:grpSpPr>
        <p:sp>
          <p:nvSpPr>
            <p:cNvPr id="71" name="AutoShape 3"/>
            <p:cNvSpPr>
              <a:spLocks noChangeAspect="1" noChangeArrowheads="1" noTextEdit="1"/>
            </p:cNvSpPr>
            <p:nvPr/>
          </p:nvSpPr>
          <p:spPr bwMode="auto">
            <a:xfrm>
              <a:off x="192" y="462"/>
              <a:ext cx="5236" cy="3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5"/>
            <p:cNvSpPr>
              <a:spLocks noChangeArrowheads="1"/>
            </p:cNvSpPr>
            <p:nvPr/>
          </p:nvSpPr>
          <p:spPr bwMode="auto">
            <a:xfrm>
              <a:off x="192" y="462"/>
              <a:ext cx="5239" cy="38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6"/>
            <p:cNvSpPr>
              <a:spLocks noChangeArrowheads="1"/>
            </p:cNvSpPr>
            <p:nvPr/>
          </p:nvSpPr>
          <p:spPr bwMode="auto">
            <a:xfrm>
              <a:off x="630" y="601"/>
              <a:ext cx="4659" cy="26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4" name="Line 7"/>
            <p:cNvSpPr>
              <a:spLocks noChangeShapeType="1"/>
            </p:cNvSpPr>
            <p:nvPr/>
          </p:nvSpPr>
          <p:spPr bwMode="auto">
            <a:xfrm>
              <a:off x="630" y="3174"/>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8"/>
            <p:cNvSpPr>
              <a:spLocks noChangeShapeType="1"/>
            </p:cNvSpPr>
            <p:nvPr/>
          </p:nvSpPr>
          <p:spPr bwMode="auto">
            <a:xfrm>
              <a:off x="630" y="2350"/>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9"/>
            <p:cNvSpPr>
              <a:spLocks noChangeShapeType="1"/>
            </p:cNvSpPr>
            <p:nvPr/>
          </p:nvSpPr>
          <p:spPr bwMode="auto">
            <a:xfrm>
              <a:off x="630" y="1525"/>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10"/>
            <p:cNvSpPr>
              <a:spLocks noChangeShapeType="1"/>
            </p:cNvSpPr>
            <p:nvPr/>
          </p:nvSpPr>
          <p:spPr bwMode="auto">
            <a:xfrm>
              <a:off x="630" y="703"/>
              <a:ext cx="4662"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11"/>
            <p:cNvSpPr>
              <a:spLocks noChangeShapeType="1"/>
            </p:cNvSpPr>
            <p:nvPr/>
          </p:nvSpPr>
          <p:spPr bwMode="auto">
            <a:xfrm flipV="1">
              <a:off x="1134" y="601"/>
              <a:ext cx="0" cy="267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12"/>
            <p:cNvSpPr>
              <a:spLocks noChangeShapeType="1"/>
            </p:cNvSpPr>
            <p:nvPr/>
          </p:nvSpPr>
          <p:spPr bwMode="auto">
            <a:xfrm flipV="1">
              <a:off x="2488" y="601"/>
              <a:ext cx="0" cy="267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13"/>
            <p:cNvSpPr>
              <a:spLocks noChangeShapeType="1"/>
            </p:cNvSpPr>
            <p:nvPr/>
          </p:nvSpPr>
          <p:spPr bwMode="auto">
            <a:xfrm flipV="1">
              <a:off x="3839" y="601"/>
              <a:ext cx="0" cy="267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Oval 14"/>
            <p:cNvSpPr>
              <a:spLocks noChangeArrowheads="1"/>
            </p:cNvSpPr>
            <p:nvPr/>
          </p:nvSpPr>
          <p:spPr bwMode="auto">
            <a:xfrm>
              <a:off x="763" y="827"/>
              <a:ext cx="66"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Oval 15"/>
            <p:cNvSpPr>
              <a:spLocks noChangeArrowheads="1"/>
            </p:cNvSpPr>
            <p:nvPr/>
          </p:nvSpPr>
          <p:spPr bwMode="auto">
            <a:xfrm>
              <a:off x="899" y="2410"/>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Oval 16"/>
            <p:cNvSpPr>
              <a:spLocks noChangeArrowheads="1"/>
            </p:cNvSpPr>
            <p:nvPr/>
          </p:nvSpPr>
          <p:spPr bwMode="auto">
            <a:xfrm>
              <a:off x="1032" y="1966"/>
              <a:ext cx="67"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Oval 17"/>
            <p:cNvSpPr>
              <a:spLocks noChangeArrowheads="1"/>
            </p:cNvSpPr>
            <p:nvPr/>
          </p:nvSpPr>
          <p:spPr bwMode="auto">
            <a:xfrm>
              <a:off x="1169" y="2321"/>
              <a:ext cx="66"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Oval 18"/>
            <p:cNvSpPr>
              <a:spLocks noChangeArrowheads="1"/>
            </p:cNvSpPr>
            <p:nvPr/>
          </p:nvSpPr>
          <p:spPr bwMode="auto">
            <a:xfrm>
              <a:off x="1302" y="2093"/>
              <a:ext cx="66"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Oval 19"/>
            <p:cNvSpPr>
              <a:spLocks noChangeArrowheads="1"/>
            </p:cNvSpPr>
            <p:nvPr/>
          </p:nvSpPr>
          <p:spPr bwMode="auto">
            <a:xfrm>
              <a:off x="1438" y="2197"/>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Oval 20"/>
            <p:cNvSpPr>
              <a:spLocks noChangeArrowheads="1"/>
            </p:cNvSpPr>
            <p:nvPr/>
          </p:nvSpPr>
          <p:spPr bwMode="auto">
            <a:xfrm>
              <a:off x="1575" y="1886"/>
              <a:ext cx="69"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Oval 21"/>
            <p:cNvSpPr>
              <a:spLocks noChangeArrowheads="1"/>
            </p:cNvSpPr>
            <p:nvPr/>
          </p:nvSpPr>
          <p:spPr bwMode="auto">
            <a:xfrm>
              <a:off x="1708" y="2156"/>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Oval 22"/>
            <p:cNvSpPr>
              <a:spLocks noChangeArrowheads="1"/>
            </p:cNvSpPr>
            <p:nvPr/>
          </p:nvSpPr>
          <p:spPr bwMode="auto">
            <a:xfrm>
              <a:off x="1844" y="2467"/>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Oval 23"/>
            <p:cNvSpPr>
              <a:spLocks noChangeArrowheads="1"/>
            </p:cNvSpPr>
            <p:nvPr/>
          </p:nvSpPr>
          <p:spPr bwMode="auto">
            <a:xfrm>
              <a:off x="1977" y="919"/>
              <a:ext cx="70"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Oval 24"/>
            <p:cNvSpPr>
              <a:spLocks noChangeArrowheads="1"/>
            </p:cNvSpPr>
            <p:nvPr/>
          </p:nvSpPr>
          <p:spPr bwMode="auto">
            <a:xfrm>
              <a:off x="2114" y="2670"/>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Oval 25"/>
            <p:cNvSpPr>
              <a:spLocks noChangeArrowheads="1"/>
            </p:cNvSpPr>
            <p:nvPr/>
          </p:nvSpPr>
          <p:spPr bwMode="auto">
            <a:xfrm>
              <a:off x="2250" y="2020"/>
              <a:ext cx="70"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Oval 26"/>
            <p:cNvSpPr>
              <a:spLocks noChangeArrowheads="1"/>
            </p:cNvSpPr>
            <p:nvPr/>
          </p:nvSpPr>
          <p:spPr bwMode="auto">
            <a:xfrm>
              <a:off x="2383" y="2648"/>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Oval 27"/>
            <p:cNvSpPr>
              <a:spLocks noChangeArrowheads="1"/>
            </p:cNvSpPr>
            <p:nvPr/>
          </p:nvSpPr>
          <p:spPr bwMode="auto">
            <a:xfrm>
              <a:off x="2520" y="2178"/>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Oval 28"/>
            <p:cNvSpPr>
              <a:spLocks noChangeArrowheads="1"/>
            </p:cNvSpPr>
            <p:nvPr/>
          </p:nvSpPr>
          <p:spPr bwMode="auto">
            <a:xfrm>
              <a:off x="2656" y="2575"/>
              <a:ext cx="67"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Oval 29"/>
            <p:cNvSpPr>
              <a:spLocks noChangeArrowheads="1"/>
            </p:cNvSpPr>
            <p:nvPr/>
          </p:nvSpPr>
          <p:spPr bwMode="auto">
            <a:xfrm>
              <a:off x="2789" y="2102"/>
              <a:ext cx="67"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7" name="Oval 30"/>
            <p:cNvSpPr>
              <a:spLocks noChangeArrowheads="1"/>
            </p:cNvSpPr>
            <p:nvPr/>
          </p:nvSpPr>
          <p:spPr bwMode="auto">
            <a:xfrm>
              <a:off x="2926" y="2527"/>
              <a:ext cx="66"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Oval 31"/>
            <p:cNvSpPr>
              <a:spLocks noChangeArrowheads="1"/>
            </p:cNvSpPr>
            <p:nvPr/>
          </p:nvSpPr>
          <p:spPr bwMode="auto">
            <a:xfrm>
              <a:off x="3062" y="2388"/>
              <a:ext cx="67"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9" name="Oval 32"/>
            <p:cNvSpPr>
              <a:spLocks noChangeArrowheads="1"/>
            </p:cNvSpPr>
            <p:nvPr/>
          </p:nvSpPr>
          <p:spPr bwMode="auto">
            <a:xfrm>
              <a:off x="3195" y="2134"/>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0" name="Oval 33"/>
            <p:cNvSpPr>
              <a:spLocks noChangeArrowheads="1"/>
            </p:cNvSpPr>
            <p:nvPr/>
          </p:nvSpPr>
          <p:spPr bwMode="auto">
            <a:xfrm>
              <a:off x="3332" y="2321"/>
              <a:ext cx="66"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Oval 34"/>
            <p:cNvSpPr>
              <a:spLocks noChangeArrowheads="1"/>
            </p:cNvSpPr>
            <p:nvPr/>
          </p:nvSpPr>
          <p:spPr bwMode="auto">
            <a:xfrm>
              <a:off x="3465" y="2499"/>
              <a:ext cx="70"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Oval 35"/>
            <p:cNvSpPr>
              <a:spLocks noChangeArrowheads="1"/>
            </p:cNvSpPr>
            <p:nvPr/>
          </p:nvSpPr>
          <p:spPr bwMode="auto">
            <a:xfrm>
              <a:off x="3601" y="2311"/>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 name="Oval 36"/>
            <p:cNvSpPr>
              <a:spLocks noChangeArrowheads="1"/>
            </p:cNvSpPr>
            <p:nvPr/>
          </p:nvSpPr>
          <p:spPr bwMode="auto">
            <a:xfrm>
              <a:off x="3738" y="2356"/>
              <a:ext cx="69"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Oval 37"/>
            <p:cNvSpPr>
              <a:spLocks noChangeArrowheads="1"/>
            </p:cNvSpPr>
            <p:nvPr/>
          </p:nvSpPr>
          <p:spPr bwMode="auto">
            <a:xfrm>
              <a:off x="3871" y="2733"/>
              <a:ext cx="70"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Oval 38"/>
            <p:cNvSpPr>
              <a:spLocks noChangeArrowheads="1"/>
            </p:cNvSpPr>
            <p:nvPr/>
          </p:nvSpPr>
          <p:spPr bwMode="auto">
            <a:xfrm>
              <a:off x="4007" y="2553"/>
              <a:ext cx="70"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Oval 39"/>
            <p:cNvSpPr>
              <a:spLocks noChangeArrowheads="1"/>
            </p:cNvSpPr>
            <p:nvPr/>
          </p:nvSpPr>
          <p:spPr bwMode="auto">
            <a:xfrm>
              <a:off x="4144" y="2810"/>
              <a:ext cx="69"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Oval 40"/>
            <p:cNvSpPr>
              <a:spLocks noChangeArrowheads="1"/>
            </p:cNvSpPr>
            <p:nvPr/>
          </p:nvSpPr>
          <p:spPr bwMode="auto">
            <a:xfrm>
              <a:off x="4277" y="2587"/>
              <a:ext cx="70"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Oval 41"/>
            <p:cNvSpPr>
              <a:spLocks noChangeArrowheads="1"/>
            </p:cNvSpPr>
            <p:nvPr/>
          </p:nvSpPr>
          <p:spPr bwMode="auto">
            <a:xfrm>
              <a:off x="4413" y="2581"/>
              <a:ext cx="67"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Oval 42"/>
            <p:cNvSpPr>
              <a:spLocks noChangeArrowheads="1"/>
            </p:cNvSpPr>
            <p:nvPr/>
          </p:nvSpPr>
          <p:spPr bwMode="auto">
            <a:xfrm>
              <a:off x="4546" y="1902"/>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Oval 43"/>
            <p:cNvSpPr>
              <a:spLocks noChangeArrowheads="1"/>
            </p:cNvSpPr>
            <p:nvPr/>
          </p:nvSpPr>
          <p:spPr bwMode="auto">
            <a:xfrm>
              <a:off x="4683" y="2756"/>
              <a:ext cx="66" cy="69"/>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Oval 44"/>
            <p:cNvSpPr>
              <a:spLocks noChangeArrowheads="1"/>
            </p:cNvSpPr>
            <p:nvPr/>
          </p:nvSpPr>
          <p:spPr bwMode="auto">
            <a:xfrm>
              <a:off x="4819" y="2733"/>
              <a:ext cx="67" cy="7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Oval 45"/>
            <p:cNvSpPr>
              <a:spLocks noChangeArrowheads="1"/>
            </p:cNvSpPr>
            <p:nvPr/>
          </p:nvSpPr>
          <p:spPr bwMode="auto">
            <a:xfrm>
              <a:off x="4952" y="2591"/>
              <a:ext cx="67"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Oval 46"/>
            <p:cNvSpPr>
              <a:spLocks noChangeArrowheads="1"/>
            </p:cNvSpPr>
            <p:nvPr/>
          </p:nvSpPr>
          <p:spPr bwMode="auto">
            <a:xfrm>
              <a:off x="5089" y="2683"/>
              <a:ext cx="66" cy="66"/>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 name="Freeform 47"/>
            <p:cNvSpPr>
              <a:spLocks/>
            </p:cNvSpPr>
            <p:nvPr/>
          </p:nvSpPr>
          <p:spPr bwMode="auto">
            <a:xfrm>
              <a:off x="798" y="1877"/>
              <a:ext cx="4326" cy="777"/>
            </a:xfrm>
            <a:custGeom>
              <a:avLst/>
              <a:gdLst>
                <a:gd name="T0" fmla="*/ 0 w 1364"/>
                <a:gd name="T1" fmla="*/ 0 h 245"/>
                <a:gd name="T2" fmla="*/ 43 w 1364"/>
                <a:gd name="T3" fmla="*/ 12 h 245"/>
                <a:gd name="T4" fmla="*/ 85 w 1364"/>
                <a:gd name="T5" fmla="*/ 23 h 245"/>
                <a:gd name="T6" fmla="*/ 128 w 1364"/>
                <a:gd name="T7" fmla="*/ 35 h 245"/>
                <a:gd name="T8" fmla="*/ 170 w 1364"/>
                <a:gd name="T9" fmla="*/ 46 h 245"/>
                <a:gd name="T10" fmla="*/ 213 w 1364"/>
                <a:gd name="T11" fmla="*/ 57 h 245"/>
                <a:gd name="T12" fmla="*/ 256 w 1364"/>
                <a:gd name="T13" fmla="*/ 68 h 245"/>
                <a:gd name="T14" fmla="*/ 298 w 1364"/>
                <a:gd name="T15" fmla="*/ 78 h 245"/>
                <a:gd name="T16" fmla="*/ 341 w 1364"/>
                <a:gd name="T17" fmla="*/ 88 h 245"/>
                <a:gd name="T18" fmla="*/ 383 w 1364"/>
                <a:gd name="T19" fmla="*/ 98 h 245"/>
                <a:gd name="T20" fmla="*/ 426 w 1364"/>
                <a:gd name="T21" fmla="*/ 108 h 245"/>
                <a:gd name="T22" fmla="*/ 469 w 1364"/>
                <a:gd name="T23" fmla="*/ 117 h 245"/>
                <a:gd name="T24" fmla="*/ 511 w 1364"/>
                <a:gd name="T25" fmla="*/ 126 h 245"/>
                <a:gd name="T26" fmla="*/ 554 w 1364"/>
                <a:gd name="T27" fmla="*/ 134 h 245"/>
                <a:gd name="T28" fmla="*/ 597 w 1364"/>
                <a:gd name="T29" fmla="*/ 143 h 245"/>
                <a:gd name="T30" fmla="*/ 639 w 1364"/>
                <a:gd name="T31" fmla="*/ 151 h 245"/>
                <a:gd name="T32" fmla="*/ 682 w 1364"/>
                <a:gd name="T33" fmla="*/ 159 h 245"/>
                <a:gd name="T34" fmla="*/ 725 w 1364"/>
                <a:gd name="T35" fmla="*/ 166 h 245"/>
                <a:gd name="T36" fmla="*/ 767 w 1364"/>
                <a:gd name="T37" fmla="*/ 174 h 245"/>
                <a:gd name="T38" fmla="*/ 810 w 1364"/>
                <a:gd name="T39" fmla="*/ 181 h 245"/>
                <a:gd name="T40" fmla="*/ 852 w 1364"/>
                <a:gd name="T41" fmla="*/ 187 h 245"/>
                <a:gd name="T42" fmla="*/ 895 w 1364"/>
                <a:gd name="T43" fmla="*/ 194 h 245"/>
                <a:gd name="T44" fmla="*/ 938 w 1364"/>
                <a:gd name="T45" fmla="*/ 200 h 245"/>
                <a:gd name="T46" fmla="*/ 980 w 1364"/>
                <a:gd name="T47" fmla="*/ 206 h 245"/>
                <a:gd name="T48" fmla="*/ 1023 w 1364"/>
                <a:gd name="T49" fmla="*/ 211 h 245"/>
                <a:gd name="T50" fmla="*/ 1066 w 1364"/>
                <a:gd name="T51" fmla="*/ 216 h 245"/>
                <a:gd name="T52" fmla="*/ 1108 w 1364"/>
                <a:gd name="T53" fmla="*/ 221 h 245"/>
                <a:gd name="T54" fmla="*/ 1151 w 1364"/>
                <a:gd name="T55" fmla="*/ 226 h 245"/>
                <a:gd name="T56" fmla="*/ 1193 w 1364"/>
                <a:gd name="T57" fmla="*/ 231 h 245"/>
                <a:gd name="T58" fmla="*/ 1236 w 1364"/>
                <a:gd name="T59" fmla="*/ 235 h 245"/>
                <a:gd name="T60" fmla="*/ 1279 w 1364"/>
                <a:gd name="T61" fmla="*/ 239 h 245"/>
                <a:gd name="T62" fmla="*/ 1321 w 1364"/>
                <a:gd name="T63" fmla="*/ 242 h 245"/>
                <a:gd name="T64" fmla="*/ 1364 w 1364"/>
                <a:gd name="T65" fmla="*/ 245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64" h="245">
                  <a:moveTo>
                    <a:pt x="0" y="0"/>
                  </a:moveTo>
                  <a:lnTo>
                    <a:pt x="43" y="12"/>
                  </a:lnTo>
                  <a:lnTo>
                    <a:pt x="85" y="23"/>
                  </a:lnTo>
                  <a:lnTo>
                    <a:pt x="128" y="35"/>
                  </a:lnTo>
                  <a:lnTo>
                    <a:pt x="170" y="46"/>
                  </a:lnTo>
                  <a:lnTo>
                    <a:pt x="213" y="57"/>
                  </a:lnTo>
                  <a:lnTo>
                    <a:pt x="256" y="68"/>
                  </a:lnTo>
                  <a:lnTo>
                    <a:pt x="298" y="78"/>
                  </a:lnTo>
                  <a:lnTo>
                    <a:pt x="341" y="88"/>
                  </a:lnTo>
                  <a:lnTo>
                    <a:pt x="383" y="98"/>
                  </a:lnTo>
                  <a:lnTo>
                    <a:pt x="426" y="108"/>
                  </a:lnTo>
                  <a:lnTo>
                    <a:pt x="469" y="117"/>
                  </a:lnTo>
                  <a:lnTo>
                    <a:pt x="511" y="126"/>
                  </a:lnTo>
                  <a:lnTo>
                    <a:pt x="554" y="134"/>
                  </a:lnTo>
                  <a:lnTo>
                    <a:pt x="597" y="143"/>
                  </a:lnTo>
                  <a:lnTo>
                    <a:pt x="639" y="151"/>
                  </a:lnTo>
                  <a:lnTo>
                    <a:pt x="682" y="159"/>
                  </a:lnTo>
                  <a:lnTo>
                    <a:pt x="725" y="166"/>
                  </a:lnTo>
                  <a:lnTo>
                    <a:pt x="767" y="174"/>
                  </a:lnTo>
                  <a:lnTo>
                    <a:pt x="810" y="181"/>
                  </a:lnTo>
                  <a:lnTo>
                    <a:pt x="852" y="187"/>
                  </a:lnTo>
                  <a:lnTo>
                    <a:pt x="895" y="194"/>
                  </a:lnTo>
                  <a:lnTo>
                    <a:pt x="938" y="200"/>
                  </a:lnTo>
                  <a:lnTo>
                    <a:pt x="980" y="206"/>
                  </a:lnTo>
                  <a:lnTo>
                    <a:pt x="1023" y="211"/>
                  </a:lnTo>
                  <a:lnTo>
                    <a:pt x="1066" y="216"/>
                  </a:lnTo>
                  <a:lnTo>
                    <a:pt x="1108" y="221"/>
                  </a:lnTo>
                  <a:lnTo>
                    <a:pt x="1151" y="226"/>
                  </a:lnTo>
                  <a:lnTo>
                    <a:pt x="1193" y="231"/>
                  </a:lnTo>
                  <a:lnTo>
                    <a:pt x="1236" y="235"/>
                  </a:lnTo>
                  <a:lnTo>
                    <a:pt x="1279" y="239"/>
                  </a:lnTo>
                  <a:lnTo>
                    <a:pt x="1321" y="242"/>
                  </a:lnTo>
                  <a:lnTo>
                    <a:pt x="1364" y="245"/>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48"/>
            <p:cNvSpPr>
              <a:spLocks noChangeShapeType="1"/>
            </p:cNvSpPr>
            <p:nvPr/>
          </p:nvSpPr>
          <p:spPr bwMode="auto">
            <a:xfrm flipV="1">
              <a:off x="630" y="601"/>
              <a:ext cx="0" cy="267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49"/>
            <p:cNvSpPr>
              <a:spLocks noChangeShapeType="1"/>
            </p:cNvSpPr>
            <p:nvPr/>
          </p:nvSpPr>
          <p:spPr bwMode="auto">
            <a:xfrm flipH="1">
              <a:off x="566" y="3174"/>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Rectangle 50"/>
            <p:cNvSpPr>
              <a:spLocks noChangeArrowheads="1"/>
            </p:cNvSpPr>
            <p:nvPr/>
          </p:nvSpPr>
          <p:spPr bwMode="auto">
            <a:xfrm rot="16200000">
              <a:off x="377" y="3032"/>
              <a:ext cx="15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8" name="Line 51"/>
            <p:cNvSpPr>
              <a:spLocks noChangeShapeType="1"/>
            </p:cNvSpPr>
            <p:nvPr/>
          </p:nvSpPr>
          <p:spPr bwMode="auto">
            <a:xfrm flipH="1">
              <a:off x="566" y="2350"/>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Rectangle 52"/>
            <p:cNvSpPr>
              <a:spLocks noChangeArrowheads="1"/>
            </p:cNvSpPr>
            <p:nvPr/>
          </p:nvSpPr>
          <p:spPr bwMode="auto">
            <a:xfrm rot="16200000">
              <a:off x="246" y="2209"/>
              <a:ext cx="42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0" name="Line 53"/>
            <p:cNvSpPr>
              <a:spLocks noChangeShapeType="1"/>
            </p:cNvSpPr>
            <p:nvPr/>
          </p:nvSpPr>
          <p:spPr bwMode="auto">
            <a:xfrm flipH="1">
              <a:off x="566" y="1525"/>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Rectangle 54"/>
            <p:cNvSpPr>
              <a:spLocks noChangeArrowheads="1"/>
            </p:cNvSpPr>
            <p:nvPr/>
          </p:nvSpPr>
          <p:spPr bwMode="auto">
            <a:xfrm rot="16200000">
              <a:off x="200" y="1384"/>
              <a:ext cx="511"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10000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2" name="Line 55"/>
            <p:cNvSpPr>
              <a:spLocks noChangeShapeType="1"/>
            </p:cNvSpPr>
            <p:nvPr/>
          </p:nvSpPr>
          <p:spPr bwMode="auto">
            <a:xfrm flipH="1">
              <a:off x="566" y="703"/>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Rectangle 56"/>
            <p:cNvSpPr>
              <a:spLocks noChangeArrowheads="1"/>
            </p:cNvSpPr>
            <p:nvPr/>
          </p:nvSpPr>
          <p:spPr bwMode="auto">
            <a:xfrm rot="16200000">
              <a:off x="201" y="561"/>
              <a:ext cx="511"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4" name="Line 57"/>
            <p:cNvSpPr>
              <a:spLocks noChangeShapeType="1"/>
            </p:cNvSpPr>
            <p:nvPr/>
          </p:nvSpPr>
          <p:spPr bwMode="auto">
            <a:xfrm>
              <a:off x="630" y="3276"/>
              <a:ext cx="4662"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58"/>
            <p:cNvSpPr>
              <a:spLocks noChangeShapeType="1"/>
            </p:cNvSpPr>
            <p:nvPr/>
          </p:nvSpPr>
          <p:spPr bwMode="auto">
            <a:xfrm>
              <a:off x="731" y="3276"/>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Rectangle 59"/>
            <p:cNvSpPr>
              <a:spLocks noChangeArrowheads="1"/>
            </p:cNvSpPr>
            <p:nvPr/>
          </p:nvSpPr>
          <p:spPr bwMode="auto">
            <a:xfrm>
              <a:off x="598" y="3371"/>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7" name="Line 60"/>
            <p:cNvSpPr>
              <a:spLocks noChangeShapeType="1"/>
            </p:cNvSpPr>
            <p:nvPr/>
          </p:nvSpPr>
          <p:spPr bwMode="auto">
            <a:xfrm>
              <a:off x="1134" y="3276"/>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Rectangle 61"/>
            <p:cNvSpPr>
              <a:spLocks noChangeArrowheads="1"/>
            </p:cNvSpPr>
            <p:nvPr/>
          </p:nvSpPr>
          <p:spPr bwMode="auto">
            <a:xfrm>
              <a:off x="1001" y="3371"/>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9" name="Line 62"/>
            <p:cNvSpPr>
              <a:spLocks noChangeShapeType="1"/>
            </p:cNvSpPr>
            <p:nvPr/>
          </p:nvSpPr>
          <p:spPr bwMode="auto">
            <a:xfrm>
              <a:off x="2488" y="3276"/>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Rectangle 63"/>
            <p:cNvSpPr>
              <a:spLocks noChangeArrowheads="1"/>
            </p:cNvSpPr>
            <p:nvPr/>
          </p:nvSpPr>
          <p:spPr bwMode="auto">
            <a:xfrm>
              <a:off x="2355" y="3371"/>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1" name="Line 64"/>
            <p:cNvSpPr>
              <a:spLocks noChangeShapeType="1"/>
            </p:cNvSpPr>
            <p:nvPr/>
          </p:nvSpPr>
          <p:spPr bwMode="auto">
            <a:xfrm>
              <a:off x="3839" y="3276"/>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Rectangle 65"/>
            <p:cNvSpPr>
              <a:spLocks noChangeArrowheads="1"/>
            </p:cNvSpPr>
            <p:nvPr/>
          </p:nvSpPr>
          <p:spPr bwMode="auto">
            <a:xfrm>
              <a:off x="3706" y="3371"/>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3" name="Line 66"/>
            <p:cNvSpPr>
              <a:spLocks noChangeShapeType="1"/>
            </p:cNvSpPr>
            <p:nvPr/>
          </p:nvSpPr>
          <p:spPr bwMode="auto">
            <a:xfrm>
              <a:off x="5190" y="3276"/>
              <a:ext cx="0" cy="63"/>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Rectangle 67"/>
            <p:cNvSpPr>
              <a:spLocks noChangeArrowheads="1"/>
            </p:cNvSpPr>
            <p:nvPr/>
          </p:nvSpPr>
          <p:spPr bwMode="auto">
            <a:xfrm>
              <a:off x="5057" y="3371"/>
              <a:ext cx="333"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69"/>
            <p:cNvSpPr>
              <a:spLocks noChangeArrowheads="1"/>
            </p:cNvSpPr>
            <p:nvPr/>
          </p:nvSpPr>
          <p:spPr bwMode="auto">
            <a:xfrm>
              <a:off x="842" y="3790"/>
              <a:ext cx="4234" cy="292"/>
            </a:xfrm>
            <a:prstGeom prst="rect">
              <a:avLst/>
            </a:prstGeom>
            <a:solidFill>
              <a:srgbClr val="FF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7" name="Oval 70"/>
            <p:cNvSpPr>
              <a:spLocks noChangeArrowheads="1"/>
            </p:cNvSpPr>
            <p:nvPr/>
          </p:nvSpPr>
          <p:spPr bwMode="auto">
            <a:xfrm>
              <a:off x="1172" y="3901"/>
              <a:ext cx="66" cy="6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8" name="Line 71"/>
            <p:cNvSpPr>
              <a:spLocks noChangeShapeType="1"/>
            </p:cNvSpPr>
            <p:nvPr/>
          </p:nvSpPr>
          <p:spPr bwMode="auto">
            <a:xfrm>
              <a:off x="2701" y="3936"/>
              <a:ext cx="593" cy="0"/>
            </a:xfrm>
            <a:prstGeom prst="line">
              <a:avLst/>
            </a:prstGeom>
            <a:noFill/>
            <a:ln w="30163" cap="flat">
              <a:solidFill>
                <a:srgbClr val="90353B"/>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72"/>
            <p:cNvSpPr>
              <a:spLocks noChangeArrowheads="1"/>
            </p:cNvSpPr>
            <p:nvPr/>
          </p:nvSpPr>
          <p:spPr bwMode="auto">
            <a:xfrm>
              <a:off x="1584" y="3853"/>
              <a:ext cx="96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 FPL bins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73"/>
            <p:cNvSpPr>
              <a:spLocks noChangeArrowheads="1"/>
            </p:cNvSpPr>
            <p:nvPr/>
          </p:nvSpPr>
          <p:spPr bwMode="auto">
            <a:xfrm>
              <a:off x="3373" y="3853"/>
              <a:ext cx="1640"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Regression Smoothed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41" name="TextBox 140"/>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
        <p:nvSpPr>
          <p:cNvPr id="142" name="Rectangle 68"/>
          <p:cNvSpPr>
            <a:spLocks noChangeArrowheads="1"/>
          </p:cNvSpPr>
          <p:nvPr/>
        </p:nvSpPr>
        <p:spPr bwMode="auto">
          <a:xfrm>
            <a:off x="3429000" y="5592763"/>
            <a:ext cx="25311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72848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304800" y="609600"/>
            <a:ext cx="8410575" cy="6116638"/>
            <a:chOff x="42" y="40"/>
            <a:chExt cx="5298" cy="3853"/>
          </a:xfrm>
        </p:grpSpPr>
        <p:sp>
          <p:nvSpPr>
            <p:cNvPr id="3" name="AutoShape 3"/>
            <p:cNvSpPr>
              <a:spLocks noChangeAspect="1" noChangeArrowheads="1" noTextEdit="1"/>
            </p:cNvSpPr>
            <p:nvPr/>
          </p:nvSpPr>
          <p:spPr bwMode="auto">
            <a:xfrm>
              <a:off x="42" y="40"/>
              <a:ext cx="5295" cy="3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5"/>
            <p:cNvSpPr>
              <a:spLocks noChangeArrowheads="1"/>
            </p:cNvSpPr>
            <p:nvPr/>
          </p:nvSpPr>
          <p:spPr bwMode="auto">
            <a:xfrm>
              <a:off x="42" y="40"/>
              <a:ext cx="5298" cy="385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Rectangle 6"/>
            <p:cNvSpPr>
              <a:spLocks noChangeArrowheads="1"/>
            </p:cNvSpPr>
            <p:nvPr/>
          </p:nvSpPr>
          <p:spPr bwMode="auto">
            <a:xfrm>
              <a:off x="484" y="181"/>
              <a:ext cx="4712" cy="3109"/>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Line 7"/>
            <p:cNvSpPr>
              <a:spLocks noChangeShapeType="1"/>
            </p:cNvSpPr>
            <p:nvPr/>
          </p:nvSpPr>
          <p:spPr bwMode="auto">
            <a:xfrm>
              <a:off x="484" y="3191"/>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8"/>
            <p:cNvSpPr>
              <a:spLocks noChangeShapeType="1"/>
            </p:cNvSpPr>
            <p:nvPr/>
          </p:nvSpPr>
          <p:spPr bwMode="auto">
            <a:xfrm>
              <a:off x="484" y="2610"/>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9"/>
            <p:cNvSpPr>
              <a:spLocks noChangeShapeType="1"/>
            </p:cNvSpPr>
            <p:nvPr/>
          </p:nvSpPr>
          <p:spPr bwMode="auto">
            <a:xfrm>
              <a:off x="484" y="2029"/>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0"/>
            <p:cNvSpPr>
              <a:spLocks noChangeShapeType="1"/>
            </p:cNvSpPr>
            <p:nvPr/>
          </p:nvSpPr>
          <p:spPr bwMode="auto">
            <a:xfrm>
              <a:off x="484" y="1445"/>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1"/>
            <p:cNvSpPr>
              <a:spLocks noChangeShapeType="1"/>
            </p:cNvSpPr>
            <p:nvPr/>
          </p:nvSpPr>
          <p:spPr bwMode="auto">
            <a:xfrm>
              <a:off x="484" y="864"/>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2"/>
            <p:cNvSpPr>
              <a:spLocks noChangeShapeType="1"/>
            </p:cNvSpPr>
            <p:nvPr/>
          </p:nvSpPr>
          <p:spPr bwMode="auto">
            <a:xfrm>
              <a:off x="484" y="284"/>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3"/>
            <p:cNvSpPr>
              <a:spLocks noChangeShapeType="1"/>
            </p:cNvSpPr>
            <p:nvPr/>
          </p:nvSpPr>
          <p:spPr bwMode="auto">
            <a:xfrm flipV="1">
              <a:off x="104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4"/>
            <p:cNvSpPr>
              <a:spLocks noChangeShapeType="1"/>
            </p:cNvSpPr>
            <p:nvPr/>
          </p:nvSpPr>
          <p:spPr bwMode="auto">
            <a:xfrm flipV="1">
              <a:off x="239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5"/>
            <p:cNvSpPr>
              <a:spLocks noChangeShapeType="1"/>
            </p:cNvSpPr>
            <p:nvPr/>
          </p:nvSpPr>
          <p:spPr bwMode="auto">
            <a:xfrm flipV="1">
              <a:off x="374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16"/>
            <p:cNvSpPr>
              <a:spLocks noChangeShapeType="1"/>
            </p:cNvSpPr>
            <p:nvPr/>
          </p:nvSpPr>
          <p:spPr bwMode="auto">
            <a:xfrm flipV="1">
              <a:off x="5097"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Oval 17"/>
            <p:cNvSpPr>
              <a:spLocks noChangeArrowheads="1"/>
            </p:cNvSpPr>
            <p:nvPr/>
          </p:nvSpPr>
          <p:spPr bwMode="auto">
            <a:xfrm>
              <a:off x="677" y="3037"/>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8"/>
            <p:cNvSpPr>
              <a:spLocks noChangeArrowheads="1"/>
            </p:cNvSpPr>
            <p:nvPr/>
          </p:nvSpPr>
          <p:spPr bwMode="auto">
            <a:xfrm>
              <a:off x="815" y="2908"/>
              <a:ext cx="54"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9"/>
            <p:cNvSpPr>
              <a:spLocks noChangeArrowheads="1"/>
            </p:cNvSpPr>
            <p:nvPr/>
          </p:nvSpPr>
          <p:spPr bwMode="auto">
            <a:xfrm>
              <a:off x="950" y="2950"/>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0"/>
            <p:cNvSpPr>
              <a:spLocks noChangeArrowheads="1"/>
            </p:cNvSpPr>
            <p:nvPr/>
          </p:nvSpPr>
          <p:spPr bwMode="auto">
            <a:xfrm>
              <a:off x="1084" y="2042"/>
              <a:ext cx="55"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1"/>
            <p:cNvSpPr>
              <a:spLocks noChangeArrowheads="1"/>
            </p:cNvSpPr>
            <p:nvPr/>
          </p:nvSpPr>
          <p:spPr bwMode="auto">
            <a:xfrm>
              <a:off x="1219" y="1907"/>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2"/>
            <p:cNvSpPr>
              <a:spLocks noChangeArrowheads="1"/>
            </p:cNvSpPr>
            <p:nvPr/>
          </p:nvSpPr>
          <p:spPr bwMode="auto">
            <a:xfrm>
              <a:off x="1354" y="1875"/>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3"/>
            <p:cNvSpPr>
              <a:spLocks noChangeArrowheads="1"/>
            </p:cNvSpPr>
            <p:nvPr/>
          </p:nvSpPr>
          <p:spPr bwMode="auto">
            <a:xfrm>
              <a:off x="1488" y="1837"/>
              <a:ext cx="55"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4"/>
            <p:cNvSpPr>
              <a:spLocks noChangeArrowheads="1"/>
            </p:cNvSpPr>
            <p:nvPr/>
          </p:nvSpPr>
          <p:spPr bwMode="auto">
            <a:xfrm>
              <a:off x="1623" y="1760"/>
              <a:ext cx="55"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5"/>
            <p:cNvSpPr>
              <a:spLocks noChangeArrowheads="1"/>
            </p:cNvSpPr>
            <p:nvPr/>
          </p:nvSpPr>
          <p:spPr bwMode="auto">
            <a:xfrm>
              <a:off x="1758" y="1644"/>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6"/>
            <p:cNvSpPr>
              <a:spLocks noChangeArrowheads="1"/>
            </p:cNvSpPr>
            <p:nvPr/>
          </p:nvSpPr>
          <p:spPr bwMode="auto">
            <a:xfrm>
              <a:off x="1893" y="1660"/>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7"/>
            <p:cNvSpPr>
              <a:spLocks noChangeArrowheads="1"/>
            </p:cNvSpPr>
            <p:nvPr/>
          </p:nvSpPr>
          <p:spPr bwMode="auto">
            <a:xfrm>
              <a:off x="2030" y="1731"/>
              <a:ext cx="55"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8"/>
            <p:cNvSpPr>
              <a:spLocks noChangeArrowheads="1"/>
            </p:cNvSpPr>
            <p:nvPr/>
          </p:nvSpPr>
          <p:spPr bwMode="auto">
            <a:xfrm>
              <a:off x="2165" y="1894"/>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29"/>
            <p:cNvSpPr>
              <a:spLocks noChangeArrowheads="1"/>
            </p:cNvSpPr>
            <p:nvPr/>
          </p:nvSpPr>
          <p:spPr bwMode="auto">
            <a:xfrm>
              <a:off x="2300" y="1699"/>
              <a:ext cx="54"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0"/>
            <p:cNvSpPr>
              <a:spLocks noChangeArrowheads="1"/>
            </p:cNvSpPr>
            <p:nvPr/>
          </p:nvSpPr>
          <p:spPr bwMode="auto">
            <a:xfrm>
              <a:off x="2435" y="1195"/>
              <a:ext cx="54"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1"/>
            <p:cNvSpPr>
              <a:spLocks noChangeArrowheads="1"/>
            </p:cNvSpPr>
            <p:nvPr/>
          </p:nvSpPr>
          <p:spPr bwMode="auto">
            <a:xfrm>
              <a:off x="2569" y="1249"/>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2"/>
            <p:cNvSpPr>
              <a:spLocks noChangeArrowheads="1"/>
            </p:cNvSpPr>
            <p:nvPr/>
          </p:nvSpPr>
          <p:spPr bwMode="auto">
            <a:xfrm>
              <a:off x="2704" y="1278"/>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3"/>
            <p:cNvSpPr>
              <a:spLocks noChangeArrowheads="1"/>
            </p:cNvSpPr>
            <p:nvPr/>
          </p:nvSpPr>
          <p:spPr bwMode="auto">
            <a:xfrm>
              <a:off x="2839" y="1381"/>
              <a:ext cx="57"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4"/>
            <p:cNvSpPr>
              <a:spLocks noChangeArrowheads="1"/>
            </p:cNvSpPr>
            <p:nvPr/>
          </p:nvSpPr>
          <p:spPr bwMode="auto">
            <a:xfrm>
              <a:off x="2973" y="1201"/>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5"/>
            <p:cNvSpPr>
              <a:spLocks noChangeArrowheads="1"/>
            </p:cNvSpPr>
            <p:nvPr/>
          </p:nvSpPr>
          <p:spPr bwMode="auto">
            <a:xfrm>
              <a:off x="3111" y="1086"/>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6"/>
            <p:cNvSpPr>
              <a:spLocks noChangeArrowheads="1"/>
            </p:cNvSpPr>
            <p:nvPr/>
          </p:nvSpPr>
          <p:spPr bwMode="auto">
            <a:xfrm>
              <a:off x="3246" y="1301"/>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7"/>
            <p:cNvSpPr>
              <a:spLocks noChangeArrowheads="1"/>
            </p:cNvSpPr>
            <p:nvPr/>
          </p:nvSpPr>
          <p:spPr bwMode="auto">
            <a:xfrm>
              <a:off x="3381" y="1259"/>
              <a:ext cx="57"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8"/>
            <p:cNvSpPr>
              <a:spLocks noChangeArrowheads="1"/>
            </p:cNvSpPr>
            <p:nvPr/>
          </p:nvSpPr>
          <p:spPr bwMode="auto">
            <a:xfrm>
              <a:off x="3515" y="858"/>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39"/>
            <p:cNvSpPr>
              <a:spLocks noChangeArrowheads="1"/>
            </p:cNvSpPr>
            <p:nvPr/>
          </p:nvSpPr>
          <p:spPr bwMode="auto">
            <a:xfrm>
              <a:off x="3650" y="1208"/>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0"/>
            <p:cNvSpPr>
              <a:spLocks noChangeArrowheads="1"/>
            </p:cNvSpPr>
            <p:nvPr/>
          </p:nvSpPr>
          <p:spPr bwMode="auto">
            <a:xfrm>
              <a:off x="3785" y="588"/>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1"/>
            <p:cNvSpPr>
              <a:spLocks noChangeArrowheads="1"/>
            </p:cNvSpPr>
            <p:nvPr/>
          </p:nvSpPr>
          <p:spPr bwMode="auto">
            <a:xfrm>
              <a:off x="3920" y="659"/>
              <a:ext cx="57"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2"/>
            <p:cNvSpPr>
              <a:spLocks noChangeArrowheads="1"/>
            </p:cNvSpPr>
            <p:nvPr/>
          </p:nvSpPr>
          <p:spPr bwMode="auto">
            <a:xfrm>
              <a:off x="4054" y="720"/>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3"/>
            <p:cNvSpPr>
              <a:spLocks noChangeArrowheads="1"/>
            </p:cNvSpPr>
            <p:nvPr/>
          </p:nvSpPr>
          <p:spPr bwMode="auto">
            <a:xfrm>
              <a:off x="4192" y="820"/>
              <a:ext cx="55"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4"/>
            <p:cNvSpPr>
              <a:spLocks noChangeArrowheads="1"/>
            </p:cNvSpPr>
            <p:nvPr/>
          </p:nvSpPr>
          <p:spPr bwMode="auto">
            <a:xfrm>
              <a:off x="4327" y="566"/>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5"/>
            <p:cNvSpPr>
              <a:spLocks noChangeArrowheads="1"/>
            </p:cNvSpPr>
            <p:nvPr/>
          </p:nvSpPr>
          <p:spPr bwMode="auto">
            <a:xfrm>
              <a:off x="4462" y="807"/>
              <a:ext cx="54"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6"/>
            <p:cNvSpPr>
              <a:spLocks noChangeArrowheads="1"/>
            </p:cNvSpPr>
            <p:nvPr/>
          </p:nvSpPr>
          <p:spPr bwMode="auto">
            <a:xfrm>
              <a:off x="4596" y="556"/>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47"/>
            <p:cNvSpPr>
              <a:spLocks noChangeArrowheads="1"/>
            </p:cNvSpPr>
            <p:nvPr/>
          </p:nvSpPr>
          <p:spPr bwMode="auto">
            <a:xfrm>
              <a:off x="4731" y="1012"/>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8"/>
            <p:cNvSpPr>
              <a:spLocks noChangeArrowheads="1"/>
            </p:cNvSpPr>
            <p:nvPr/>
          </p:nvSpPr>
          <p:spPr bwMode="auto">
            <a:xfrm>
              <a:off x="4866" y="406"/>
              <a:ext cx="54"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Oval 49"/>
            <p:cNvSpPr>
              <a:spLocks noChangeArrowheads="1"/>
            </p:cNvSpPr>
            <p:nvPr/>
          </p:nvSpPr>
          <p:spPr bwMode="auto">
            <a:xfrm>
              <a:off x="5000" y="733"/>
              <a:ext cx="55"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50"/>
            <p:cNvSpPr>
              <a:spLocks/>
            </p:cNvSpPr>
            <p:nvPr/>
          </p:nvSpPr>
          <p:spPr bwMode="auto">
            <a:xfrm>
              <a:off x="654" y="2969"/>
              <a:ext cx="379" cy="26"/>
            </a:xfrm>
            <a:custGeom>
              <a:avLst/>
              <a:gdLst>
                <a:gd name="T0" fmla="*/ 0 w 118"/>
                <a:gd name="T1" fmla="*/ 8 h 8"/>
                <a:gd name="T2" fmla="*/ 8 w 118"/>
                <a:gd name="T3" fmla="*/ 7 h 8"/>
                <a:gd name="T4" fmla="*/ 16 w 118"/>
                <a:gd name="T5" fmla="*/ 7 h 8"/>
                <a:gd name="T6" fmla="*/ 25 w 118"/>
                <a:gd name="T7" fmla="*/ 6 h 8"/>
                <a:gd name="T8" fmla="*/ 33 w 118"/>
                <a:gd name="T9" fmla="*/ 6 h 8"/>
                <a:gd name="T10" fmla="*/ 42 w 118"/>
                <a:gd name="T11" fmla="*/ 5 h 8"/>
                <a:gd name="T12" fmla="*/ 50 w 118"/>
                <a:gd name="T13" fmla="*/ 5 h 8"/>
                <a:gd name="T14" fmla="*/ 59 w 118"/>
                <a:gd name="T15" fmla="*/ 4 h 8"/>
                <a:gd name="T16" fmla="*/ 67 w 118"/>
                <a:gd name="T17" fmla="*/ 4 h 8"/>
                <a:gd name="T18" fmla="*/ 75 w 118"/>
                <a:gd name="T19" fmla="*/ 3 h 8"/>
                <a:gd name="T20" fmla="*/ 84 w 118"/>
                <a:gd name="T21" fmla="*/ 2 h 8"/>
                <a:gd name="T22" fmla="*/ 92 w 118"/>
                <a:gd name="T23" fmla="*/ 2 h 8"/>
                <a:gd name="T24" fmla="*/ 101 w 118"/>
                <a:gd name="T25" fmla="*/ 1 h 8"/>
                <a:gd name="T26" fmla="*/ 109 w 118"/>
                <a:gd name="T27" fmla="*/ 1 h 8"/>
                <a:gd name="T28" fmla="*/ 118 w 118"/>
                <a:gd name="T2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8">
                  <a:moveTo>
                    <a:pt x="0" y="8"/>
                  </a:moveTo>
                  <a:lnTo>
                    <a:pt x="8" y="7"/>
                  </a:lnTo>
                  <a:lnTo>
                    <a:pt x="16" y="7"/>
                  </a:lnTo>
                  <a:lnTo>
                    <a:pt x="25" y="6"/>
                  </a:lnTo>
                  <a:lnTo>
                    <a:pt x="33" y="6"/>
                  </a:lnTo>
                  <a:lnTo>
                    <a:pt x="42" y="5"/>
                  </a:lnTo>
                  <a:lnTo>
                    <a:pt x="50" y="5"/>
                  </a:lnTo>
                  <a:lnTo>
                    <a:pt x="59" y="4"/>
                  </a:lnTo>
                  <a:lnTo>
                    <a:pt x="67" y="4"/>
                  </a:lnTo>
                  <a:lnTo>
                    <a:pt x="75" y="3"/>
                  </a:lnTo>
                  <a:lnTo>
                    <a:pt x="84" y="2"/>
                  </a:lnTo>
                  <a:lnTo>
                    <a:pt x="92" y="2"/>
                  </a:lnTo>
                  <a:lnTo>
                    <a:pt x="101" y="1"/>
                  </a:lnTo>
                  <a:lnTo>
                    <a:pt x="109" y="1"/>
                  </a:lnTo>
                  <a:lnTo>
                    <a:pt x="118"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51"/>
            <p:cNvSpPr>
              <a:spLocks/>
            </p:cNvSpPr>
            <p:nvPr/>
          </p:nvSpPr>
          <p:spPr bwMode="auto">
            <a:xfrm>
              <a:off x="1059" y="1667"/>
              <a:ext cx="1324" cy="295"/>
            </a:xfrm>
            <a:custGeom>
              <a:avLst/>
              <a:gdLst>
                <a:gd name="T0" fmla="*/ 0 w 413"/>
                <a:gd name="T1" fmla="*/ 92 h 92"/>
                <a:gd name="T2" fmla="*/ 8 w 413"/>
                <a:gd name="T3" fmla="*/ 90 h 92"/>
                <a:gd name="T4" fmla="*/ 17 w 413"/>
                <a:gd name="T5" fmla="*/ 88 h 92"/>
                <a:gd name="T6" fmla="*/ 25 w 413"/>
                <a:gd name="T7" fmla="*/ 86 h 92"/>
                <a:gd name="T8" fmla="*/ 34 w 413"/>
                <a:gd name="T9" fmla="*/ 84 h 92"/>
                <a:gd name="T10" fmla="*/ 42 w 413"/>
                <a:gd name="T11" fmla="*/ 82 h 92"/>
                <a:gd name="T12" fmla="*/ 50 w 413"/>
                <a:gd name="T13" fmla="*/ 80 h 92"/>
                <a:gd name="T14" fmla="*/ 59 w 413"/>
                <a:gd name="T15" fmla="*/ 79 h 92"/>
                <a:gd name="T16" fmla="*/ 67 w 413"/>
                <a:gd name="T17" fmla="*/ 77 h 92"/>
                <a:gd name="T18" fmla="*/ 76 w 413"/>
                <a:gd name="T19" fmla="*/ 75 h 92"/>
                <a:gd name="T20" fmla="*/ 84 w 413"/>
                <a:gd name="T21" fmla="*/ 73 h 92"/>
                <a:gd name="T22" fmla="*/ 93 w 413"/>
                <a:gd name="T23" fmla="*/ 71 h 92"/>
                <a:gd name="T24" fmla="*/ 101 w 413"/>
                <a:gd name="T25" fmla="*/ 69 h 92"/>
                <a:gd name="T26" fmla="*/ 109 w 413"/>
                <a:gd name="T27" fmla="*/ 67 h 92"/>
                <a:gd name="T28" fmla="*/ 118 w 413"/>
                <a:gd name="T29" fmla="*/ 65 h 92"/>
                <a:gd name="T30" fmla="*/ 126 w 413"/>
                <a:gd name="T31" fmla="*/ 64 h 92"/>
                <a:gd name="T32" fmla="*/ 135 w 413"/>
                <a:gd name="T33" fmla="*/ 62 h 92"/>
                <a:gd name="T34" fmla="*/ 143 w 413"/>
                <a:gd name="T35" fmla="*/ 60 h 92"/>
                <a:gd name="T36" fmla="*/ 152 w 413"/>
                <a:gd name="T37" fmla="*/ 58 h 92"/>
                <a:gd name="T38" fmla="*/ 160 w 413"/>
                <a:gd name="T39" fmla="*/ 56 h 92"/>
                <a:gd name="T40" fmla="*/ 168 w 413"/>
                <a:gd name="T41" fmla="*/ 54 h 92"/>
                <a:gd name="T42" fmla="*/ 177 w 413"/>
                <a:gd name="T43" fmla="*/ 52 h 92"/>
                <a:gd name="T44" fmla="*/ 185 w 413"/>
                <a:gd name="T45" fmla="*/ 50 h 92"/>
                <a:gd name="T46" fmla="*/ 194 w 413"/>
                <a:gd name="T47" fmla="*/ 49 h 92"/>
                <a:gd name="T48" fmla="*/ 202 w 413"/>
                <a:gd name="T49" fmla="*/ 47 h 92"/>
                <a:gd name="T50" fmla="*/ 211 w 413"/>
                <a:gd name="T51" fmla="*/ 45 h 92"/>
                <a:gd name="T52" fmla="*/ 219 w 413"/>
                <a:gd name="T53" fmla="*/ 43 h 92"/>
                <a:gd name="T54" fmla="*/ 227 w 413"/>
                <a:gd name="T55" fmla="*/ 41 h 92"/>
                <a:gd name="T56" fmla="*/ 236 w 413"/>
                <a:gd name="T57" fmla="*/ 39 h 92"/>
                <a:gd name="T58" fmla="*/ 244 w 413"/>
                <a:gd name="T59" fmla="*/ 37 h 92"/>
                <a:gd name="T60" fmla="*/ 253 w 413"/>
                <a:gd name="T61" fmla="*/ 35 h 92"/>
                <a:gd name="T62" fmla="*/ 261 w 413"/>
                <a:gd name="T63" fmla="*/ 34 h 92"/>
                <a:gd name="T64" fmla="*/ 269 w 413"/>
                <a:gd name="T65" fmla="*/ 32 h 92"/>
                <a:gd name="T66" fmla="*/ 278 w 413"/>
                <a:gd name="T67" fmla="*/ 30 h 92"/>
                <a:gd name="T68" fmla="*/ 286 w 413"/>
                <a:gd name="T69" fmla="*/ 28 h 92"/>
                <a:gd name="T70" fmla="*/ 295 w 413"/>
                <a:gd name="T71" fmla="*/ 26 h 92"/>
                <a:gd name="T72" fmla="*/ 303 w 413"/>
                <a:gd name="T73" fmla="*/ 24 h 92"/>
                <a:gd name="T74" fmla="*/ 312 w 413"/>
                <a:gd name="T75" fmla="*/ 22 h 92"/>
                <a:gd name="T76" fmla="*/ 320 w 413"/>
                <a:gd name="T77" fmla="*/ 20 h 92"/>
                <a:gd name="T78" fmla="*/ 329 w 413"/>
                <a:gd name="T79" fmla="*/ 19 h 92"/>
                <a:gd name="T80" fmla="*/ 337 w 413"/>
                <a:gd name="T81" fmla="*/ 17 h 92"/>
                <a:gd name="T82" fmla="*/ 345 w 413"/>
                <a:gd name="T83" fmla="*/ 15 h 92"/>
                <a:gd name="T84" fmla="*/ 354 w 413"/>
                <a:gd name="T85" fmla="*/ 13 h 92"/>
                <a:gd name="T86" fmla="*/ 362 w 413"/>
                <a:gd name="T87" fmla="*/ 11 h 92"/>
                <a:gd name="T88" fmla="*/ 371 w 413"/>
                <a:gd name="T89" fmla="*/ 9 h 92"/>
                <a:gd name="T90" fmla="*/ 379 w 413"/>
                <a:gd name="T91" fmla="*/ 7 h 92"/>
                <a:gd name="T92" fmla="*/ 387 w 413"/>
                <a:gd name="T93" fmla="*/ 5 h 92"/>
                <a:gd name="T94" fmla="*/ 396 w 413"/>
                <a:gd name="T95" fmla="*/ 4 h 92"/>
                <a:gd name="T96" fmla="*/ 404 w 413"/>
                <a:gd name="T97" fmla="*/ 2 h 92"/>
                <a:gd name="T98" fmla="*/ 413 w 413"/>
                <a:gd name="T99"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92">
                  <a:moveTo>
                    <a:pt x="0" y="92"/>
                  </a:moveTo>
                  <a:lnTo>
                    <a:pt x="8" y="90"/>
                  </a:lnTo>
                  <a:lnTo>
                    <a:pt x="17" y="88"/>
                  </a:lnTo>
                  <a:lnTo>
                    <a:pt x="25" y="86"/>
                  </a:lnTo>
                  <a:lnTo>
                    <a:pt x="34" y="84"/>
                  </a:lnTo>
                  <a:lnTo>
                    <a:pt x="42" y="82"/>
                  </a:lnTo>
                  <a:lnTo>
                    <a:pt x="50" y="80"/>
                  </a:lnTo>
                  <a:lnTo>
                    <a:pt x="59" y="79"/>
                  </a:lnTo>
                  <a:lnTo>
                    <a:pt x="67" y="77"/>
                  </a:lnTo>
                  <a:lnTo>
                    <a:pt x="76" y="75"/>
                  </a:lnTo>
                  <a:lnTo>
                    <a:pt x="84" y="73"/>
                  </a:lnTo>
                  <a:lnTo>
                    <a:pt x="93" y="71"/>
                  </a:lnTo>
                  <a:lnTo>
                    <a:pt x="101" y="69"/>
                  </a:lnTo>
                  <a:lnTo>
                    <a:pt x="109" y="67"/>
                  </a:lnTo>
                  <a:lnTo>
                    <a:pt x="118" y="65"/>
                  </a:lnTo>
                  <a:lnTo>
                    <a:pt x="126" y="64"/>
                  </a:lnTo>
                  <a:lnTo>
                    <a:pt x="135" y="62"/>
                  </a:lnTo>
                  <a:lnTo>
                    <a:pt x="143" y="60"/>
                  </a:lnTo>
                  <a:lnTo>
                    <a:pt x="152" y="58"/>
                  </a:lnTo>
                  <a:lnTo>
                    <a:pt x="160" y="56"/>
                  </a:lnTo>
                  <a:lnTo>
                    <a:pt x="168" y="54"/>
                  </a:lnTo>
                  <a:lnTo>
                    <a:pt x="177" y="52"/>
                  </a:lnTo>
                  <a:lnTo>
                    <a:pt x="185" y="50"/>
                  </a:lnTo>
                  <a:lnTo>
                    <a:pt x="194" y="49"/>
                  </a:lnTo>
                  <a:lnTo>
                    <a:pt x="202" y="47"/>
                  </a:lnTo>
                  <a:lnTo>
                    <a:pt x="211" y="45"/>
                  </a:lnTo>
                  <a:lnTo>
                    <a:pt x="219" y="43"/>
                  </a:lnTo>
                  <a:lnTo>
                    <a:pt x="227" y="41"/>
                  </a:lnTo>
                  <a:lnTo>
                    <a:pt x="236" y="39"/>
                  </a:lnTo>
                  <a:lnTo>
                    <a:pt x="244" y="37"/>
                  </a:lnTo>
                  <a:lnTo>
                    <a:pt x="253" y="35"/>
                  </a:lnTo>
                  <a:lnTo>
                    <a:pt x="261" y="34"/>
                  </a:lnTo>
                  <a:lnTo>
                    <a:pt x="269" y="32"/>
                  </a:lnTo>
                  <a:lnTo>
                    <a:pt x="278" y="30"/>
                  </a:lnTo>
                  <a:lnTo>
                    <a:pt x="286" y="28"/>
                  </a:lnTo>
                  <a:lnTo>
                    <a:pt x="295" y="26"/>
                  </a:lnTo>
                  <a:lnTo>
                    <a:pt x="303" y="24"/>
                  </a:lnTo>
                  <a:lnTo>
                    <a:pt x="312" y="22"/>
                  </a:lnTo>
                  <a:lnTo>
                    <a:pt x="320" y="20"/>
                  </a:lnTo>
                  <a:lnTo>
                    <a:pt x="329" y="19"/>
                  </a:lnTo>
                  <a:lnTo>
                    <a:pt x="337" y="17"/>
                  </a:lnTo>
                  <a:lnTo>
                    <a:pt x="345" y="15"/>
                  </a:lnTo>
                  <a:lnTo>
                    <a:pt x="354" y="13"/>
                  </a:lnTo>
                  <a:lnTo>
                    <a:pt x="362" y="11"/>
                  </a:lnTo>
                  <a:lnTo>
                    <a:pt x="371" y="9"/>
                  </a:lnTo>
                  <a:lnTo>
                    <a:pt x="379" y="7"/>
                  </a:lnTo>
                  <a:lnTo>
                    <a:pt x="387" y="5"/>
                  </a:lnTo>
                  <a:lnTo>
                    <a:pt x="396" y="4"/>
                  </a:lnTo>
                  <a:lnTo>
                    <a:pt x="404" y="2"/>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52"/>
            <p:cNvSpPr>
              <a:spLocks/>
            </p:cNvSpPr>
            <p:nvPr/>
          </p:nvSpPr>
          <p:spPr bwMode="auto">
            <a:xfrm>
              <a:off x="2409" y="1070"/>
              <a:ext cx="1325" cy="228"/>
            </a:xfrm>
            <a:custGeom>
              <a:avLst/>
              <a:gdLst>
                <a:gd name="T0" fmla="*/ 0 w 413"/>
                <a:gd name="T1" fmla="*/ 71 h 71"/>
                <a:gd name="T2" fmla="*/ 9 w 413"/>
                <a:gd name="T3" fmla="*/ 70 h 71"/>
                <a:gd name="T4" fmla="*/ 17 w 413"/>
                <a:gd name="T5" fmla="*/ 68 h 71"/>
                <a:gd name="T6" fmla="*/ 25 w 413"/>
                <a:gd name="T7" fmla="*/ 67 h 71"/>
                <a:gd name="T8" fmla="*/ 34 w 413"/>
                <a:gd name="T9" fmla="*/ 66 h 71"/>
                <a:gd name="T10" fmla="*/ 42 w 413"/>
                <a:gd name="T11" fmla="*/ 64 h 71"/>
                <a:gd name="T12" fmla="*/ 51 w 413"/>
                <a:gd name="T13" fmla="*/ 63 h 71"/>
                <a:gd name="T14" fmla="*/ 59 w 413"/>
                <a:gd name="T15" fmla="*/ 61 h 71"/>
                <a:gd name="T16" fmla="*/ 68 w 413"/>
                <a:gd name="T17" fmla="*/ 60 h 71"/>
                <a:gd name="T18" fmla="*/ 76 w 413"/>
                <a:gd name="T19" fmla="*/ 58 h 71"/>
                <a:gd name="T20" fmla="*/ 84 w 413"/>
                <a:gd name="T21" fmla="*/ 57 h 71"/>
                <a:gd name="T22" fmla="*/ 93 w 413"/>
                <a:gd name="T23" fmla="*/ 55 h 71"/>
                <a:gd name="T24" fmla="*/ 101 w 413"/>
                <a:gd name="T25" fmla="*/ 54 h 71"/>
                <a:gd name="T26" fmla="*/ 110 w 413"/>
                <a:gd name="T27" fmla="*/ 52 h 71"/>
                <a:gd name="T28" fmla="*/ 118 w 413"/>
                <a:gd name="T29" fmla="*/ 51 h 71"/>
                <a:gd name="T30" fmla="*/ 127 w 413"/>
                <a:gd name="T31" fmla="*/ 49 h 71"/>
                <a:gd name="T32" fmla="*/ 135 w 413"/>
                <a:gd name="T33" fmla="*/ 48 h 71"/>
                <a:gd name="T34" fmla="*/ 143 w 413"/>
                <a:gd name="T35" fmla="*/ 46 h 71"/>
                <a:gd name="T36" fmla="*/ 152 w 413"/>
                <a:gd name="T37" fmla="*/ 45 h 71"/>
                <a:gd name="T38" fmla="*/ 160 w 413"/>
                <a:gd name="T39" fmla="*/ 44 h 71"/>
                <a:gd name="T40" fmla="*/ 169 w 413"/>
                <a:gd name="T41" fmla="*/ 42 h 71"/>
                <a:gd name="T42" fmla="*/ 177 w 413"/>
                <a:gd name="T43" fmla="*/ 41 h 71"/>
                <a:gd name="T44" fmla="*/ 185 w 413"/>
                <a:gd name="T45" fmla="*/ 39 h 71"/>
                <a:gd name="T46" fmla="*/ 194 w 413"/>
                <a:gd name="T47" fmla="*/ 38 h 71"/>
                <a:gd name="T48" fmla="*/ 202 w 413"/>
                <a:gd name="T49" fmla="*/ 36 h 71"/>
                <a:gd name="T50" fmla="*/ 211 w 413"/>
                <a:gd name="T51" fmla="*/ 35 h 71"/>
                <a:gd name="T52" fmla="*/ 219 w 413"/>
                <a:gd name="T53" fmla="*/ 33 h 71"/>
                <a:gd name="T54" fmla="*/ 228 w 413"/>
                <a:gd name="T55" fmla="*/ 32 h 71"/>
                <a:gd name="T56" fmla="*/ 236 w 413"/>
                <a:gd name="T57" fmla="*/ 30 h 71"/>
                <a:gd name="T58" fmla="*/ 244 w 413"/>
                <a:gd name="T59" fmla="*/ 29 h 71"/>
                <a:gd name="T60" fmla="*/ 253 w 413"/>
                <a:gd name="T61" fmla="*/ 27 h 71"/>
                <a:gd name="T62" fmla="*/ 261 w 413"/>
                <a:gd name="T63" fmla="*/ 26 h 71"/>
                <a:gd name="T64" fmla="*/ 270 w 413"/>
                <a:gd name="T65" fmla="*/ 25 h 71"/>
                <a:gd name="T66" fmla="*/ 278 w 413"/>
                <a:gd name="T67" fmla="*/ 23 h 71"/>
                <a:gd name="T68" fmla="*/ 287 w 413"/>
                <a:gd name="T69" fmla="*/ 22 h 71"/>
                <a:gd name="T70" fmla="*/ 295 w 413"/>
                <a:gd name="T71" fmla="*/ 20 h 71"/>
                <a:gd name="T72" fmla="*/ 303 w 413"/>
                <a:gd name="T73" fmla="*/ 19 h 71"/>
                <a:gd name="T74" fmla="*/ 312 w 413"/>
                <a:gd name="T75" fmla="*/ 17 h 71"/>
                <a:gd name="T76" fmla="*/ 320 w 413"/>
                <a:gd name="T77" fmla="*/ 16 h 71"/>
                <a:gd name="T78" fmla="*/ 329 w 413"/>
                <a:gd name="T79" fmla="*/ 14 h 71"/>
                <a:gd name="T80" fmla="*/ 337 w 413"/>
                <a:gd name="T81" fmla="*/ 13 h 71"/>
                <a:gd name="T82" fmla="*/ 346 w 413"/>
                <a:gd name="T83" fmla="*/ 11 h 71"/>
                <a:gd name="T84" fmla="*/ 354 w 413"/>
                <a:gd name="T85" fmla="*/ 10 h 71"/>
                <a:gd name="T86" fmla="*/ 362 w 413"/>
                <a:gd name="T87" fmla="*/ 8 h 71"/>
                <a:gd name="T88" fmla="*/ 371 w 413"/>
                <a:gd name="T89" fmla="*/ 7 h 71"/>
                <a:gd name="T90" fmla="*/ 379 w 413"/>
                <a:gd name="T91" fmla="*/ 6 h 71"/>
                <a:gd name="T92" fmla="*/ 388 w 413"/>
                <a:gd name="T93" fmla="*/ 4 h 71"/>
                <a:gd name="T94" fmla="*/ 396 w 413"/>
                <a:gd name="T95" fmla="*/ 3 h 71"/>
                <a:gd name="T96" fmla="*/ 404 w 413"/>
                <a:gd name="T97" fmla="*/ 1 h 71"/>
                <a:gd name="T98" fmla="*/ 413 w 413"/>
                <a:gd name="T9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71">
                  <a:moveTo>
                    <a:pt x="0" y="71"/>
                  </a:moveTo>
                  <a:lnTo>
                    <a:pt x="9" y="70"/>
                  </a:lnTo>
                  <a:lnTo>
                    <a:pt x="17" y="68"/>
                  </a:lnTo>
                  <a:lnTo>
                    <a:pt x="25" y="67"/>
                  </a:lnTo>
                  <a:lnTo>
                    <a:pt x="34" y="66"/>
                  </a:lnTo>
                  <a:lnTo>
                    <a:pt x="42" y="64"/>
                  </a:lnTo>
                  <a:lnTo>
                    <a:pt x="51" y="63"/>
                  </a:lnTo>
                  <a:lnTo>
                    <a:pt x="59" y="61"/>
                  </a:lnTo>
                  <a:lnTo>
                    <a:pt x="68" y="60"/>
                  </a:lnTo>
                  <a:lnTo>
                    <a:pt x="76" y="58"/>
                  </a:lnTo>
                  <a:lnTo>
                    <a:pt x="84" y="57"/>
                  </a:lnTo>
                  <a:lnTo>
                    <a:pt x="93" y="55"/>
                  </a:lnTo>
                  <a:lnTo>
                    <a:pt x="101" y="54"/>
                  </a:lnTo>
                  <a:lnTo>
                    <a:pt x="110" y="52"/>
                  </a:lnTo>
                  <a:lnTo>
                    <a:pt x="118" y="51"/>
                  </a:lnTo>
                  <a:lnTo>
                    <a:pt x="127" y="49"/>
                  </a:lnTo>
                  <a:lnTo>
                    <a:pt x="135" y="48"/>
                  </a:lnTo>
                  <a:lnTo>
                    <a:pt x="143" y="46"/>
                  </a:lnTo>
                  <a:lnTo>
                    <a:pt x="152" y="45"/>
                  </a:lnTo>
                  <a:lnTo>
                    <a:pt x="160" y="44"/>
                  </a:lnTo>
                  <a:lnTo>
                    <a:pt x="169" y="42"/>
                  </a:lnTo>
                  <a:lnTo>
                    <a:pt x="177" y="41"/>
                  </a:lnTo>
                  <a:lnTo>
                    <a:pt x="185" y="39"/>
                  </a:lnTo>
                  <a:lnTo>
                    <a:pt x="194" y="38"/>
                  </a:lnTo>
                  <a:lnTo>
                    <a:pt x="202" y="36"/>
                  </a:lnTo>
                  <a:lnTo>
                    <a:pt x="211" y="35"/>
                  </a:lnTo>
                  <a:lnTo>
                    <a:pt x="219" y="33"/>
                  </a:lnTo>
                  <a:lnTo>
                    <a:pt x="228" y="32"/>
                  </a:lnTo>
                  <a:lnTo>
                    <a:pt x="236" y="30"/>
                  </a:lnTo>
                  <a:lnTo>
                    <a:pt x="244" y="29"/>
                  </a:lnTo>
                  <a:lnTo>
                    <a:pt x="253" y="27"/>
                  </a:lnTo>
                  <a:lnTo>
                    <a:pt x="261" y="26"/>
                  </a:lnTo>
                  <a:lnTo>
                    <a:pt x="270" y="25"/>
                  </a:lnTo>
                  <a:lnTo>
                    <a:pt x="278" y="23"/>
                  </a:lnTo>
                  <a:lnTo>
                    <a:pt x="287" y="22"/>
                  </a:lnTo>
                  <a:lnTo>
                    <a:pt x="295" y="20"/>
                  </a:lnTo>
                  <a:lnTo>
                    <a:pt x="303" y="19"/>
                  </a:lnTo>
                  <a:lnTo>
                    <a:pt x="312" y="17"/>
                  </a:lnTo>
                  <a:lnTo>
                    <a:pt x="320" y="16"/>
                  </a:lnTo>
                  <a:lnTo>
                    <a:pt x="329" y="14"/>
                  </a:lnTo>
                  <a:lnTo>
                    <a:pt x="337" y="13"/>
                  </a:lnTo>
                  <a:lnTo>
                    <a:pt x="346" y="11"/>
                  </a:lnTo>
                  <a:lnTo>
                    <a:pt x="354" y="10"/>
                  </a:lnTo>
                  <a:lnTo>
                    <a:pt x="362" y="8"/>
                  </a:lnTo>
                  <a:lnTo>
                    <a:pt x="371" y="7"/>
                  </a:lnTo>
                  <a:lnTo>
                    <a:pt x="379" y="6"/>
                  </a:lnTo>
                  <a:lnTo>
                    <a:pt x="388" y="4"/>
                  </a:lnTo>
                  <a:lnTo>
                    <a:pt x="396" y="3"/>
                  </a:lnTo>
                  <a:lnTo>
                    <a:pt x="404" y="1"/>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53"/>
            <p:cNvSpPr>
              <a:spLocks/>
            </p:cNvSpPr>
            <p:nvPr/>
          </p:nvSpPr>
          <p:spPr bwMode="auto">
            <a:xfrm>
              <a:off x="3759" y="592"/>
              <a:ext cx="1325" cy="83"/>
            </a:xfrm>
            <a:custGeom>
              <a:avLst/>
              <a:gdLst>
                <a:gd name="T0" fmla="*/ 0 w 413"/>
                <a:gd name="T1" fmla="*/ 26 h 26"/>
                <a:gd name="T2" fmla="*/ 9 w 413"/>
                <a:gd name="T3" fmla="*/ 25 h 26"/>
                <a:gd name="T4" fmla="*/ 17 w 413"/>
                <a:gd name="T5" fmla="*/ 25 h 26"/>
                <a:gd name="T6" fmla="*/ 26 w 413"/>
                <a:gd name="T7" fmla="*/ 24 h 26"/>
                <a:gd name="T8" fmla="*/ 34 w 413"/>
                <a:gd name="T9" fmla="*/ 24 h 26"/>
                <a:gd name="T10" fmla="*/ 42 w 413"/>
                <a:gd name="T11" fmla="*/ 23 h 26"/>
                <a:gd name="T12" fmla="*/ 51 w 413"/>
                <a:gd name="T13" fmla="*/ 22 h 26"/>
                <a:gd name="T14" fmla="*/ 59 w 413"/>
                <a:gd name="T15" fmla="*/ 22 h 26"/>
                <a:gd name="T16" fmla="*/ 68 w 413"/>
                <a:gd name="T17" fmla="*/ 21 h 26"/>
                <a:gd name="T18" fmla="*/ 76 w 413"/>
                <a:gd name="T19" fmla="*/ 21 h 26"/>
                <a:gd name="T20" fmla="*/ 85 w 413"/>
                <a:gd name="T21" fmla="*/ 20 h 26"/>
                <a:gd name="T22" fmla="*/ 93 w 413"/>
                <a:gd name="T23" fmla="*/ 20 h 26"/>
                <a:gd name="T24" fmla="*/ 101 w 413"/>
                <a:gd name="T25" fmla="*/ 19 h 26"/>
                <a:gd name="T26" fmla="*/ 110 w 413"/>
                <a:gd name="T27" fmla="*/ 19 h 26"/>
                <a:gd name="T28" fmla="*/ 118 w 413"/>
                <a:gd name="T29" fmla="*/ 18 h 26"/>
                <a:gd name="T30" fmla="*/ 127 w 413"/>
                <a:gd name="T31" fmla="*/ 18 h 26"/>
                <a:gd name="T32" fmla="*/ 135 w 413"/>
                <a:gd name="T33" fmla="*/ 17 h 26"/>
                <a:gd name="T34" fmla="*/ 144 w 413"/>
                <a:gd name="T35" fmla="*/ 17 h 26"/>
                <a:gd name="T36" fmla="*/ 152 w 413"/>
                <a:gd name="T37" fmla="*/ 16 h 26"/>
                <a:gd name="T38" fmla="*/ 160 w 413"/>
                <a:gd name="T39" fmla="*/ 16 h 26"/>
                <a:gd name="T40" fmla="*/ 169 w 413"/>
                <a:gd name="T41" fmla="*/ 15 h 26"/>
                <a:gd name="T42" fmla="*/ 177 w 413"/>
                <a:gd name="T43" fmla="*/ 14 h 26"/>
                <a:gd name="T44" fmla="*/ 186 w 413"/>
                <a:gd name="T45" fmla="*/ 14 h 26"/>
                <a:gd name="T46" fmla="*/ 194 w 413"/>
                <a:gd name="T47" fmla="*/ 13 h 26"/>
                <a:gd name="T48" fmla="*/ 202 w 413"/>
                <a:gd name="T49" fmla="*/ 13 h 26"/>
                <a:gd name="T50" fmla="*/ 211 w 413"/>
                <a:gd name="T51" fmla="*/ 12 h 26"/>
                <a:gd name="T52" fmla="*/ 219 w 413"/>
                <a:gd name="T53" fmla="*/ 12 h 26"/>
                <a:gd name="T54" fmla="*/ 228 w 413"/>
                <a:gd name="T55" fmla="*/ 11 h 26"/>
                <a:gd name="T56" fmla="*/ 236 w 413"/>
                <a:gd name="T57" fmla="*/ 11 h 26"/>
                <a:gd name="T58" fmla="*/ 245 w 413"/>
                <a:gd name="T59" fmla="*/ 10 h 26"/>
                <a:gd name="T60" fmla="*/ 253 w 413"/>
                <a:gd name="T61" fmla="*/ 10 h 26"/>
                <a:gd name="T62" fmla="*/ 261 w 413"/>
                <a:gd name="T63" fmla="*/ 9 h 26"/>
                <a:gd name="T64" fmla="*/ 270 w 413"/>
                <a:gd name="T65" fmla="*/ 9 h 26"/>
                <a:gd name="T66" fmla="*/ 278 w 413"/>
                <a:gd name="T67" fmla="*/ 8 h 26"/>
                <a:gd name="T68" fmla="*/ 287 w 413"/>
                <a:gd name="T69" fmla="*/ 8 h 26"/>
                <a:gd name="T70" fmla="*/ 295 w 413"/>
                <a:gd name="T71" fmla="*/ 7 h 26"/>
                <a:gd name="T72" fmla="*/ 304 w 413"/>
                <a:gd name="T73" fmla="*/ 7 h 26"/>
                <a:gd name="T74" fmla="*/ 312 w 413"/>
                <a:gd name="T75" fmla="*/ 6 h 26"/>
                <a:gd name="T76" fmla="*/ 320 w 413"/>
                <a:gd name="T77" fmla="*/ 5 h 26"/>
                <a:gd name="T78" fmla="*/ 329 w 413"/>
                <a:gd name="T79" fmla="*/ 5 h 26"/>
                <a:gd name="T80" fmla="*/ 337 w 413"/>
                <a:gd name="T81" fmla="*/ 4 h 26"/>
                <a:gd name="T82" fmla="*/ 346 w 413"/>
                <a:gd name="T83" fmla="*/ 4 h 26"/>
                <a:gd name="T84" fmla="*/ 354 w 413"/>
                <a:gd name="T85" fmla="*/ 3 h 26"/>
                <a:gd name="T86" fmla="*/ 363 w 413"/>
                <a:gd name="T87" fmla="*/ 3 h 26"/>
                <a:gd name="T88" fmla="*/ 371 w 413"/>
                <a:gd name="T89" fmla="*/ 2 h 26"/>
                <a:gd name="T90" fmla="*/ 379 w 413"/>
                <a:gd name="T91" fmla="*/ 2 h 26"/>
                <a:gd name="T92" fmla="*/ 388 w 413"/>
                <a:gd name="T93" fmla="*/ 1 h 26"/>
                <a:gd name="T94" fmla="*/ 396 w 413"/>
                <a:gd name="T95" fmla="*/ 1 h 26"/>
                <a:gd name="T96" fmla="*/ 405 w 413"/>
                <a:gd name="T97" fmla="*/ 0 h 26"/>
                <a:gd name="T98" fmla="*/ 413 w 413"/>
                <a:gd name="T99"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26">
                  <a:moveTo>
                    <a:pt x="0" y="26"/>
                  </a:moveTo>
                  <a:lnTo>
                    <a:pt x="9" y="25"/>
                  </a:lnTo>
                  <a:lnTo>
                    <a:pt x="17" y="25"/>
                  </a:lnTo>
                  <a:lnTo>
                    <a:pt x="26" y="24"/>
                  </a:lnTo>
                  <a:lnTo>
                    <a:pt x="34" y="24"/>
                  </a:lnTo>
                  <a:lnTo>
                    <a:pt x="42" y="23"/>
                  </a:lnTo>
                  <a:lnTo>
                    <a:pt x="51" y="22"/>
                  </a:lnTo>
                  <a:lnTo>
                    <a:pt x="59" y="22"/>
                  </a:lnTo>
                  <a:lnTo>
                    <a:pt x="68" y="21"/>
                  </a:lnTo>
                  <a:lnTo>
                    <a:pt x="76" y="21"/>
                  </a:lnTo>
                  <a:lnTo>
                    <a:pt x="85" y="20"/>
                  </a:lnTo>
                  <a:lnTo>
                    <a:pt x="93" y="20"/>
                  </a:lnTo>
                  <a:lnTo>
                    <a:pt x="101" y="19"/>
                  </a:lnTo>
                  <a:lnTo>
                    <a:pt x="110" y="19"/>
                  </a:lnTo>
                  <a:lnTo>
                    <a:pt x="118" y="18"/>
                  </a:lnTo>
                  <a:lnTo>
                    <a:pt x="127" y="18"/>
                  </a:lnTo>
                  <a:lnTo>
                    <a:pt x="135" y="17"/>
                  </a:lnTo>
                  <a:lnTo>
                    <a:pt x="144" y="17"/>
                  </a:lnTo>
                  <a:lnTo>
                    <a:pt x="152" y="16"/>
                  </a:lnTo>
                  <a:lnTo>
                    <a:pt x="160" y="16"/>
                  </a:lnTo>
                  <a:lnTo>
                    <a:pt x="169" y="15"/>
                  </a:lnTo>
                  <a:lnTo>
                    <a:pt x="177" y="14"/>
                  </a:lnTo>
                  <a:lnTo>
                    <a:pt x="186" y="14"/>
                  </a:lnTo>
                  <a:lnTo>
                    <a:pt x="194" y="13"/>
                  </a:lnTo>
                  <a:lnTo>
                    <a:pt x="202" y="13"/>
                  </a:lnTo>
                  <a:lnTo>
                    <a:pt x="211" y="12"/>
                  </a:lnTo>
                  <a:lnTo>
                    <a:pt x="219" y="12"/>
                  </a:lnTo>
                  <a:lnTo>
                    <a:pt x="228" y="11"/>
                  </a:lnTo>
                  <a:lnTo>
                    <a:pt x="236" y="11"/>
                  </a:lnTo>
                  <a:lnTo>
                    <a:pt x="245" y="10"/>
                  </a:lnTo>
                  <a:lnTo>
                    <a:pt x="253" y="10"/>
                  </a:lnTo>
                  <a:lnTo>
                    <a:pt x="261" y="9"/>
                  </a:lnTo>
                  <a:lnTo>
                    <a:pt x="270" y="9"/>
                  </a:lnTo>
                  <a:lnTo>
                    <a:pt x="278" y="8"/>
                  </a:lnTo>
                  <a:lnTo>
                    <a:pt x="287" y="8"/>
                  </a:lnTo>
                  <a:lnTo>
                    <a:pt x="295" y="7"/>
                  </a:lnTo>
                  <a:lnTo>
                    <a:pt x="304" y="7"/>
                  </a:lnTo>
                  <a:lnTo>
                    <a:pt x="312" y="6"/>
                  </a:lnTo>
                  <a:lnTo>
                    <a:pt x="320" y="5"/>
                  </a:lnTo>
                  <a:lnTo>
                    <a:pt x="329" y="5"/>
                  </a:lnTo>
                  <a:lnTo>
                    <a:pt x="337" y="4"/>
                  </a:lnTo>
                  <a:lnTo>
                    <a:pt x="346" y="4"/>
                  </a:lnTo>
                  <a:lnTo>
                    <a:pt x="354" y="3"/>
                  </a:lnTo>
                  <a:lnTo>
                    <a:pt x="363" y="3"/>
                  </a:lnTo>
                  <a:lnTo>
                    <a:pt x="371" y="2"/>
                  </a:lnTo>
                  <a:lnTo>
                    <a:pt x="379" y="2"/>
                  </a:lnTo>
                  <a:lnTo>
                    <a:pt x="388" y="1"/>
                  </a:lnTo>
                  <a:lnTo>
                    <a:pt x="396" y="1"/>
                  </a:lnTo>
                  <a:lnTo>
                    <a:pt x="405" y="0"/>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4"/>
            <p:cNvSpPr>
              <a:spLocks noChangeShapeType="1"/>
            </p:cNvSpPr>
            <p:nvPr/>
          </p:nvSpPr>
          <p:spPr bwMode="auto">
            <a:xfrm flipV="1">
              <a:off x="484" y="181"/>
              <a:ext cx="0" cy="3112"/>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55"/>
            <p:cNvSpPr>
              <a:spLocks noChangeShapeType="1"/>
            </p:cNvSpPr>
            <p:nvPr/>
          </p:nvSpPr>
          <p:spPr bwMode="auto">
            <a:xfrm flipH="1">
              <a:off x="420" y="3191"/>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Rectangle 56"/>
            <p:cNvSpPr>
              <a:spLocks noChangeArrowheads="1"/>
            </p:cNvSpPr>
            <p:nvPr/>
          </p:nvSpPr>
          <p:spPr bwMode="auto">
            <a:xfrm rot="16200000">
              <a:off x="181" y="3051"/>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42</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6" name="Line 57"/>
            <p:cNvSpPr>
              <a:spLocks noChangeShapeType="1"/>
            </p:cNvSpPr>
            <p:nvPr/>
          </p:nvSpPr>
          <p:spPr bwMode="auto">
            <a:xfrm flipH="1">
              <a:off x="420" y="2610"/>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Rectangle 58"/>
            <p:cNvSpPr>
              <a:spLocks noChangeArrowheads="1"/>
            </p:cNvSpPr>
            <p:nvPr/>
          </p:nvSpPr>
          <p:spPr bwMode="auto">
            <a:xfrm rot="16200000">
              <a:off x="181" y="2471"/>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43</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8" name="Line 59"/>
            <p:cNvSpPr>
              <a:spLocks noChangeShapeType="1"/>
            </p:cNvSpPr>
            <p:nvPr/>
          </p:nvSpPr>
          <p:spPr bwMode="auto">
            <a:xfrm flipH="1">
              <a:off x="420" y="2029"/>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Rectangle 60"/>
            <p:cNvSpPr>
              <a:spLocks noChangeArrowheads="1"/>
            </p:cNvSpPr>
            <p:nvPr/>
          </p:nvSpPr>
          <p:spPr bwMode="auto">
            <a:xfrm rot="16200000">
              <a:off x="181" y="1890"/>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44</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0" name="Line 61"/>
            <p:cNvSpPr>
              <a:spLocks noChangeShapeType="1"/>
            </p:cNvSpPr>
            <p:nvPr/>
          </p:nvSpPr>
          <p:spPr bwMode="auto">
            <a:xfrm flipH="1">
              <a:off x="420" y="1445"/>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Rectangle 62"/>
            <p:cNvSpPr>
              <a:spLocks noChangeArrowheads="1"/>
            </p:cNvSpPr>
            <p:nvPr/>
          </p:nvSpPr>
          <p:spPr bwMode="auto">
            <a:xfrm rot="16200000">
              <a:off x="181" y="1306"/>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45</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2" name="Line 63"/>
            <p:cNvSpPr>
              <a:spLocks noChangeShapeType="1"/>
            </p:cNvSpPr>
            <p:nvPr/>
          </p:nvSpPr>
          <p:spPr bwMode="auto">
            <a:xfrm flipH="1">
              <a:off x="420" y="864"/>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Rectangle 64"/>
            <p:cNvSpPr>
              <a:spLocks noChangeArrowheads="1"/>
            </p:cNvSpPr>
            <p:nvPr/>
          </p:nvSpPr>
          <p:spPr bwMode="auto">
            <a:xfrm rot="16200000">
              <a:off x="182" y="725"/>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46</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4" name="Line 65"/>
            <p:cNvSpPr>
              <a:spLocks noChangeShapeType="1"/>
            </p:cNvSpPr>
            <p:nvPr/>
          </p:nvSpPr>
          <p:spPr bwMode="auto">
            <a:xfrm flipH="1">
              <a:off x="420" y="284"/>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Rectangle 66"/>
            <p:cNvSpPr>
              <a:spLocks noChangeArrowheads="1"/>
            </p:cNvSpPr>
            <p:nvPr/>
          </p:nvSpPr>
          <p:spPr bwMode="auto">
            <a:xfrm rot="16200000">
              <a:off x="181" y="144"/>
              <a:ext cx="24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47</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6" name="Line 67"/>
            <p:cNvSpPr>
              <a:spLocks noChangeShapeType="1"/>
            </p:cNvSpPr>
            <p:nvPr/>
          </p:nvSpPr>
          <p:spPr bwMode="auto">
            <a:xfrm>
              <a:off x="484" y="3293"/>
              <a:ext cx="471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68"/>
            <p:cNvSpPr>
              <a:spLocks noChangeShapeType="1"/>
            </p:cNvSpPr>
            <p:nvPr/>
          </p:nvSpPr>
          <p:spPr bwMode="auto">
            <a:xfrm>
              <a:off x="587"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69"/>
            <p:cNvSpPr>
              <a:spLocks noChangeArrowheads="1"/>
            </p:cNvSpPr>
            <p:nvPr/>
          </p:nvSpPr>
          <p:spPr bwMode="auto">
            <a:xfrm>
              <a:off x="45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133</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9" name="Line 70"/>
            <p:cNvSpPr>
              <a:spLocks noChangeShapeType="1"/>
            </p:cNvSpPr>
            <p:nvPr/>
          </p:nvSpPr>
          <p:spPr bwMode="auto">
            <a:xfrm>
              <a:off x="104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Rectangle 71"/>
            <p:cNvSpPr>
              <a:spLocks noChangeArrowheads="1"/>
            </p:cNvSpPr>
            <p:nvPr/>
          </p:nvSpPr>
          <p:spPr bwMode="auto">
            <a:xfrm>
              <a:off x="911"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150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1" name="Line 72"/>
            <p:cNvSpPr>
              <a:spLocks noChangeShapeType="1"/>
            </p:cNvSpPr>
            <p:nvPr/>
          </p:nvSpPr>
          <p:spPr bwMode="auto">
            <a:xfrm>
              <a:off x="239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Rectangle 73"/>
            <p:cNvSpPr>
              <a:spLocks noChangeArrowheads="1"/>
            </p:cNvSpPr>
            <p:nvPr/>
          </p:nvSpPr>
          <p:spPr bwMode="auto">
            <a:xfrm>
              <a:off x="2261"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3" name="Line 74"/>
            <p:cNvSpPr>
              <a:spLocks noChangeShapeType="1"/>
            </p:cNvSpPr>
            <p:nvPr/>
          </p:nvSpPr>
          <p:spPr bwMode="auto">
            <a:xfrm>
              <a:off x="374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Rectangle 75"/>
            <p:cNvSpPr>
              <a:spLocks noChangeArrowheads="1"/>
            </p:cNvSpPr>
            <p:nvPr/>
          </p:nvSpPr>
          <p:spPr bwMode="auto">
            <a:xfrm>
              <a:off x="361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250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5" name="Line 76"/>
            <p:cNvSpPr>
              <a:spLocks noChangeShapeType="1"/>
            </p:cNvSpPr>
            <p:nvPr/>
          </p:nvSpPr>
          <p:spPr bwMode="auto">
            <a:xfrm>
              <a:off x="5097"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Rectangle 77"/>
            <p:cNvSpPr>
              <a:spLocks noChangeArrowheads="1"/>
            </p:cNvSpPr>
            <p:nvPr/>
          </p:nvSpPr>
          <p:spPr bwMode="auto">
            <a:xfrm>
              <a:off x="496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300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7" name="Rectangle 78"/>
            <p:cNvSpPr>
              <a:spLocks noChangeArrowheads="1"/>
            </p:cNvSpPr>
            <p:nvPr/>
          </p:nvSpPr>
          <p:spPr bwMode="auto">
            <a:xfrm>
              <a:off x="2207" y="3550"/>
              <a:ext cx="1341"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Income, % of FPL</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grpSp>
      <p:grpSp>
        <p:nvGrpSpPr>
          <p:cNvPr id="78" name="Group 77"/>
          <p:cNvGrpSpPr/>
          <p:nvPr/>
        </p:nvGrpSpPr>
        <p:grpSpPr>
          <a:xfrm>
            <a:off x="2009950" y="4408673"/>
            <a:ext cx="1321100" cy="578753"/>
            <a:chOff x="1880189" y="4122215"/>
            <a:chExt cx="1321100" cy="578753"/>
          </a:xfrm>
        </p:grpSpPr>
        <p:sp>
          <p:nvSpPr>
            <p:cNvPr id="79" name="Rectangle 52"/>
            <p:cNvSpPr>
              <a:spLocks noChangeArrowheads="1"/>
            </p:cNvSpPr>
            <p:nvPr/>
          </p:nvSpPr>
          <p:spPr bwMode="auto">
            <a:xfrm>
              <a:off x="1880189" y="4122215"/>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1</a:t>
              </a:r>
              <a:r>
                <a:rPr kumimoji="0" lang="en-US" altLang="en-US" sz="2100" b="0" i="0" u="none" strike="noStrike" cap="none" normalizeH="0" baseline="0" dirty="0">
                  <a:ln>
                    <a:noFill/>
                  </a:ln>
                  <a:solidFill>
                    <a:srgbClr val="404040"/>
                  </a:solidFill>
                  <a:effectLst/>
                  <a:latin typeface="Arial" panose="020B0604020202020204" pitchFamily="34" charset="0"/>
                </a:rPr>
                <a:t>.71</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0" name="Rectangle 53"/>
            <p:cNvSpPr>
              <a:spLocks noChangeArrowheads="1"/>
            </p:cNvSpPr>
            <p:nvPr/>
          </p:nvSpPr>
          <p:spPr bwMode="auto">
            <a:xfrm>
              <a:off x="1896445" y="4377803"/>
              <a:ext cx="130484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81" name="Group 80"/>
          <p:cNvGrpSpPr/>
          <p:nvPr/>
        </p:nvGrpSpPr>
        <p:grpSpPr>
          <a:xfrm>
            <a:off x="4235944" y="3485727"/>
            <a:ext cx="1321100" cy="578753"/>
            <a:chOff x="1880189" y="4122215"/>
            <a:chExt cx="1321100" cy="578753"/>
          </a:xfrm>
        </p:grpSpPr>
        <p:sp>
          <p:nvSpPr>
            <p:cNvPr id="82" name="Rectangle 52"/>
            <p:cNvSpPr>
              <a:spLocks noChangeArrowheads="1"/>
            </p:cNvSpPr>
            <p:nvPr/>
          </p:nvSpPr>
          <p:spPr bwMode="auto">
            <a:xfrm>
              <a:off x="1880189" y="4122215"/>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0.56</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3" name="Rectangle 53"/>
            <p:cNvSpPr>
              <a:spLocks noChangeArrowheads="1"/>
            </p:cNvSpPr>
            <p:nvPr/>
          </p:nvSpPr>
          <p:spPr bwMode="auto">
            <a:xfrm>
              <a:off x="1896445" y="4377803"/>
              <a:ext cx="130484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(0.21)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84" name="Group 83"/>
          <p:cNvGrpSpPr/>
          <p:nvPr/>
        </p:nvGrpSpPr>
        <p:grpSpPr>
          <a:xfrm>
            <a:off x="6369544" y="2537143"/>
            <a:ext cx="1321100" cy="578753"/>
            <a:chOff x="1880189" y="4122215"/>
            <a:chExt cx="1321100" cy="578753"/>
          </a:xfrm>
        </p:grpSpPr>
        <p:sp>
          <p:nvSpPr>
            <p:cNvPr id="85" name="Rectangle 52"/>
            <p:cNvSpPr>
              <a:spLocks noChangeArrowheads="1"/>
            </p:cNvSpPr>
            <p:nvPr/>
          </p:nvSpPr>
          <p:spPr bwMode="auto">
            <a:xfrm>
              <a:off x="1880189" y="4122215"/>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0.61</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6" name="Rectangle 53"/>
            <p:cNvSpPr>
              <a:spLocks noChangeArrowheads="1"/>
            </p:cNvSpPr>
            <p:nvPr/>
          </p:nvSpPr>
          <p:spPr bwMode="auto">
            <a:xfrm>
              <a:off x="1896445" y="4377803"/>
              <a:ext cx="130484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(0.25)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87"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Average</a:t>
            </a:r>
            <a:r>
              <a:rPr kumimoji="0" lang="en-US" altLang="en-US" sz="2700" b="0" i="0" u="none" strike="noStrike" cap="none" normalizeH="0" dirty="0">
                <a:ln>
                  <a:noFill/>
                </a:ln>
                <a:solidFill>
                  <a:srgbClr val="1E2D53"/>
                </a:solidFill>
                <a:effectLst/>
                <a:latin typeface="Arial" panose="020B0604020202020204" pitchFamily="34" charset="0"/>
              </a:rPr>
              <a:t> Age of Enrollees (2009-2013)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2157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endParaRPr lang="en-US" dirty="0"/>
          </a:p>
          <a:p>
            <a:endParaRPr lang="en-US" dirty="0"/>
          </a:p>
          <a:p>
            <a:pPr marL="457200" indent="-457200">
              <a:buSzPct val="100000"/>
              <a:buFont typeface="+mj-lt"/>
              <a:buAutoNum type="arabicPeriod"/>
            </a:pPr>
            <a:r>
              <a:rPr lang="en-US" dirty="0"/>
              <a:t>Setting and Descriptive Evidence</a:t>
            </a:r>
          </a:p>
          <a:p>
            <a:pPr marL="457200" indent="-457200">
              <a:buSzPct val="100000"/>
              <a:buFont typeface="+mj-lt"/>
              <a:buAutoNum type="arabicPeriod"/>
            </a:pPr>
            <a:endParaRPr lang="en-US" dirty="0"/>
          </a:p>
          <a:p>
            <a:pPr marL="457200" indent="-457200">
              <a:buSzPct val="100000"/>
              <a:buFont typeface="+mj-lt"/>
              <a:buAutoNum type="arabicPeriod"/>
            </a:pPr>
            <a:r>
              <a:rPr lang="en-US" dirty="0"/>
              <a:t>Model and Estimates of WTP, Cost Curves</a:t>
            </a:r>
          </a:p>
          <a:p>
            <a:pPr marL="457200" indent="-457200">
              <a:buSzPct val="100000"/>
              <a:buFont typeface="+mj-lt"/>
              <a:buAutoNum type="arabicPeriod"/>
            </a:pPr>
            <a:endParaRPr lang="en-US" dirty="0"/>
          </a:p>
          <a:p>
            <a:pPr marL="457200" indent="-457200">
              <a:buSzPct val="100000"/>
              <a:buFont typeface="+mj-lt"/>
              <a:buAutoNum type="arabicPeriod"/>
            </a:pPr>
            <a:r>
              <a:rPr lang="en-US" dirty="0"/>
              <a:t>Discussion and Normative Implications</a:t>
            </a:r>
          </a:p>
          <a:p>
            <a:pPr marL="457200" indent="-457200">
              <a:buSzPct val="100000"/>
              <a:buFont typeface="+mj-lt"/>
              <a:buAutoNum type="arabicPeriod"/>
            </a:pPr>
            <a:endParaRPr lang="en-US" dirty="0"/>
          </a:p>
          <a:p>
            <a:pPr marL="457200" indent="-457200">
              <a:buSzPct val="100000"/>
              <a:buFont typeface="+mj-lt"/>
              <a:buAutoNum type="arabicPeriod"/>
            </a:pPr>
            <a:r>
              <a:rPr lang="en-US" dirty="0"/>
              <a:t>Conclusion</a:t>
            </a:r>
          </a:p>
        </p:txBody>
      </p:sp>
    </p:spTree>
    <p:extLst>
      <p:ext uri="{BB962C8B-B14F-4D97-AF65-F5344CB8AC3E}">
        <p14:creationId xmlns:p14="http://schemas.microsoft.com/office/powerpoint/2010/main" val="37119530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276225" y="552856"/>
            <a:ext cx="8410575" cy="6116638"/>
            <a:chOff x="42" y="40"/>
            <a:chExt cx="5298" cy="3853"/>
          </a:xfrm>
        </p:grpSpPr>
        <p:sp>
          <p:nvSpPr>
            <p:cNvPr id="3" name="AutoShape 3"/>
            <p:cNvSpPr>
              <a:spLocks noChangeAspect="1" noChangeArrowheads="1" noTextEdit="1"/>
            </p:cNvSpPr>
            <p:nvPr/>
          </p:nvSpPr>
          <p:spPr bwMode="auto">
            <a:xfrm>
              <a:off x="42" y="40"/>
              <a:ext cx="5295" cy="3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5"/>
            <p:cNvSpPr>
              <a:spLocks noChangeArrowheads="1"/>
            </p:cNvSpPr>
            <p:nvPr/>
          </p:nvSpPr>
          <p:spPr bwMode="auto">
            <a:xfrm>
              <a:off x="42" y="40"/>
              <a:ext cx="5298" cy="385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Rectangle 6"/>
            <p:cNvSpPr>
              <a:spLocks noChangeArrowheads="1"/>
            </p:cNvSpPr>
            <p:nvPr/>
          </p:nvSpPr>
          <p:spPr bwMode="auto">
            <a:xfrm>
              <a:off x="484" y="181"/>
              <a:ext cx="4712" cy="3109"/>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Line 7"/>
            <p:cNvSpPr>
              <a:spLocks noChangeShapeType="1"/>
            </p:cNvSpPr>
            <p:nvPr/>
          </p:nvSpPr>
          <p:spPr bwMode="auto">
            <a:xfrm>
              <a:off x="484" y="3191"/>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8"/>
            <p:cNvSpPr>
              <a:spLocks noChangeShapeType="1"/>
            </p:cNvSpPr>
            <p:nvPr/>
          </p:nvSpPr>
          <p:spPr bwMode="auto">
            <a:xfrm>
              <a:off x="484" y="1872"/>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9"/>
            <p:cNvSpPr>
              <a:spLocks noChangeShapeType="1"/>
            </p:cNvSpPr>
            <p:nvPr/>
          </p:nvSpPr>
          <p:spPr bwMode="auto">
            <a:xfrm>
              <a:off x="484" y="550"/>
              <a:ext cx="471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0"/>
            <p:cNvSpPr>
              <a:spLocks noChangeShapeType="1"/>
            </p:cNvSpPr>
            <p:nvPr/>
          </p:nvSpPr>
          <p:spPr bwMode="auto">
            <a:xfrm flipV="1">
              <a:off x="104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1"/>
            <p:cNvSpPr>
              <a:spLocks noChangeShapeType="1"/>
            </p:cNvSpPr>
            <p:nvPr/>
          </p:nvSpPr>
          <p:spPr bwMode="auto">
            <a:xfrm flipV="1">
              <a:off x="239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2"/>
            <p:cNvSpPr>
              <a:spLocks noChangeShapeType="1"/>
            </p:cNvSpPr>
            <p:nvPr/>
          </p:nvSpPr>
          <p:spPr bwMode="auto">
            <a:xfrm flipV="1">
              <a:off x="3746"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3"/>
            <p:cNvSpPr>
              <a:spLocks noChangeShapeType="1"/>
            </p:cNvSpPr>
            <p:nvPr/>
          </p:nvSpPr>
          <p:spPr bwMode="auto">
            <a:xfrm flipV="1">
              <a:off x="5097" y="181"/>
              <a:ext cx="0" cy="3112"/>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Oval 14"/>
            <p:cNvSpPr>
              <a:spLocks noChangeArrowheads="1"/>
            </p:cNvSpPr>
            <p:nvPr/>
          </p:nvSpPr>
          <p:spPr bwMode="auto">
            <a:xfrm>
              <a:off x="677" y="2668"/>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15"/>
            <p:cNvSpPr>
              <a:spLocks noChangeArrowheads="1"/>
            </p:cNvSpPr>
            <p:nvPr/>
          </p:nvSpPr>
          <p:spPr bwMode="auto">
            <a:xfrm>
              <a:off x="815" y="2863"/>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Oval 16"/>
            <p:cNvSpPr>
              <a:spLocks noChangeArrowheads="1"/>
            </p:cNvSpPr>
            <p:nvPr/>
          </p:nvSpPr>
          <p:spPr bwMode="auto">
            <a:xfrm>
              <a:off x="950" y="2844"/>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7"/>
            <p:cNvSpPr>
              <a:spLocks noChangeArrowheads="1"/>
            </p:cNvSpPr>
            <p:nvPr/>
          </p:nvSpPr>
          <p:spPr bwMode="auto">
            <a:xfrm>
              <a:off x="1084" y="1246"/>
              <a:ext cx="55"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8"/>
            <p:cNvSpPr>
              <a:spLocks noChangeArrowheads="1"/>
            </p:cNvSpPr>
            <p:nvPr/>
          </p:nvSpPr>
          <p:spPr bwMode="auto">
            <a:xfrm>
              <a:off x="1219" y="1987"/>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19"/>
            <p:cNvSpPr>
              <a:spLocks noChangeArrowheads="1"/>
            </p:cNvSpPr>
            <p:nvPr/>
          </p:nvSpPr>
          <p:spPr bwMode="auto">
            <a:xfrm>
              <a:off x="1354" y="1885"/>
              <a:ext cx="54"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0"/>
            <p:cNvSpPr>
              <a:spLocks noChangeArrowheads="1"/>
            </p:cNvSpPr>
            <p:nvPr/>
          </p:nvSpPr>
          <p:spPr bwMode="auto">
            <a:xfrm>
              <a:off x="1488" y="1670"/>
              <a:ext cx="55"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1"/>
            <p:cNvSpPr>
              <a:spLocks noChangeArrowheads="1"/>
            </p:cNvSpPr>
            <p:nvPr/>
          </p:nvSpPr>
          <p:spPr bwMode="auto">
            <a:xfrm>
              <a:off x="1623" y="2138"/>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2"/>
            <p:cNvSpPr>
              <a:spLocks noChangeArrowheads="1"/>
            </p:cNvSpPr>
            <p:nvPr/>
          </p:nvSpPr>
          <p:spPr bwMode="auto">
            <a:xfrm>
              <a:off x="1758" y="1535"/>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3"/>
            <p:cNvSpPr>
              <a:spLocks noChangeArrowheads="1"/>
            </p:cNvSpPr>
            <p:nvPr/>
          </p:nvSpPr>
          <p:spPr bwMode="auto">
            <a:xfrm>
              <a:off x="1893" y="1846"/>
              <a:ext cx="54"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4"/>
            <p:cNvSpPr>
              <a:spLocks noChangeArrowheads="1"/>
            </p:cNvSpPr>
            <p:nvPr/>
          </p:nvSpPr>
          <p:spPr bwMode="auto">
            <a:xfrm>
              <a:off x="2030" y="1994"/>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5"/>
            <p:cNvSpPr>
              <a:spLocks noChangeArrowheads="1"/>
            </p:cNvSpPr>
            <p:nvPr/>
          </p:nvSpPr>
          <p:spPr bwMode="auto">
            <a:xfrm>
              <a:off x="2165" y="2276"/>
              <a:ext cx="55"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6"/>
            <p:cNvSpPr>
              <a:spLocks noChangeArrowheads="1"/>
            </p:cNvSpPr>
            <p:nvPr/>
          </p:nvSpPr>
          <p:spPr bwMode="auto">
            <a:xfrm>
              <a:off x="2300" y="2199"/>
              <a:ext cx="54"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7"/>
            <p:cNvSpPr>
              <a:spLocks noChangeArrowheads="1"/>
            </p:cNvSpPr>
            <p:nvPr/>
          </p:nvSpPr>
          <p:spPr bwMode="auto">
            <a:xfrm>
              <a:off x="2435" y="255"/>
              <a:ext cx="54"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8"/>
            <p:cNvSpPr>
              <a:spLocks noChangeArrowheads="1"/>
            </p:cNvSpPr>
            <p:nvPr/>
          </p:nvSpPr>
          <p:spPr bwMode="auto">
            <a:xfrm>
              <a:off x="2569" y="1211"/>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29"/>
            <p:cNvSpPr>
              <a:spLocks noChangeArrowheads="1"/>
            </p:cNvSpPr>
            <p:nvPr/>
          </p:nvSpPr>
          <p:spPr bwMode="auto">
            <a:xfrm>
              <a:off x="2704" y="1025"/>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0"/>
            <p:cNvSpPr>
              <a:spLocks noChangeArrowheads="1"/>
            </p:cNvSpPr>
            <p:nvPr/>
          </p:nvSpPr>
          <p:spPr bwMode="auto">
            <a:xfrm>
              <a:off x="2839" y="1958"/>
              <a:ext cx="57"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1"/>
            <p:cNvSpPr>
              <a:spLocks noChangeArrowheads="1"/>
            </p:cNvSpPr>
            <p:nvPr/>
          </p:nvSpPr>
          <p:spPr bwMode="auto">
            <a:xfrm>
              <a:off x="2973" y="1336"/>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2"/>
            <p:cNvSpPr>
              <a:spLocks noChangeArrowheads="1"/>
            </p:cNvSpPr>
            <p:nvPr/>
          </p:nvSpPr>
          <p:spPr bwMode="auto">
            <a:xfrm>
              <a:off x="3111" y="1509"/>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3"/>
            <p:cNvSpPr>
              <a:spLocks noChangeArrowheads="1"/>
            </p:cNvSpPr>
            <p:nvPr/>
          </p:nvSpPr>
          <p:spPr bwMode="auto">
            <a:xfrm>
              <a:off x="3246" y="1612"/>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4"/>
            <p:cNvSpPr>
              <a:spLocks noChangeArrowheads="1"/>
            </p:cNvSpPr>
            <p:nvPr/>
          </p:nvSpPr>
          <p:spPr bwMode="auto">
            <a:xfrm>
              <a:off x="3381" y="1416"/>
              <a:ext cx="57"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5"/>
            <p:cNvSpPr>
              <a:spLocks noChangeArrowheads="1"/>
            </p:cNvSpPr>
            <p:nvPr/>
          </p:nvSpPr>
          <p:spPr bwMode="auto">
            <a:xfrm>
              <a:off x="3515" y="1650"/>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6"/>
            <p:cNvSpPr>
              <a:spLocks noChangeArrowheads="1"/>
            </p:cNvSpPr>
            <p:nvPr/>
          </p:nvSpPr>
          <p:spPr bwMode="auto">
            <a:xfrm>
              <a:off x="3650" y="2414"/>
              <a:ext cx="58"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7"/>
            <p:cNvSpPr>
              <a:spLocks noChangeArrowheads="1"/>
            </p:cNvSpPr>
            <p:nvPr/>
          </p:nvSpPr>
          <p:spPr bwMode="auto">
            <a:xfrm>
              <a:off x="3785" y="1221"/>
              <a:ext cx="58" cy="54"/>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8"/>
            <p:cNvSpPr>
              <a:spLocks noChangeArrowheads="1"/>
            </p:cNvSpPr>
            <p:nvPr/>
          </p:nvSpPr>
          <p:spPr bwMode="auto">
            <a:xfrm>
              <a:off x="3920" y="1519"/>
              <a:ext cx="57"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39"/>
            <p:cNvSpPr>
              <a:spLocks noChangeArrowheads="1"/>
            </p:cNvSpPr>
            <p:nvPr/>
          </p:nvSpPr>
          <p:spPr bwMode="auto">
            <a:xfrm>
              <a:off x="4054" y="2491"/>
              <a:ext cx="58"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0"/>
            <p:cNvSpPr>
              <a:spLocks noChangeArrowheads="1"/>
            </p:cNvSpPr>
            <p:nvPr/>
          </p:nvSpPr>
          <p:spPr bwMode="auto">
            <a:xfrm>
              <a:off x="4192" y="1326"/>
              <a:ext cx="55"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1"/>
            <p:cNvSpPr>
              <a:spLocks noChangeArrowheads="1"/>
            </p:cNvSpPr>
            <p:nvPr/>
          </p:nvSpPr>
          <p:spPr bwMode="auto">
            <a:xfrm>
              <a:off x="4327" y="1387"/>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2"/>
            <p:cNvSpPr>
              <a:spLocks noChangeArrowheads="1"/>
            </p:cNvSpPr>
            <p:nvPr/>
          </p:nvSpPr>
          <p:spPr bwMode="auto">
            <a:xfrm>
              <a:off x="4462" y="1503"/>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3"/>
            <p:cNvSpPr>
              <a:spLocks noChangeArrowheads="1"/>
            </p:cNvSpPr>
            <p:nvPr/>
          </p:nvSpPr>
          <p:spPr bwMode="auto">
            <a:xfrm>
              <a:off x="4596" y="1853"/>
              <a:ext cx="55" cy="57"/>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4"/>
            <p:cNvSpPr>
              <a:spLocks noChangeArrowheads="1"/>
            </p:cNvSpPr>
            <p:nvPr/>
          </p:nvSpPr>
          <p:spPr bwMode="auto">
            <a:xfrm>
              <a:off x="4731" y="2167"/>
              <a:ext cx="55" cy="5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5"/>
            <p:cNvSpPr>
              <a:spLocks noChangeArrowheads="1"/>
            </p:cNvSpPr>
            <p:nvPr/>
          </p:nvSpPr>
          <p:spPr bwMode="auto">
            <a:xfrm>
              <a:off x="4866" y="1419"/>
              <a:ext cx="54"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6"/>
            <p:cNvSpPr>
              <a:spLocks noChangeArrowheads="1"/>
            </p:cNvSpPr>
            <p:nvPr/>
          </p:nvSpPr>
          <p:spPr bwMode="auto">
            <a:xfrm>
              <a:off x="5000" y="1169"/>
              <a:ext cx="55" cy="5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7"/>
            <p:cNvSpPr>
              <a:spLocks/>
            </p:cNvSpPr>
            <p:nvPr/>
          </p:nvSpPr>
          <p:spPr bwMode="auto">
            <a:xfrm>
              <a:off x="654" y="2591"/>
              <a:ext cx="379" cy="365"/>
            </a:xfrm>
            <a:custGeom>
              <a:avLst/>
              <a:gdLst>
                <a:gd name="T0" fmla="*/ 0 w 118"/>
                <a:gd name="T1" fmla="*/ 0 h 114"/>
                <a:gd name="T2" fmla="*/ 8 w 118"/>
                <a:gd name="T3" fmla="*/ 8 h 114"/>
                <a:gd name="T4" fmla="*/ 16 w 118"/>
                <a:gd name="T5" fmla="*/ 17 h 114"/>
                <a:gd name="T6" fmla="*/ 25 w 118"/>
                <a:gd name="T7" fmla="*/ 25 h 114"/>
                <a:gd name="T8" fmla="*/ 33 w 118"/>
                <a:gd name="T9" fmla="*/ 33 h 114"/>
                <a:gd name="T10" fmla="*/ 42 w 118"/>
                <a:gd name="T11" fmla="*/ 41 h 114"/>
                <a:gd name="T12" fmla="*/ 50 w 118"/>
                <a:gd name="T13" fmla="*/ 49 h 114"/>
                <a:gd name="T14" fmla="*/ 59 w 118"/>
                <a:gd name="T15" fmla="*/ 57 h 114"/>
                <a:gd name="T16" fmla="*/ 67 w 118"/>
                <a:gd name="T17" fmla="*/ 65 h 114"/>
                <a:gd name="T18" fmla="*/ 75 w 118"/>
                <a:gd name="T19" fmla="*/ 74 h 114"/>
                <a:gd name="T20" fmla="*/ 84 w 118"/>
                <a:gd name="T21" fmla="*/ 82 h 114"/>
                <a:gd name="T22" fmla="*/ 92 w 118"/>
                <a:gd name="T23" fmla="*/ 90 h 114"/>
                <a:gd name="T24" fmla="*/ 101 w 118"/>
                <a:gd name="T25" fmla="*/ 98 h 114"/>
                <a:gd name="T26" fmla="*/ 109 w 118"/>
                <a:gd name="T27" fmla="*/ 106 h 114"/>
                <a:gd name="T28" fmla="*/ 118 w 118"/>
                <a:gd name="T2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14">
                  <a:moveTo>
                    <a:pt x="0" y="0"/>
                  </a:moveTo>
                  <a:lnTo>
                    <a:pt x="8" y="8"/>
                  </a:lnTo>
                  <a:lnTo>
                    <a:pt x="16" y="17"/>
                  </a:lnTo>
                  <a:lnTo>
                    <a:pt x="25" y="25"/>
                  </a:lnTo>
                  <a:lnTo>
                    <a:pt x="33" y="33"/>
                  </a:lnTo>
                  <a:lnTo>
                    <a:pt x="42" y="41"/>
                  </a:lnTo>
                  <a:lnTo>
                    <a:pt x="50" y="49"/>
                  </a:lnTo>
                  <a:lnTo>
                    <a:pt x="59" y="57"/>
                  </a:lnTo>
                  <a:lnTo>
                    <a:pt x="67" y="65"/>
                  </a:lnTo>
                  <a:lnTo>
                    <a:pt x="75" y="74"/>
                  </a:lnTo>
                  <a:lnTo>
                    <a:pt x="84" y="82"/>
                  </a:lnTo>
                  <a:lnTo>
                    <a:pt x="92" y="90"/>
                  </a:lnTo>
                  <a:lnTo>
                    <a:pt x="101" y="98"/>
                  </a:lnTo>
                  <a:lnTo>
                    <a:pt x="109" y="106"/>
                  </a:lnTo>
                  <a:lnTo>
                    <a:pt x="118" y="114"/>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48"/>
            <p:cNvSpPr>
              <a:spLocks/>
            </p:cNvSpPr>
            <p:nvPr/>
          </p:nvSpPr>
          <p:spPr bwMode="auto">
            <a:xfrm>
              <a:off x="1059" y="1567"/>
              <a:ext cx="1324" cy="600"/>
            </a:xfrm>
            <a:custGeom>
              <a:avLst/>
              <a:gdLst>
                <a:gd name="T0" fmla="*/ 0 w 413"/>
                <a:gd name="T1" fmla="*/ 0 h 187"/>
                <a:gd name="T2" fmla="*/ 8 w 413"/>
                <a:gd name="T3" fmla="*/ 3 h 187"/>
                <a:gd name="T4" fmla="*/ 17 w 413"/>
                <a:gd name="T5" fmla="*/ 7 h 187"/>
                <a:gd name="T6" fmla="*/ 25 w 413"/>
                <a:gd name="T7" fmla="*/ 11 h 187"/>
                <a:gd name="T8" fmla="*/ 34 w 413"/>
                <a:gd name="T9" fmla="*/ 15 h 187"/>
                <a:gd name="T10" fmla="*/ 42 w 413"/>
                <a:gd name="T11" fmla="*/ 19 h 187"/>
                <a:gd name="T12" fmla="*/ 50 w 413"/>
                <a:gd name="T13" fmla="*/ 23 h 187"/>
                <a:gd name="T14" fmla="*/ 59 w 413"/>
                <a:gd name="T15" fmla="*/ 26 h 187"/>
                <a:gd name="T16" fmla="*/ 67 w 413"/>
                <a:gd name="T17" fmla="*/ 30 h 187"/>
                <a:gd name="T18" fmla="*/ 76 w 413"/>
                <a:gd name="T19" fmla="*/ 34 h 187"/>
                <a:gd name="T20" fmla="*/ 84 w 413"/>
                <a:gd name="T21" fmla="*/ 38 h 187"/>
                <a:gd name="T22" fmla="*/ 93 w 413"/>
                <a:gd name="T23" fmla="*/ 42 h 187"/>
                <a:gd name="T24" fmla="*/ 101 w 413"/>
                <a:gd name="T25" fmla="*/ 45 h 187"/>
                <a:gd name="T26" fmla="*/ 109 w 413"/>
                <a:gd name="T27" fmla="*/ 49 h 187"/>
                <a:gd name="T28" fmla="*/ 118 w 413"/>
                <a:gd name="T29" fmla="*/ 53 h 187"/>
                <a:gd name="T30" fmla="*/ 126 w 413"/>
                <a:gd name="T31" fmla="*/ 57 h 187"/>
                <a:gd name="T32" fmla="*/ 135 w 413"/>
                <a:gd name="T33" fmla="*/ 61 h 187"/>
                <a:gd name="T34" fmla="*/ 143 w 413"/>
                <a:gd name="T35" fmla="*/ 65 h 187"/>
                <a:gd name="T36" fmla="*/ 152 w 413"/>
                <a:gd name="T37" fmla="*/ 68 h 187"/>
                <a:gd name="T38" fmla="*/ 160 w 413"/>
                <a:gd name="T39" fmla="*/ 72 h 187"/>
                <a:gd name="T40" fmla="*/ 168 w 413"/>
                <a:gd name="T41" fmla="*/ 76 h 187"/>
                <a:gd name="T42" fmla="*/ 177 w 413"/>
                <a:gd name="T43" fmla="*/ 80 h 187"/>
                <a:gd name="T44" fmla="*/ 185 w 413"/>
                <a:gd name="T45" fmla="*/ 84 h 187"/>
                <a:gd name="T46" fmla="*/ 194 w 413"/>
                <a:gd name="T47" fmla="*/ 87 h 187"/>
                <a:gd name="T48" fmla="*/ 202 w 413"/>
                <a:gd name="T49" fmla="*/ 91 h 187"/>
                <a:gd name="T50" fmla="*/ 211 w 413"/>
                <a:gd name="T51" fmla="*/ 95 h 187"/>
                <a:gd name="T52" fmla="*/ 219 w 413"/>
                <a:gd name="T53" fmla="*/ 99 h 187"/>
                <a:gd name="T54" fmla="*/ 227 w 413"/>
                <a:gd name="T55" fmla="*/ 103 h 187"/>
                <a:gd name="T56" fmla="*/ 236 w 413"/>
                <a:gd name="T57" fmla="*/ 107 h 187"/>
                <a:gd name="T58" fmla="*/ 244 w 413"/>
                <a:gd name="T59" fmla="*/ 110 h 187"/>
                <a:gd name="T60" fmla="*/ 253 w 413"/>
                <a:gd name="T61" fmla="*/ 114 h 187"/>
                <a:gd name="T62" fmla="*/ 261 w 413"/>
                <a:gd name="T63" fmla="*/ 118 h 187"/>
                <a:gd name="T64" fmla="*/ 269 w 413"/>
                <a:gd name="T65" fmla="*/ 122 h 187"/>
                <a:gd name="T66" fmla="*/ 278 w 413"/>
                <a:gd name="T67" fmla="*/ 126 h 187"/>
                <a:gd name="T68" fmla="*/ 286 w 413"/>
                <a:gd name="T69" fmla="*/ 130 h 187"/>
                <a:gd name="T70" fmla="*/ 295 w 413"/>
                <a:gd name="T71" fmla="*/ 133 h 187"/>
                <a:gd name="T72" fmla="*/ 303 w 413"/>
                <a:gd name="T73" fmla="*/ 137 h 187"/>
                <a:gd name="T74" fmla="*/ 312 w 413"/>
                <a:gd name="T75" fmla="*/ 141 h 187"/>
                <a:gd name="T76" fmla="*/ 320 w 413"/>
                <a:gd name="T77" fmla="*/ 145 h 187"/>
                <a:gd name="T78" fmla="*/ 329 w 413"/>
                <a:gd name="T79" fmla="*/ 149 h 187"/>
                <a:gd name="T80" fmla="*/ 337 w 413"/>
                <a:gd name="T81" fmla="*/ 152 h 187"/>
                <a:gd name="T82" fmla="*/ 345 w 413"/>
                <a:gd name="T83" fmla="*/ 156 h 187"/>
                <a:gd name="T84" fmla="*/ 354 w 413"/>
                <a:gd name="T85" fmla="*/ 160 h 187"/>
                <a:gd name="T86" fmla="*/ 362 w 413"/>
                <a:gd name="T87" fmla="*/ 164 h 187"/>
                <a:gd name="T88" fmla="*/ 371 w 413"/>
                <a:gd name="T89" fmla="*/ 168 h 187"/>
                <a:gd name="T90" fmla="*/ 379 w 413"/>
                <a:gd name="T91" fmla="*/ 172 h 187"/>
                <a:gd name="T92" fmla="*/ 387 w 413"/>
                <a:gd name="T93" fmla="*/ 175 h 187"/>
                <a:gd name="T94" fmla="*/ 396 w 413"/>
                <a:gd name="T95" fmla="*/ 179 h 187"/>
                <a:gd name="T96" fmla="*/ 404 w 413"/>
                <a:gd name="T97" fmla="*/ 183 h 187"/>
                <a:gd name="T98" fmla="*/ 413 w 413"/>
                <a:gd name="T99" fmla="*/ 187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87">
                  <a:moveTo>
                    <a:pt x="0" y="0"/>
                  </a:moveTo>
                  <a:lnTo>
                    <a:pt x="8" y="3"/>
                  </a:lnTo>
                  <a:lnTo>
                    <a:pt x="17" y="7"/>
                  </a:lnTo>
                  <a:lnTo>
                    <a:pt x="25" y="11"/>
                  </a:lnTo>
                  <a:lnTo>
                    <a:pt x="34" y="15"/>
                  </a:lnTo>
                  <a:lnTo>
                    <a:pt x="42" y="19"/>
                  </a:lnTo>
                  <a:lnTo>
                    <a:pt x="50" y="23"/>
                  </a:lnTo>
                  <a:lnTo>
                    <a:pt x="59" y="26"/>
                  </a:lnTo>
                  <a:lnTo>
                    <a:pt x="67" y="30"/>
                  </a:lnTo>
                  <a:lnTo>
                    <a:pt x="76" y="34"/>
                  </a:lnTo>
                  <a:lnTo>
                    <a:pt x="84" y="38"/>
                  </a:lnTo>
                  <a:lnTo>
                    <a:pt x="93" y="42"/>
                  </a:lnTo>
                  <a:lnTo>
                    <a:pt x="101" y="45"/>
                  </a:lnTo>
                  <a:lnTo>
                    <a:pt x="109" y="49"/>
                  </a:lnTo>
                  <a:lnTo>
                    <a:pt x="118" y="53"/>
                  </a:lnTo>
                  <a:lnTo>
                    <a:pt x="126" y="57"/>
                  </a:lnTo>
                  <a:lnTo>
                    <a:pt x="135" y="61"/>
                  </a:lnTo>
                  <a:lnTo>
                    <a:pt x="143" y="65"/>
                  </a:lnTo>
                  <a:lnTo>
                    <a:pt x="152" y="68"/>
                  </a:lnTo>
                  <a:lnTo>
                    <a:pt x="160" y="72"/>
                  </a:lnTo>
                  <a:lnTo>
                    <a:pt x="168" y="76"/>
                  </a:lnTo>
                  <a:lnTo>
                    <a:pt x="177" y="80"/>
                  </a:lnTo>
                  <a:lnTo>
                    <a:pt x="185" y="84"/>
                  </a:lnTo>
                  <a:lnTo>
                    <a:pt x="194" y="87"/>
                  </a:lnTo>
                  <a:lnTo>
                    <a:pt x="202" y="91"/>
                  </a:lnTo>
                  <a:lnTo>
                    <a:pt x="211" y="95"/>
                  </a:lnTo>
                  <a:lnTo>
                    <a:pt x="219" y="99"/>
                  </a:lnTo>
                  <a:lnTo>
                    <a:pt x="227" y="103"/>
                  </a:lnTo>
                  <a:lnTo>
                    <a:pt x="236" y="107"/>
                  </a:lnTo>
                  <a:lnTo>
                    <a:pt x="244" y="110"/>
                  </a:lnTo>
                  <a:lnTo>
                    <a:pt x="253" y="114"/>
                  </a:lnTo>
                  <a:lnTo>
                    <a:pt x="261" y="118"/>
                  </a:lnTo>
                  <a:lnTo>
                    <a:pt x="269" y="122"/>
                  </a:lnTo>
                  <a:lnTo>
                    <a:pt x="278" y="126"/>
                  </a:lnTo>
                  <a:lnTo>
                    <a:pt x="286" y="130"/>
                  </a:lnTo>
                  <a:lnTo>
                    <a:pt x="295" y="133"/>
                  </a:lnTo>
                  <a:lnTo>
                    <a:pt x="303" y="137"/>
                  </a:lnTo>
                  <a:lnTo>
                    <a:pt x="312" y="141"/>
                  </a:lnTo>
                  <a:lnTo>
                    <a:pt x="320" y="145"/>
                  </a:lnTo>
                  <a:lnTo>
                    <a:pt x="329" y="149"/>
                  </a:lnTo>
                  <a:lnTo>
                    <a:pt x="337" y="152"/>
                  </a:lnTo>
                  <a:lnTo>
                    <a:pt x="345" y="156"/>
                  </a:lnTo>
                  <a:lnTo>
                    <a:pt x="354" y="160"/>
                  </a:lnTo>
                  <a:lnTo>
                    <a:pt x="362" y="164"/>
                  </a:lnTo>
                  <a:lnTo>
                    <a:pt x="371" y="168"/>
                  </a:lnTo>
                  <a:lnTo>
                    <a:pt x="379" y="172"/>
                  </a:lnTo>
                  <a:lnTo>
                    <a:pt x="387" y="175"/>
                  </a:lnTo>
                  <a:lnTo>
                    <a:pt x="396" y="179"/>
                  </a:lnTo>
                  <a:lnTo>
                    <a:pt x="404" y="183"/>
                  </a:lnTo>
                  <a:lnTo>
                    <a:pt x="413" y="187"/>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49"/>
            <p:cNvSpPr>
              <a:spLocks/>
            </p:cNvSpPr>
            <p:nvPr/>
          </p:nvSpPr>
          <p:spPr bwMode="auto">
            <a:xfrm>
              <a:off x="2409" y="791"/>
              <a:ext cx="1325" cy="1238"/>
            </a:xfrm>
            <a:custGeom>
              <a:avLst/>
              <a:gdLst>
                <a:gd name="T0" fmla="*/ 0 w 413"/>
                <a:gd name="T1" fmla="*/ 0 h 386"/>
                <a:gd name="T2" fmla="*/ 9 w 413"/>
                <a:gd name="T3" fmla="*/ 8 h 386"/>
                <a:gd name="T4" fmla="*/ 17 w 413"/>
                <a:gd name="T5" fmla="*/ 15 h 386"/>
                <a:gd name="T6" fmla="*/ 25 w 413"/>
                <a:gd name="T7" fmla="*/ 23 h 386"/>
                <a:gd name="T8" fmla="*/ 34 w 413"/>
                <a:gd name="T9" fmla="*/ 31 h 386"/>
                <a:gd name="T10" fmla="*/ 42 w 413"/>
                <a:gd name="T11" fmla="*/ 39 h 386"/>
                <a:gd name="T12" fmla="*/ 51 w 413"/>
                <a:gd name="T13" fmla="*/ 47 h 386"/>
                <a:gd name="T14" fmla="*/ 59 w 413"/>
                <a:gd name="T15" fmla="*/ 55 h 386"/>
                <a:gd name="T16" fmla="*/ 68 w 413"/>
                <a:gd name="T17" fmla="*/ 63 h 386"/>
                <a:gd name="T18" fmla="*/ 76 w 413"/>
                <a:gd name="T19" fmla="*/ 71 h 386"/>
                <a:gd name="T20" fmla="*/ 84 w 413"/>
                <a:gd name="T21" fmla="*/ 79 h 386"/>
                <a:gd name="T22" fmla="*/ 93 w 413"/>
                <a:gd name="T23" fmla="*/ 87 h 386"/>
                <a:gd name="T24" fmla="*/ 101 w 413"/>
                <a:gd name="T25" fmla="*/ 94 h 386"/>
                <a:gd name="T26" fmla="*/ 110 w 413"/>
                <a:gd name="T27" fmla="*/ 102 h 386"/>
                <a:gd name="T28" fmla="*/ 118 w 413"/>
                <a:gd name="T29" fmla="*/ 110 h 386"/>
                <a:gd name="T30" fmla="*/ 127 w 413"/>
                <a:gd name="T31" fmla="*/ 118 h 386"/>
                <a:gd name="T32" fmla="*/ 135 w 413"/>
                <a:gd name="T33" fmla="*/ 126 h 386"/>
                <a:gd name="T34" fmla="*/ 143 w 413"/>
                <a:gd name="T35" fmla="*/ 134 h 386"/>
                <a:gd name="T36" fmla="*/ 152 w 413"/>
                <a:gd name="T37" fmla="*/ 142 h 386"/>
                <a:gd name="T38" fmla="*/ 160 w 413"/>
                <a:gd name="T39" fmla="*/ 150 h 386"/>
                <a:gd name="T40" fmla="*/ 169 w 413"/>
                <a:gd name="T41" fmla="*/ 158 h 386"/>
                <a:gd name="T42" fmla="*/ 177 w 413"/>
                <a:gd name="T43" fmla="*/ 165 h 386"/>
                <a:gd name="T44" fmla="*/ 185 w 413"/>
                <a:gd name="T45" fmla="*/ 173 h 386"/>
                <a:gd name="T46" fmla="*/ 194 w 413"/>
                <a:gd name="T47" fmla="*/ 181 h 386"/>
                <a:gd name="T48" fmla="*/ 202 w 413"/>
                <a:gd name="T49" fmla="*/ 189 h 386"/>
                <a:gd name="T50" fmla="*/ 211 w 413"/>
                <a:gd name="T51" fmla="*/ 197 h 386"/>
                <a:gd name="T52" fmla="*/ 219 w 413"/>
                <a:gd name="T53" fmla="*/ 205 h 386"/>
                <a:gd name="T54" fmla="*/ 228 w 413"/>
                <a:gd name="T55" fmla="*/ 213 h 386"/>
                <a:gd name="T56" fmla="*/ 236 w 413"/>
                <a:gd name="T57" fmla="*/ 221 h 386"/>
                <a:gd name="T58" fmla="*/ 244 w 413"/>
                <a:gd name="T59" fmla="*/ 229 h 386"/>
                <a:gd name="T60" fmla="*/ 253 w 413"/>
                <a:gd name="T61" fmla="*/ 236 h 386"/>
                <a:gd name="T62" fmla="*/ 261 w 413"/>
                <a:gd name="T63" fmla="*/ 244 h 386"/>
                <a:gd name="T64" fmla="*/ 270 w 413"/>
                <a:gd name="T65" fmla="*/ 252 h 386"/>
                <a:gd name="T66" fmla="*/ 278 w 413"/>
                <a:gd name="T67" fmla="*/ 260 h 386"/>
                <a:gd name="T68" fmla="*/ 287 w 413"/>
                <a:gd name="T69" fmla="*/ 268 h 386"/>
                <a:gd name="T70" fmla="*/ 295 w 413"/>
                <a:gd name="T71" fmla="*/ 276 h 386"/>
                <a:gd name="T72" fmla="*/ 303 w 413"/>
                <a:gd name="T73" fmla="*/ 284 h 386"/>
                <a:gd name="T74" fmla="*/ 312 w 413"/>
                <a:gd name="T75" fmla="*/ 292 h 386"/>
                <a:gd name="T76" fmla="*/ 320 w 413"/>
                <a:gd name="T77" fmla="*/ 300 h 386"/>
                <a:gd name="T78" fmla="*/ 329 w 413"/>
                <a:gd name="T79" fmla="*/ 308 h 386"/>
                <a:gd name="T80" fmla="*/ 337 w 413"/>
                <a:gd name="T81" fmla="*/ 315 h 386"/>
                <a:gd name="T82" fmla="*/ 346 w 413"/>
                <a:gd name="T83" fmla="*/ 323 h 386"/>
                <a:gd name="T84" fmla="*/ 354 w 413"/>
                <a:gd name="T85" fmla="*/ 331 h 386"/>
                <a:gd name="T86" fmla="*/ 362 w 413"/>
                <a:gd name="T87" fmla="*/ 339 h 386"/>
                <a:gd name="T88" fmla="*/ 371 w 413"/>
                <a:gd name="T89" fmla="*/ 347 h 386"/>
                <a:gd name="T90" fmla="*/ 379 w 413"/>
                <a:gd name="T91" fmla="*/ 355 h 386"/>
                <a:gd name="T92" fmla="*/ 388 w 413"/>
                <a:gd name="T93" fmla="*/ 363 h 386"/>
                <a:gd name="T94" fmla="*/ 396 w 413"/>
                <a:gd name="T95" fmla="*/ 371 h 386"/>
                <a:gd name="T96" fmla="*/ 404 w 413"/>
                <a:gd name="T97" fmla="*/ 379 h 386"/>
                <a:gd name="T98" fmla="*/ 413 w 413"/>
                <a:gd name="T99" fmla="*/ 38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386">
                  <a:moveTo>
                    <a:pt x="0" y="0"/>
                  </a:moveTo>
                  <a:lnTo>
                    <a:pt x="9" y="8"/>
                  </a:lnTo>
                  <a:lnTo>
                    <a:pt x="17" y="15"/>
                  </a:lnTo>
                  <a:lnTo>
                    <a:pt x="25" y="23"/>
                  </a:lnTo>
                  <a:lnTo>
                    <a:pt x="34" y="31"/>
                  </a:lnTo>
                  <a:lnTo>
                    <a:pt x="42" y="39"/>
                  </a:lnTo>
                  <a:lnTo>
                    <a:pt x="51" y="47"/>
                  </a:lnTo>
                  <a:lnTo>
                    <a:pt x="59" y="55"/>
                  </a:lnTo>
                  <a:lnTo>
                    <a:pt x="68" y="63"/>
                  </a:lnTo>
                  <a:lnTo>
                    <a:pt x="76" y="71"/>
                  </a:lnTo>
                  <a:lnTo>
                    <a:pt x="84" y="79"/>
                  </a:lnTo>
                  <a:lnTo>
                    <a:pt x="93" y="87"/>
                  </a:lnTo>
                  <a:lnTo>
                    <a:pt x="101" y="94"/>
                  </a:lnTo>
                  <a:lnTo>
                    <a:pt x="110" y="102"/>
                  </a:lnTo>
                  <a:lnTo>
                    <a:pt x="118" y="110"/>
                  </a:lnTo>
                  <a:lnTo>
                    <a:pt x="127" y="118"/>
                  </a:lnTo>
                  <a:lnTo>
                    <a:pt x="135" y="126"/>
                  </a:lnTo>
                  <a:lnTo>
                    <a:pt x="143" y="134"/>
                  </a:lnTo>
                  <a:lnTo>
                    <a:pt x="152" y="142"/>
                  </a:lnTo>
                  <a:lnTo>
                    <a:pt x="160" y="150"/>
                  </a:lnTo>
                  <a:lnTo>
                    <a:pt x="169" y="158"/>
                  </a:lnTo>
                  <a:lnTo>
                    <a:pt x="177" y="165"/>
                  </a:lnTo>
                  <a:lnTo>
                    <a:pt x="185" y="173"/>
                  </a:lnTo>
                  <a:lnTo>
                    <a:pt x="194" y="181"/>
                  </a:lnTo>
                  <a:lnTo>
                    <a:pt x="202" y="189"/>
                  </a:lnTo>
                  <a:lnTo>
                    <a:pt x="211" y="197"/>
                  </a:lnTo>
                  <a:lnTo>
                    <a:pt x="219" y="205"/>
                  </a:lnTo>
                  <a:lnTo>
                    <a:pt x="228" y="213"/>
                  </a:lnTo>
                  <a:lnTo>
                    <a:pt x="236" y="221"/>
                  </a:lnTo>
                  <a:lnTo>
                    <a:pt x="244" y="229"/>
                  </a:lnTo>
                  <a:lnTo>
                    <a:pt x="253" y="236"/>
                  </a:lnTo>
                  <a:lnTo>
                    <a:pt x="261" y="244"/>
                  </a:lnTo>
                  <a:lnTo>
                    <a:pt x="270" y="252"/>
                  </a:lnTo>
                  <a:lnTo>
                    <a:pt x="278" y="260"/>
                  </a:lnTo>
                  <a:lnTo>
                    <a:pt x="287" y="268"/>
                  </a:lnTo>
                  <a:lnTo>
                    <a:pt x="295" y="276"/>
                  </a:lnTo>
                  <a:lnTo>
                    <a:pt x="303" y="284"/>
                  </a:lnTo>
                  <a:lnTo>
                    <a:pt x="312" y="292"/>
                  </a:lnTo>
                  <a:lnTo>
                    <a:pt x="320" y="300"/>
                  </a:lnTo>
                  <a:lnTo>
                    <a:pt x="329" y="308"/>
                  </a:lnTo>
                  <a:lnTo>
                    <a:pt x="337" y="315"/>
                  </a:lnTo>
                  <a:lnTo>
                    <a:pt x="346" y="323"/>
                  </a:lnTo>
                  <a:lnTo>
                    <a:pt x="354" y="331"/>
                  </a:lnTo>
                  <a:lnTo>
                    <a:pt x="362" y="339"/>
                  </a:lnTo>
                  <a:lnTo>
                    <a:pt x="371" y="347"/>
                  </a:lnTo>
                  <a:lnTo>
                    <a:pt x="379" y="355"/>
                  </a:lnTo>
                  <a:lnTo>
                    <a:pt x="388" y="363"/>
                  </a:lnTo>
                  <a:lnTo>
                    <a:pt x="396" y="371"/>
                  </a:lnTo>
                  <a:lnTo>
                    <a:pt x="404" y="379"/>
                  </a:lnTo>
                  <a:lnTo>
                    <a:pt x="413" y="386"/>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50"/>
            <p:cNvSpPr>
              <a:spLocks/>
            </p:cNvSpPr>
            <p:nvPr/>
          </p:nvSpPr>
          <p:spPr bwMode="auto">
            <a:xfrm>
              <a:off x="3759" y="1452"/>
              <a:ext cx="1325" cy="157"/>
            </a:xfrm>
            <a:custGeom>
              <a:avLst/>
              <a:gdLst>
                <a:gd name="T0" fmla="*/ 0 w 413"/>
                <a:gd name="T1" fmla="*/ 49 h 49"/>
                <a:gd name="T2" fmla="*/ 9 w 413"/>
                <a:gd name="T3" fmla="*/ 48 h 49"/>
                <a:gd name="T4" fmla="*/ 17 w 413"/>
                <a:gd name="T5" fmla="*/ 47 h 49"/>
                <a:gd name="T6" fmla="*/ 26 w 413"/>
                <a:gd name="T7" fmla="*/ 46 h 49"/>
                <a:gd name="T8" fmla="*/ 34 w 413"/>
                <a:gd name="T9" fmla="*/ 45 h 49"/>
                <a:gd name="T10" fmla="*/ 42 w 413"/>
                <a:gd name="T11" fmla="*/ 44 h 49"/>
                <a:gd name="T12" fmla="*/ 51 w 413"/>
                <a:gd name="T13" fmla="*/ 43 h 49"/>
                <a:gd name="T14" fmla="*/ 59 w 413"/>
                <a:gd name="T15" fmla="*/ 42 h 49"/>
                <a:gd name="T16" fmla="*/ 68 w 413"/>
                <a:gd name="T17" fmla="*/ 41 h 49"/>
                <a:gd name="T18" fmla="*/ 76 w 413"/>
                <a:gd name="T19" fmla="*/ 40 h 49"/>
                <a:gd name="T20" fmla="*/ 85 w 413"/>
                <a:gd name="T21" fmla="*/ 39 h 49"/>
                <a:gd name="T22" fmla="*/ 93 w 413"/>
                <a:gd name="T23" fmla="*/ 38 h 49"/>
                <a:gd name="T24" fmla="*/ 101 w 413"/>
                <a:gd name="T25" fmla="*/ 37 h 49"/>
                <a:gd name="T26" fmla="*/ 110 w 413"/>
                <a:gd name="T27" fmla="*/ 36 h 49"/>
                <a:gd name="T28" fmla="*/ 118 w 413"/>
                <a:gd name="T29" fmla="*/ 35 h 49"/>
                <a:gd name="T30" fmla="*/ 127 w 413"/>
                <a:gd name="T31" fmla="*/ 34 h 49"/>
                <a:gd name="T32" fmla="*/ 135 w 413"/>
                <a:gd name="T33" fmla="*/ 33 h 49"/>
                <a:gd name="T34" fmla="*/ 144 w 413"/>
                <a:gd name="T35" fmla="*/ 32 h 49"/>
                <a:gd name="T36" fmla="*/ 152 w 413"/>
                <a:gd name="T37" fmla="*/ 31 h 49"/>
                <a:gd name="T38" fmla="*/ 160 w 413"/>
                <a:gd name="T39" fmla="*/ 30 h 49"/>
                <a:gd name="T40" fmla="*/ 169 w 413"/>
                <a:gd name="T41" fmla="*/ 29 h 49"/>
                <a:gd name="T42" fmla="*/ 177 w 413"/>
                <a:gd name="T43" fmla="*/ 28 h 49"/>
                <a:gd name="T44" fmla="*/ 186 w 413"/>
                <a:gd name="T45" fmla="*/ 27 h 49"/>
                <a:gd name="T46" fmla="*/ 194 w 413"/>
                <a:gd name="T47" fmla="*/ 26 h 49"/>
                <a:gd name="T48" fmla="*/ 202 w 413"/>
                <a:gd name="T49" fmla="*/ 25 h 49"/>
                <a:gd name="T50" fmla="*/ 211 w 413"/>
                <a:gd name="T51" fmla="*/ 24 h 49"/>
                <a:gd name="T52" fmla="*/ 219 w 413"/>
                <a:gd name="T53" fmla="*/ 23 h 49"/>
                <a:gd name="T54" fmla="*/ 228 w 413"/>
                <a:gd name="T55" fmla="*/ 22 h 49"/>
                <a:gd name="T56" fmla="*/ 236 w 413"/>
                <a:gd name="T57" fmla="*/ 21 h 49"/>
                <a:gd name="T58" fmla="*/ 245 w 413"/>
                <a:gd name="T59" fmla="*/ 20 h 49"/>
                <a:gd name="T60" fmla="*/ 253 w 413"/>
                <a:gd name="T61" fmla="*/ 19 h 49"/>
                <a:gd name="T62" fmla="*/ 261 w 413"/>
                <a:gd name="T63" fmla="*/ 18 h 49"/>
                <a:gd name="T64" fmla="*/ 270 w 413"/>
                <a:gd name="T65" fmla="*/ 17 h 49"/>
                <a:gd name="T66" fmla="*/ 278 w 413"/>
                <a:gd name="T67" fmla="*/ 16 h 49"/>
                <a:gd name="T68" fmla="*/ 287 w 413"/>
                <a:gd name="T69" fmla="*/ 15 h 49"/>
                <a:gd name="T70" fmla="*/ 295 w 413"/>
                <a:gd name="T71" fmla="*/ 14 h 49"/>
                <a:gd name="T72" fmla="*/ 304 w 413"/>
                <a:gd name="T73" fmla="*/ 13 h 49"/>
                <a:gd name="T74" fmla="*/ 312 w 413"/>
                <a:gd name="T75" fmla="*/ 12 h 49"/>
                <a:gd name="T76" fmla="*/ 320 w 413"/>
                <a:gd name="T77" fmla="*/ 11 h 49"/>
                <a:gd name="T78" fmla="*/ 329 w 413"/>
                <a:gd name="T79" fmla="*/ 10 h 49"/>
                <a:gd name="T80" fmla="*/ 337 w 413"/>
                <a:gd name="T81" fmla="*/ 9 h 49"/>
                <a:gd name="T82" fmla="*/ 346 w 413"/>
                <a:gd name="T83" fmla="*/ 8 h 49"/>
                <a:gd name="T84" fmla="*/ 354 w 413"/>
                <a:gd name="T85" fmla="*/ 7 h 49"/>
                <a:gd name="T86" fmla="*/ 363 w 413"/>
                <a:gd name="T87" fmla="*/ 6 h 49"/>
                <a:gd name="T88" fmla="*/ 371 w 413"/>
                <a:gd name="T89" fmla="*/ 5 h 49"/>
                <a:gd name="T90" fmla="*/ 379 w 413"/>
                <a:gd name="T91" fmla="*/ 4 h 49"/>
                <a:gd name="T92" fmla="*/ 388 w 413"/>
                <a:gd name="T93" fmla="*/ 3 h 49"/>
                <a:gd name="T94" fmla="*/ 396 w 413"/>
                <a:gd name="T95" fmla="*/ 3 h 49"/>
                <a:gd name="T96" fmla="*/ 405 w 413"/>
                <a:gd name="T97" fmla="*/ 1 h 49"/>
                <a:gd name="T98" fmla="*/ 413 w 413"/>
                <a:gd name="T99"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49">
                  <a:moveTo>
                    <a:pt x="0" y="49"/>
                  </a:moveTo>
                  <a:lnTo>
                    <a:pt x="9" y="48"/>
                  </a:lnTo>
                  <a:lnTo>
                    <a:pt x="17" y="47"/>
                  </a:lnTo>
                  <a:lnTo>
                    <a:pt x="26" y="46"/>
                  </a:lnTo>
                  <a:lnTo>
                    <a:pt x="34" y="45"/>
                  </a:lnTo>
                  <a:lnTo>
                    <a:pt x="42" y="44"/>
                  </a:lnTo>
                  <a:lnTo>
                    <a:pt x="51" y="43"/>
                  </a:lnTo>
                  <a:lnTo>
                    <a:pt x="59" y="42"/>
                  </a:lnTo>
                  <a:lnTo>
                    <a:pt x="68" y="41"/>
                  </a:lnTo>
                  <a:lnTo>
                    <a:pt x="76" y="40"/>
                  </a:lnTo>
                  <a:lnTo>
                    <a:pt x="85" y="39"/>
                  </a:lnTo>
                  <a:lnTo>
                    <a:pt x="93" y="38"/>
                  </a:lnTo>
                  <a:lnTo>
                    <a:pt x="101" y="37"/>
                  </a:lnTo>
                  <a:lnTo>
                    <a:pt x="110" y="36"/>
                  </a:lnTo>
                  <a:lnTo>
                    <a:pt x="118" y="35"/>
                  </a:lnTo>
                  <a:lnTo>
                    <a:pt x="127" y="34"/>
                  </a:lnTo>
                  <a:lnTo>
                    <a:pt x="135" y="33"/>
                  </a:lnTo>
                  <a:lnTo>
                    <a:pt x="144" y="32"/>
                  </a:lnTo>
                  <a:lnTo>
                    <a:pt x="152" y="31"/>
                  </a:lnTo>
                  <a:lnTo>
                    <a:pt x="160" y="30"/>
                  </a:lnTo>
                  <a:lnTo>
                    <a:pt x="169" y="29"/>
                  </a:lnTo>
                  <a:lnTo>
                    <a:pt x="177" y="28"/>
                  </a:lnTo>
                  <a:lnTo>
                    <a:pt x="186" y="27"/>
                  </a:lnTo>
                  <a:lnTo>
                    <a:pt x="194" y="26"/>
                  </a:lnTo>
                  <a:lnTo>
                    <a:pt x="202" y="25"/>
                  </a:lnTo>
                  <a:lnTo>
                    <a:pt x="211" y="24"/>
                  </a:lnTo>
                  <a:lnTo>
                    <a:pt x="219" y="23"/>
                  </a:lnTo>
                  <a:lnTo>
                    <a:pt x="228" y="22"/>
                  </a:lnTo>
                  <a:lnTo>
                    <a:pt x="236" y="21"/>
                  </a:lnTo>
                  <a:lnTo>
                    <a:pt x="245" y="20"/>
                  </a:lnTo>
                  <a:lnTo>
                    <a:pt x="253" y="19"/>
                  </a:lnTo>
                  <a:lnTo>
                    <a:pt x="261" y="18"/>
                  </a:lnTo>
                  <a:lnTo>
                    <a:pt x="270" y="17"/>
                  </a:lnTo>
                  <a:lnTo>
                    <a:pt x="278" y="16"/>
                  </a:lnTo>
                  <a:lnTo>
                    <a:pt x="287" y="15"/>
                  </a:lnTo>
                  <a:lnTo>
                    <a:pt x="295" y="14"/>
                  </a:lnTo>
                  <a:lnTo>
                    <a:pt x="304" y="13"/>
                  </a:lnTo>
                  <a:lnTo>
                    <a:pt x="312" y="12"/>
                  </a:lnTo>
                  <a:lnTo>
                    <a:pt x="320" y="11"/>
                  </a:lnTo>
                  <a:lnTo>
                    <a:pt x="329" y="10"/>
                  </a:lnTo>
                  <a:lnTo>
                    <a:pt x="337" y="9"/>
                  </a:lnTo>
                  <a:lnTo>
                    <a:pt x="346" y="8"/>
                  </a:lnTo>
                  <a:lnTo>
                    <a:pt x="354" y="7"/>
                  </a:lnTo>
                  <a:lnTo>
                    <a:pt x="363" y="6"/>
                  </a:lnTo>
                  <a:lnTo>
                    <a:pt x="371" y="5"/>
                  </a:lnTo>
                  <a:lnTo>
                    <a:pt x="379" y="4"/>
                  </a:lnTo>
                  <a:lnTo>
                    <a:pt x="388" y="3"/>
                  </a:lnTo>
                  <a:lnTo>
                    <a:pt x="396" y="3"/>
                  </a:lnTo>
                  <a:lnTo>
                    <a:pt x="405" y="1"/>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51"/>
            <p:cNvSpPr>
              <a:spLocks noChangeShapeType="1"/>
            </p:cNvSpPr>
            <p:nvPr/>
          </p:nvSpPr>
          <p:spPr bwMode="auto">
            <a:xfrm flipV="1">
              <a:off x="484" y="181"/>
              <a:ext cx="0" cy="3112"/>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52"/>
            <p:cNvSpPr>
              <a:spLocks noChangeShapeType="1"/>
            </p:cNvSpPr>
            <p:nvPr/>
          </p:nvSpPr>
          <p:spPr bwMode="auto">
            <a:xfrm flipH="1">
              <a:off x="420" y="3191"/>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Rectangle 53"/>
            <p:cNvSpPr>
              <a:spLocks noChangeArrowheads="1"/>
            </p:cNvSpPr>
            <p:nvPr/>
          </p:nvSpPr>
          <p:spPr bwMode="auto">
            <a:xfrm rot="16200000">
              <a:off x="225" y="3050"/>
              <a:ext cx="160"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3" name="Line 54"/>
            <p:cNvSpPr>
              <a:spLocks noChangeShapeType="1"/>
            </p:cNvSpPr>
            <p:nvPr/>
          </p:nvSpPr>
          <p:spPr bwMode="auto">
            <a:xfrm flipH="1">
              <a:off x="420" y="1872"/>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55"/>
            <p:cNvSpPr>
              <a:spLocks noChangeArrowheads="1"/>
            </p:cNvSpPr>
            <p:nvPr/>
          </p:nvSpPr>
          <p:spPr bwMode="auto">
            <a:xfrm rot="16200000">
              <a:off x="114" y="1733"/>
              <a:ext cx="382"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1.05</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5" name="Line 56"/>
            <p:cNvSpPr>
              <a:spLocks noChangeShapeType="1"/>
            </p:cNvSpPr>
            <p:nvPr/>
          </p:nvSpPr>
          <p:spPr bwMode="auto">
            <a:xfrm flipH="1">
              <a:off x="420" y="550"/>
              <a:ext cx="64"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57"/>
            <p:cNvSpPr>
              <a:spLocks noChangeArrowheads="1"/>
            </p:cNvSpPr>
            <p:nvPr/>
          </p:nvSpPr>
          <p:spPr bwMode="auto">
            <a:xfrm rot="16200000">
              <a:off x="160" y="410"/>
              <a:ext cx="292"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57" name="Line 58"/>
            <p:cNvSpPr>
              <a:spLocks noChangeShapeType="1"/>
            </p:cNvSpPr>
            <p:nvPr/>
          </p:nvSpPr>
          <p:spPr bwMode="auto">
            <a:xfrm>
              <a:off x="484" y="3293"/>
              <a:ext cx="471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59"/>
            <p:cNvSpPr>
              <a:spLocks noChangeShapeType="1"/>
            </p:cNvSpPr>
            <p:nvPr/>
          </p:nvSpPr>
          <p:spPr bwMode="auto">
            <a:xfrm>
              <a:off x="587"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Rectangle 60"/>
            <p:cNvSpPr>
              <a:spLocks noChangeArrowheads="1"/>
            </p:cNvSpPr>
            <p:nvPr/>
          </p:nvSpPr>
          <p:spPr bwMode="auto">
            <a:xfrm>
              <a:off x="45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133</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0" name="Line 61"/>
            <p:cNvSpPr>
              <a:spLocks noChangeShapeType="1"/>
            </p:cNvSpPr>
            <p:nvPr/>
          </p:nvSpPr>
          <p:spPr bwMode="auto">
            <a:xfrm>
              <a:off x="104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Rectangle 62"/>
            <p:cNvSpPr>
              <a:spLocks noChangeArrowheads="1"/>
            </p:cNvSpPr>
            <p:nvPr/>
          </p:nvSpPr>
          <p:spPr bwMode="auto">
            <a:xfrm>
              <a:off x="911"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150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2" name="Line 63"/>
            <p:cNvSpPr>
              <a:spLocks noChangeShapeType="1"/>
            </p:cNvSpPr>
            <p:nvPr/>
          </p:nvSpPr>
          <p:spPr bwMode="auto">
            <a:xfrm>
              <a:off x="239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Rectangle 64"/>
            <p:cNvSpPr>
              <a:spLocks noChangeArrowheads="1"/>
            </p:cNvSpPr>
            <p:nvPr/>
          </p:nvSpPr>
          <p:spPr bwMode="auto">
            <a:xfrm>
              <a:off x="2261"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4" name="Line 65"/>
            <p:cNvSpPr>
              <a:spLocks noChangeShapeType="1"/>
            </p:cNvSpPr>
            <p:nvPr/>
          </p:nvSpPr>
          <p:spPr bwMode="auto">
            <a:xfrm>
              <a:off x="3746"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Rectangle 66"/>
            <p:cNvSpPr>
              <a:spLocks noChangeArrowheads="1"/>
            </p:cNvSpPr>
            <p:nvPr/>
          </p:nvSpPr>
          <p:spPr bwMode="auto">
            <a:xfrm>
              <a:off x="361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250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6" name="Line 67"/>
            <p:cNvSpPr>
              <a:spLocks noChangeShapeType="1"/>
            </p:cNvSpPr>
            <p:nvPr/>
          </p:nvSpPr>
          <p:spPr bwMode="auto">
            <a:xfrm>
              <a:off x="5097" y="3293"/>
              <a:ext cx="0" cy="64"/>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68"/>
            <p:cNvSpPr>
              <a:spLocks noChangeArrowheads="1"/>
            </p:cNvSpPr>
            <p:nvPr/>
          </p:nvSpPr>
          <p:spPr bwMode="auto">
            <a:xfrm>
              <a:off x="4962" y="3389"/>
              <a:ext cx="337"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300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8" name="Rectangle 69"/>
            <p:cNvSpPr>
              <a:spLocks noChangeArrowheads="1"/>
            </p:cNvSpPr>
            <p:nvPr/>
          </p:nvSpPr>
          <p:spPr bwMode="auto">
            <a:xfrm>
              <a:off x="2207" y="3550"/>
              <a:ext cx="1341"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Income, % of FPL</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grpSp>
      <p:grpSp>
        <p:nvGrpSpPr>
          <p:cNvPr id="69" name="Group 68"/>
          <p:cNvGrpSpPr/>
          <p:nvPr/>
        </p:nvGrpSpPr>
        <p:grpSpPr>
          <a:xfrm>
            <a:off x="2000889" y="4848522"/>
            <a:ext cx="1470180" cy="578753"/>
            <a:chOff x="1880189" y="4122215"/>
            <a:chExt cx="1470180" cy="578753"/>
          </a:xfrm>
        </p:grpSpPr>
        <p:sp>
          <p:nvSpPr>
            <p:cNvPr id="70" name="Rectangle 52"/>
            <p:cNvSpPr>
              <a:spLocks noChangeArrowheads="1"/>
            </p:cNvSpPr>
            <p:nvPr/>
          </p:nvSpPr>
          <p:spPr bwMode="auto">
            <a:xfrm>
              <a:off x="1880189" y="4122215"/>
              <a:ext cx="136736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0.063</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1" name="Rectangle 53"/>
            <p:cNvSpPr>
              <a:spLocks noChangeArrowheads="1"/>
            </p:cNvSpPr>
            <p:nvPr/>
          </p:nvSpPr>
          <p:spPr bwMode="auto">
            <a:xfrm>
              <a:off x="1896445" y="4377803"/>
              <a:ext cx="145392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(0.009)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72" name="Group 71"/>
          <p:cNvGrpSpPr/>
          <p:nvPr/>
        </p:nvGrpSpPr>
        <p:grpSpPr>
          <a:xfrm>
            <a:off x="4134489" y="4848522"/>
            <a:ext cx="1450175" cy="578753"/>
            <a:chOff x="1880189" y="4122215"/>
            <a:chExt cx="1450175" cy="578753"/>
          </a:xfrm>
        </p:grpSpPr>
        <p:sp>
          <p:nvSpPr>
            <p:cNvPr id="73" name="Rectangle 52"/>
            <p:cNvSpPr>
              <a:spLocks noChangeArrowheads="1"/>
            </p:cNvSpPr>
            <p:nvPr/>
          </p:nvSpPr>
          <p:spPr bwMode="auto">
            <a:xfrm>
              <a:off x="1880189" y="4122215"/>
              <a:ext cx="136736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0.057</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4" name="Rectangle 53"/>
            <p:cNvSpPr>
              <a:spLocks noChangeArrowheads="1"/>
            </p:cNvSpPr>
            <p:nvPr/>
          </p:nvSpPr>
          <p:spPr bwMode="auto">
            <a:xfrm>
              <a:off x="1896445" y="4377803"/>
              <a:ext cx="143391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grpSp>
        <p:nvGrpSpPr>
          <p:cNvPr id="75" name="Group 74"/>
          <p:cNvGrpSpPr/>
          <p:nvPr/>
        </p:nvGrpSpPr>
        <p:grpSpPr>
          <a:xfrm>
            <a:off x="6288094" y="4843313"/>
            <a:ext cx="1470180" cy="578753"/>
            <a:chOff x="1880189" y="4122215"/>
            <a:chExt cx="1470180" cy="578753"/>
          </a:xfrm>
        </p:grpSpPr>
        <p:sp>
          <p:nvSpPr>
            <p:cNvPr id="76" name="Rectangle 52"/>
            <p:cNvSpPr>
              <a:spLocks noChangeArrowheads="1"/>
            </p:cNvSpPr>
            <p:nvPr/>
          </p:nvSpPr>
          <p:spPr bwMode="auto">
            <a:xfrm>
              <a:off x="1880189" y="4122215"/>
              <a:ext cx="136736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0.022</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7" name="Rectangle 53"/>
            <p:cNvSpPr>
              <a:spLocks noChangeArrowheads="1"/>
            </p:cNvSpPr>
            <p:nvPr/>
          </p:nvSpPr>
          <p:spPr bwMode="auto">
            <a:xfrm>
              <a:off x="1896445" y="4377803"/>
              <a:ext cx="145392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(0.013)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sp>
        <p:nvSpPr>
          <p:cNvPr id="78"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Average</a:t>
            </a:r>
            <a:r>
              <a:rPr kumimoji="0" lang="en-US" altLang="en-US" sz="2700" b="0" i="0" u="none" strike="noStrike" cap="none" normalizeH="0" dirty="0">
                <a:ln>
                  <a:noFill/>
                </a:ln>
                <a:solidFill>
                  <a:srgbClr val="1E2D53"/>
                </a:solidFill>
                <a:effectLst/>
                <a:latin typeface="Arial" panose="020B0604020202020204" pitchFamily="34" charset="0"/>
              </a:rPr>
              <a:t> Risk Score of Enrollees (2009-2013)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9" name="TextBox 78"/>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Tree>
    <p:extLst>
      <p:ext uri="{BB962C8B-B14F-4D97-AF65-F5344CB8AC3E}">
        <p14:creationId xmlns:p14="http://schemas.microsoft.com/office/powerpoint/2010/main" val="4783497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RD for </a:t>
            </a:r>
            <a:r>
              <a:rPr kumimoji="0" lang="en-US" altLang="en-US" sz="2700" b="0" i="0" u="none" strike="noStrike" cap="none" normalizeH="0" dirty="0">
                <a:ln>
                  <a:noFill/>
                </a:ln>
                <a:solidFill>
                  <a:srgbClr val="1E2D53"/>
                </a:solidFill>
                <a:effectLst/>
                <a:latin typeface="Arial" panose="020B0604020202020204" pitchFamily="34" charset="0"/>
              </a:rPr>
              <a:t>Average Insurer Costs: </a:t>
            </a:r>
            <a:r>
              <a:rPr kumimoji="0" lang="en-US" altLang="en-US" sz="2700" b="0" i="1" u="none" strike="noStrike" cap="none" normalizeH="0" dirty="0">
                <a:ln>
                  <a:noFill/>
                </a:ln>
                <a:solidFill>
                  <a:srgbClr val="1E2D53"/>
                </a:solidFill>
                <a:effectLst/>
                <a:latin typeface="Arial" panose="020B0604020202020204" pitchFamily="34" charset="0"/>
              </a:rPr>
              <a:t>H</a:t>
            </a:r>
            <a:r>
              <a:rPr kumimoji="0" lang="en-US" altLang="en-US" sz="2700" b="0" i="0" u="none" strike="noStrike" cap="none" normalizeH="0" dirty="0">
                <a:ln>
                  <a:noFill/>
                </a:ln>
                <a:solidFill>
                  <a:srgbClr val="1E2D53"/>
                </a:solidFill>
                <a:effectLst/>
                <a:latin typeface="Arial" panose="020B0604020202020204" pitchFamily="34" charset="0"/>
              </a:rPr>
              <a:t> Plans,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9" name="TextBox 78"/>
          <p:cNvSpPr txBox="1"/>
          <p:nvPr/>
        </p:nvSpPr>
        <p:spPr>
          <a:xfrm>
            <a:off x="370392" y="6260068"/>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
        <p:nvSpPr>
          <p:cNvPr id="95" name="Rectangle 6"/>
          <p:cNvSpPr>
            <a:spLocks noChangeArrowheads="1"/>
          </p:cNvSpPr>
          <p:nvPr/>
        </p:nvSpPr>
        <p:spPr bwMode="auto">
          <a:xfrm>
            <a:off x="989807" y="791369"/>
            <a:ext cx="7548562" cy="49815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6" name="Line 7"/>
          <p:cNvSpPr>
            <a:spLocks noChangeShapeType="1"/>
          </p:cNvSpPr>
          <p:nvPr/>
        </p:nvSpPr>
        <p:spPr bwMode="auto">
          <a:xfrm>
            <a:off x="989807" y="5614194"/>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Line 8"/>
          <p:cNvSpPr>
            <a:spLocks noChangeShapeType="1"/>
          </p:cNvSpPr>
          <p:nvPr/>
        </p:nvSpPr>
        <p:spPr bwMode="auto">
          <a:xfrm>
            <a:off x="989807" y="4061619"/>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Line 9"/>
          <p:cNvSpPr>
            <a:spLocks noChangeShapeType="1"/>
          </p:cNvSpPr>
          <p:nvPr/>
        </p:nvSpPr>
        <p:spPr bwMode="auto">
          <a:xfrm>
            <a:off x="989807" y="2509044"/>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Line 10"/>
          <p:cNvSpPr>
            <a:spLocks noChangeShapeType="1"/>
          </p:cNvSpPr>
          <p:nvPr/>
        </p:nvSpPr>
        <p:spPr bwMode="auto">
          <a:xfrm>
            <a:off x="989807" y="956469"/>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11"/>
          <p:cNvSpPr>
            <a:spLocks noChangeShapeType="1"/>
          </p:cNvSpPr>
          <p:nvPr/>
        </p:nvSpPr>
        <p:spPr bwMode="auto">
          <a:xfrm flipV="1">
            <a:off x="1888332" y="791369"/>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Line 12"/>
          <p:cNvSpPr>
            <a:spLocks noChangeShapeType="1"/>
          </p:cNvSpPr>
          <p:nvPr/>
        </p:nvSpPr>
        <p:spPr bwMode="auto">
          <a:xfrm flipV="1">
            <a:off x="4052095" y="791369"/>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Line 13"/>
          <p:cNvSpPr>
            <a:spLocks noChangeShapeType="1"/>
          </p:cNvSpPr>
          <p:nvPr/>
        </p:nvSpPr>
        <p:spPr bwMode="auto">
          <a:xfrm flipV="1">
            <a:off x="6215857" y="791369"/>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Line 14"/>
          <p:cNvSpPr>
            <a:spLocks noChangeShapeType="1"/>
          </p:cNvSpPr>
          <p:nvPr/>
        </p:nvSpPr>
        <p:spPr bwMode="auto">
          <a:xfrm flipV="1">
            <a:off x="8378032" y="791369"/>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Oval 15"/>
          <p:cNvSpPr>
            <a:spLocks noChangeArrowheads="1"/>
          </p:cNvSpPr>
          <p:nvPr/>
        </p:nvSpPr>
        <p:spPr bwMode="auto">
          <a:xfrm>
            <a:off x="1297782" y="2035969"/>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Oval 16"/>
          <p:cNvSpPr>
            <a:spLocks noChangeArrowheads="1"/>
          </p:cNvSpPr>
          <p:nvPr/>
        </p:nvSpPr>
        <p:spPr bwMode="auto">
          <a:xfrm>
            <a:off x="1518445" y="2802731"/>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Oval 17"/>
          <p:cNvSpPr>
            <a:spLocks noChangeArrowheads="1"/>
          </p:cNvSpPr>
          <p:nvPr/>
        </p:nvSpPr>
        <p:spPr bwMode="auto">
          <a:xfrm>
            <a:off x="1734345" y="2920206"/>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 name="Oval 18"/>
          <p:cNvSpPr>
            <a:spLocks noChangeArrowheads="1"/>
          </p:cNvSpPr>
          <p:nvPr/>
        </p:nvSpPr>
        <p:spPr bwMode="auto">
          <a:xfrm>
            <a:off x="1950245" y="1048544"/>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Oval 19"/>
          <p:cNvSpPr>
            <a:spLocks noChangeArrowheads="1"/>
          </p:cNvSpPr>
          <p:nvPr/>
        </p:nvSpPr>
        <p:spPr bwMode="auto">
          <a:xfrm>
            <a:off x="2166145" y="252491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Oval 20"/>
          <p:cNvSpPr>
            <a:spLocks noChangeArrowheads="1"/>
          </p:cNvSpPr>
          <p:nvPr/>
        </p:nvSpPr>
        <p:spPr bwMode="auto">
          <a:xfrm>
            <a:off x="2382045" y="3450431"/>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Oval 21"/>
          <p:cNvSpPr>
            <a:spLocks noChangeArrowheads="1"/>
          </p:cNvSpPr>
          <p:nvPr/>
        </p:nvSpPr>
        <p:spPr bwMode="auto">
          <a:xfrm>
            <a:off x="2597945" y="2189956"/>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Oval 22"/>
          <p:cNvSpPr>
            <a:spLocks noChangeArrowheads="1"/>
          </p:cNvSpPr>
          <p:nvPr/>
        </p:nvSpPr>
        <p:spPr bwMode="auto">
          <a:xfrm>
            <a:off x="2813845" y="1958181"/>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Oval 23"/>
          <p:cNvSpPr>
            <a:spLocks noChangeArrowheads="1"/>
          </p:cNvSpPr>
          <p:nvPr/>
        </p:nvSpPr>
        <p:spPr bwMode="auto">
          <a:xfrm>
            <a:off x="3029745" y="157876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Oval 24"/>
          <p:cNvSpPr>
            <a:spLocks noChangeArrowheads="1"/>
          </p:cNvSpPr>
          <p:nvPr/>
        </p:nvSpPr>
        <p:spPr bwMode="auto">
          <a:xfrm>
            <a:off x="3245645" y="2529681"/>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 name="Oval 25"/>
          <p:cNvSpPr>
            <a:spLocks noChangeArrowheads="1"/>
          </p:cNvSpPr>
          <p:nvPr/>
        </p:nvSpPr>
        <p:spPr bwMode="auto">
          <a:xfrm>
            <a:off x="3466307" y="2713831"/>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 name="Oval 26"/>
          <p:cNvSpPr>
            <a:spLocks noChangeArrowheads="1"/>
          </p:cNvSpPr>
          <p:nvPr/>
        </p:nvSpPr>
        <p:spPr bwMode="auto">
          <a:xfrm>
            <a:off x="3682207" y="289956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Oval 27"/>
          <p:cNvSpPr>
            <a:spLocks noChangeArrowheads="1"/>
          </p:cNvSpPr>
          <p:nvPr/>
        </p:nvSpPr>
        <p:spPr bwMode="auto">
          <a:xfrm>
            <a:off x="3898107" y="309006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Oval 28"/>
          <p:cNvSpPr>
            <a:spLocks noChangeArrowheads="1"/>
          </p:cNvSpPr>
          <p:nvPr/>
        </p:nvSpPr>
        <p:spPr bwMode="auto">
          <a:xfrm>
            <a:off x="4114007" y="173751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 name="Oval 29"/>
          <p:cNvSpPr>
            <a:spLocks noChangeArrowheads="1"/>
          </p:cNvSpPr>
          <p:nvPr/>
        </p:nvSpPr>
        <p:spPr bwMode="auto">
          <a:xfrm>
            <a:off x="4329907" y="1500981"/>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 name="Oval 30"/>
          <p:cNvSpPr>
            <a:spLocks noChangeArrowheads="1"/>
          </p:cNvSpPr>
          <p:nvPr/>
        </p:nvSpPr>
        <p:spPr bwMode="auto">
          <a:xfrm>
            <a:off x="4545807" y="2437606"/>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 name="Oval 31"/>
          <p:cNvSpPr>
            <a:spLocks noChangeArrowheads="1"/>
          </p:cNvSpPr>
          <p:nvPr/>
        </p:nvSpPr>
        <p:spPr bwMode="auto">
          <a:xfrm>
            <a:off x="4761707" y="1870869"/>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Oval 32"/>
          <p:cNvSpPr>
            <a:spLocks noChangeArrowheads="1"/>
          </p:cNvSpPr>
          <p:nvPr/>
        </p:nvSpPr>
        <p:spPr bwMode="auto">
          <a:xfrm>
            <a:off x="4976020" y="2817019"/>
            <a:ext cx="9366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Oval 33"/>
          <p:cNvSpPr>
            <a:spLocks noChangeArrowheads="1"/>
          </p:cNvSpPr>
          <p:nvPr/>
        </p:nvSpPr>
        <p:spPr bwMode="auto">
          <a:xfrm>
            <a:off x="5198270" y="4102894"/>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3" name="Oval 34"/>
          <p:cNvSpPr>
            <a:spLocks noChangeArrowheads="1"/>
          </p:cNvSpPr>
          <p:nvPr/>
        </p:nvSpPr>
        <p:spPr bwMode="auto">
          <a:xfrm>
            <a:off x="5414170" y="2169319"/>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Oval 35"/>
          <p:cNvSpPr>
            <a:spLocks noChangeArrowheads="1"/>
          </p:cNvSpPr>
          <p:nvPr/>
        </p:nvSpPr>
        <p:spPr bwMode="auto">
          <a:xfrm>
            <a:off x="5630070" y="1404144"/>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Oval 36"/>
          <p:cNvSpPr>
            <a:spLocks noChangeArrowheads="1"/>
          </p:cNvSpPr>
          <p:nvPr/>
        </p:nvSpPr>
        <p:spPr bwMode="auto">
          <a:xfrm>
            <a:off x="5845970" y="3825081"/>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Oval 37"/>
          <p:cNvSpPr>
            <a:spLocks noChangeArrowheads="1"/>
          </p:cNvSpPr>
          <p:nvPr/>
        </p:nvSpPr>
        <p:spPr bwMode="auto">
          <a:xfrm>
            <a:off x="6060282" y="4847431"/>
            <a:ext cx="9366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 name="Oval 38"/>
          <p:cNvSpPr>
            <a:spLocks noChangeArrowheads="1"/>
          </p:cNvSpPr>
          <p:nvPr/>
        </p:nvSpPr>
        <p:spPr bwMode="auto">
          <a:xfrm>
            <a:off x="6276182" y="1604169"/>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Oval 39"/>
          <p:cNvSpPr>
            <a:spLocks noChangeArrowheads="1"/>
          </p:cNvSpPr>
          <p:nvPr/>
        </p:nvSpPr>
        <p:spPr bwMode="auto">
          <a:xfrm>
            <a:off x="6492082" y="4688681"/>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9" name="Oval 40"/>
          <p:cNvSpPr>
            <a:spLocks noChangeArrowheads="1"/>
          </p:cNvSpPr>
          <p:nvPr/>
        </p:nvSpPr>
        <p:spPr bwMode="auto">
          <a:xfrm>
            <a:off x="6707982" y="2729706"/>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Oval 41"/>
          <p:cNvSpPr>
            <a:spLocks noChangeArrowheads="1"/>
          </p:cNvSpPr>
          <p:nvPr/>
        </p:nvSpPr>
        <p:spPr bwMode="auto">
          <a:xfrm>
            <a:off x="6930232" y="3737769"/>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Oval 42"/>
          <p:cNvSpPr>
            <a:spLocks noChangeArrowheads="1"/>
          </p:cNvSpPr>
          <p:nvPr/>
        </p:nvSpPr>
        <p:spPr bwMode="auto">
          <a:xfrm>
            <a:off x="7146132" y="3490119"/>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Oval 43"/>
          <p:cNvSpPr>
            <a:spLocks noChangeArrowheads="1"/>
          </p:cNvSpPr>
          <p:nvPr/>
        </p:nvSpPr>
        <p:spPr bwMode="auto">
          <a:xfrm>
            <a:off x="7360445" y="2688431"/>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Oval 44"/>
          <p:cNvSpPr>
            <a:spLocks noChangeArrowheads="1"/>
          </p:cNvSpPr>
          <p:nvPr/>
        </p:nvSpPr>
        <p:spPr bwMode="auto">
          <a:xfrm>
            <a:off x="7576345" y="2605881"/>
            <a:ext cx="87312"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Oval 45"/>
          <p:cNvSpPr>
            <a:spLocks noChangeArrowheads="1"/>
          </p:cNvSpPr>
          <p:nvPr/>
        </p:nvSpPr>
        <p:spPr bwMode="auto">
          <a:xfrm>
            <a:off x="7792245" y="3855244"/>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5" name="Oval 46"/>
          <p:cNvSpPr>
            <a:spLocks noChangeArrowheads="1"/>
          </p:cNvSpPr>
          <p:nvPr/>
        </p:nvSpPr>
        <p:spPr bwMode="auto">
          <a:xfrm>
            <a:off x="8008145" y="3044031"/>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6" name="Oval 47"/>
          <p:cNvSpPr>
            <a:spLocks noChangeArrowheads="1"/>
          </p:cNvSpPr>
          <p:nvPr/>
        </p:nvSpPr>
        <p:spPr bwMode="auto">
          <a:xfrm>
            <a:off x="8224045" y="2509044"/>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7" name="Freeform 48"/>
          <p:cNvSpPr>
            <a:spLocks/>
          </p:cNvSpPr>
          <p:nvPr/>
        </p:nvSpPr>
        <p:spPr bwMode="auto">
          <a:xfrm>
            <a:off x="1261270" y="1969294"/>
            <a:ext cx="606425" cy="1233487"/>
          </a:xfrm>
          <a:custGeom>
            <a:avLst/>
            <a:gdLst>
              <a:gd name="T0" fmla="*/ 0 w 118"/>
              <a:gd name="T1" fmla="*/ 0 h 240"/>
              <a:gd name="T2" fmla="*/ 8 w 118"/>
              <a:gd name="T3" fmla="*/ 17 h 240"/>
              <a:gd name="T4" fmla="*/ 16 w 118"/>
              <a:gd name="T5" fmla="*/ 34 h 240"/>
              <a:gd name="T6" fmla="*/ 25 w 118"/>
              <a:gd name="T7" fmla="*/ 52 h 240"/>
              <a:gd name="T8" fmla="*/ 33 w 118"/>
              <a:gd name="T9" fmla="*/ 69 h 240"/>
              <a:gd name="T10" fmla="*/ 42 w 118"/>
              <a:gd name="T11" fmla="*/ 86 h 240"/>
              <a:gd name="T12" fmla="*/ 50 w 118"/>
              <a:gd name="T13" fmla="*/ 103 h 240"/>
              <a:gd name="T14" fmla="*/ 59 w 118"/>
              <a:gd name="T15" fmla="*/ 120 h 240"/>
              <a:gd name="T16" fmla="*/ 67 w 118"/>
              <a:gd name="T17" fmla="*/ 137 h 240"/>
              <a:gd name="T18" fmla="*/ 75 w 118"/>
              <a:gd name="T19" fmla="*/ 155 h 240"/>
              <a:gd name="T20" fmla="*/ 84 w 118"/>
              <a:gd name="T21" fmla="*/ 172 h 240"/>
              <a:gd name="T22" fmla="*/ 92 w 118"/>
              <a:gd name="T23" fmla="*/ 189 h 240"/>
              <a:gd name="T24" fmla="*/ 101 w 118"/>
              <a:gd name="T25" fmla="*/ 206 h 240"/>
              <a:gd name="T26" fmla="*/ 109 w 118"/>
              <a:gd name="T27" fmla="*/ 223 h 240"/>
              <a:gd name="T28" fmla="*/ 118 w 118"/>
              <a:gd name="T29"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240">
                <a:moveTo>
                  <a:pt x="0" y="0"/>
                </a:moveTo>
                <a:lnTo>
                  <a:pt x="8" y="17"/>
                </a:lnTo>
                <a:lnTo>
                  <a:pt x="16" y="34"/>
                </a:lnTo>
                <a:lnTo>
                  <a:pt x="25" y="52"/>
                </a:lnTo>
                <a:lnTo>
                  <a:pt x="33" y="69"/>
                </a:lnTo>
                <a:lnTo>
                  <a:pt x="42" y="86"/>
                </a:lnTo>
                <a:lnTo>
                  <a:pt x="50" y="103"/>
                </a:lnTo>
                <a:lnTo>
                  <a:pt x="59" y="120"/>
                </a:lnTo>
                <a:lnTo>
                  <a:pt x="67" y="137"/>
                </a:lnTo>
                <a:lnTo>
                  <a:pt x="75" y="155"/>
                </a:lnTo>
                <a:lnTo>
                  <a:pt x="84" y="172"/>
                </a:lnTo>
                <a:lnTo>
                  <a:pt x="92" y="189"/>
                </a:lnTo>
                <a:lnTo>
                  <a:pt x="101" y="206"/>
                </a:lnTo>
                <a:lnTo>
                  <a:pt x="109" y="223"/>
                </a:lnTo>
                <a:lnTo>
                  <a:pt x="118" y="24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Freeform 49"/>
          <p:cNvSpPr>
            <a:spLocks/>
          </p:cNvSpPr>
          <p:nvPr/>
        </p:nvSpPr>
        <p:spPr bwMode="auto">
          <a:xfrm>
            <a:off x="1908970" y="2005806"/>
            <a:ext cx="2122487" cy="852487"/>
          </a:xfrm>
          <a:custGeom>
            <a:avLst/>
            <a:gdLst>
              <a:gd name="T0" fmla="*/ 0 w 413"/>
              <a:gd name="T1" fmla="*/ 0 h 166"/>
              <a:gd name="T2" fmla="*/ 8 w 413"/>
              <a:gd name="T3" fmla="*/ 3 h 166"/>
              <a:gd name="T4" fmla="*/ 17 w 413"/>
              <a:gd name="T5" fmla="*/ 6 h 166"/>
              <a:gd name="T6" fmla="*/ 25 w 413"/>
              <a:gd name="T7" fmla="*/ 10 h 166"/>
              <a:gd name="T8" fmla="*/ 34 w 413"/>
              <a:gd name="T9" fmla="*/ 13 h 166"/>
              <a:gd name="T10" fmla="*/ 42 w 413"/>
              <a:gd name="T11" fmla="*/ 17 h 166"/>
              <a:gd name="T12" fmla="*/ 50 w 413"/>
              <a:gd name="T13" fmla="*/ 20 h 166"/>
              <a:gd name="T14" fmla="*/ 59 w 413"/>
              <a:gd name="T15" fmla="*/ 23 h 166"/>
              <a:gd name="T16" fmla="*/ 67 w 413"/>
              <a:gd name="T17" fmla="*/ 27 h 166"/>
              <a:gd name="T18" fmla="*/ 76 w 413"/>
              <a:gd name="T19" fmla="*/ 30 h 166"/>
              <a:gd name="T20" fmla="*/ 84 w 413"/>
              <a:gd name="T21" fmla="*/ 34 h 166"/>
              <a:gd name="T22" fmla="*/ 93 w 413"/>
              <a:gd name="T23" fmla="*/ 37 h 166"/>
              <a:gd name="T24" fmla="*/ 101 w 413"/>
              <a:gd name="T25" fmla="*/ 40 h 166"/>
              <a:gd name="T26" fmla="*/ 109 w 413"/>
              <a:gd name="T27" fmla="*/ 44 h 166"/>
              <a:gd name="T28" fmla="*/ 118 w 413"/>
              <a:gd name="T29" fmla="*/ 47 h 166"/>
              <a:gd name="T30" fmla="*/ 126 w 413"/>
              <a:gd name="T31" fmla="*/ 50 h 166"/>
              <a:gd name="T32" fmla="*/ 135 w 413"/>
              <a:gd name="T33" fmla="*/ 54 h 166"/>
              <a:gd name="T34" fmla="*/ 143 w 413"/>
              <a:gd name="T35" fmla="*/ 57 h 166"/>
              <a:gd name="T36" fmla="*/ 152 w 413"/>
              <a:gd name="T37" fmla="*/ 61 h 166"/>
              <a:gd name="T38" fmla="*/ 160 w 413"/>
              <a:gd name="T39" fmla="*/ 64 h 166"/>
              <a:gd name="T40" fmla="*/ 168 w 413"/>
              <a:gd name="T41" fmla="*/ 67 h 166"/>
              <a:gd name="T42" fmla="*/ 177 w 413"/>
              <a:gd name="T43" fmla="*/ 71 h 166"/>
              <a:gd name="T44" fmla="*/ 185 w 413"/>
              <a:gd name="T45" fmla="*/ 74 h 166"/>
              <a:gd name="T46" fmla="*/ 194 w 413"/>
              <a:gd name="T47" fmla="*/ 78 h 166"/>
              <a:gd name="T48" fmla="*/ 202 w 413"/>
              <a:gd name="T49" fmla="*/ 81 h 166"/>
              <a:gd name="T50" fmla="*/ 211 w 413"/>
              <a:gd name="T51" fmla="*/ 84 h 166"/>
              <a:gd name="T52" fmla="*/ 219 w 413"/>
              <a:gd name="T53" fmla="*/ 88 h 166"/>
              <a:gd name="T54" fmla="*/ 227 w 413"/>
              <a:gd name="T55" fmla="*/ 91 h 166"/>
              <a:gd name="T56" fmla="*/ 236 w 413"/>
              <a:gd name="T57" fmla="*/ 94 h 166"/>
              <a:gd name="T58" fmla="*/ 244 w 413"/>
              <a:gd name="T59" fmla="*/ 98 h 166"/>
              <a:gd name="T60" fmla="*/ 253 w 413"/>
              <a:gd name="T61" fmla="*/ 101 h 166"/>
              <a:gd name="T62" fmla="*/ 261 w 413"/>
              <a:gd name="T63" fmla="*/ 105 h 166"/>
              <a:gd name="T64" fmla="*/ 269 w 413"/>
              <a:gd name="T65" fmla="*/ 108 h 166"/>
              <a:gd name="T66" fmla="*/ 278 w 413"/>
              <a:gd name="T67" fmla="*/ 111 h 166"/>
              <a:gd name="T68" fmla="*/ 286 w 413"/>
              <a:gd name="T69" fmla="*/ 115 h 166"/>
              <a:gd name="T70" fmla="*/ 295 w 413"/>
              <a:gd name="T71" fmla="*/ 118 h 166"/>
              <a:gd name="T72" fmla="*/ 303 w 413"/>
              <a:gd name="T73" fmla="*/ 122 h 166"/>
              <a:gd name="T74" fmla="*/ 312 w 413"/>
              <a:gd name="T75" fmla="*/ 125 h 166"/>
              <a:gd name="T76" fmla="*/ 320 w 413"/>
              <a:gd name="T77" fmla="*/ 128 h 166"/>
              <a:gd name="T78" fmla="*/ 329 w 413"/>
              <a:gd name="T79" fmla="*/ 132 h 166"/>
              <a:gd name="T80" fmla="*/ 337 w 413"/>
              <a:gd name="T81" fmla="*/ 135 h 166"/>
              <a:gd name="T82" fmla="*/ 345 w 413"/>
              <a:gd name="T83" fmla="*/ 138 h 166"/>
              <a:gd name="T84" fmla="*/ 354 w 413"/>
              <a:gd name="T85" fmla="*/ 142 h 166"/>
              <a:gd name="T86" fmla="*/ 362 w 413"/>
              <a:gd name="T87" fmla="*/ 145 h 166"/>
              <a:gd name="T88" fmla="*/ 371 w 413"/>
              <a:gd name="T89" fmla="*/ 149 h 166"/>
              <a:gd name="T90" fmla="*/ 379 w 413"/>
              <a:gd name="T91" fmla="*/ 152 h 166"/>
              <a:gd name="T92" fmla="*/ 387 w 413"/>
              <a:gd name="T93" fmla="*/ 155 h 166"/>
              <a:gd name="T94" fmla="*/ 396 w 413"/>
              <a:gd name="T95" fmla="*/ 159 h 166"/>
              <a:gd name="T96" fmla="*/ 404 w 413"/>
              <a:gd name="T97" fmla="*/ 162 h 166"/>
              <a:gd name="T98" fmla="*/ 413 w 413"/>
              <a:gd name="T99"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66">
                <a:moveTo>
                  <a:pt x="0" y="0"/>
                </a:moveTo>
                <a:lnTo>
                  <a:pt x="8" y="3"/>
                </a:lnTo>
                <a:lnTo>
                  <a:pt x="17" y="6"/>
                </a:lnTo>
                <a:lnTo>
                  <a:pt x="25" y="10"/>
                </a:lnTo>
                <a:lnTo>
                  <a:pt x="34" y="13"/>
                </a:lnTo>
                <a:lnTo>
                  <a:pt x="42" y="17"/>
                </a:lnTo>
                <a:lnTo>
                  <a:pt x="50" y="20"/>
                </a:lnTo>
                <a:lnTo>
                  <a:pt x="59" y="23"/>
                </a:lnTo>
                <a:lnTo>
                  <a:pt x="67" y="27"/>
                </a:lnTo>
                <a:lnTo>
                  <a:pt x="76" y="30"/>
                </a:lnTo>
                <a:lnTo>
                  <a:pt x="84" y="34"/>
                </a:lnTo>
                <a:lnTo>
                  <a:pt x="93" y="37"/>
                </a:lnTo>
                <a:lnTo>
                  <a:pt x="101" y="40"/>
                </a:lnTo>
                <a:lnTo>
                  <a:pt x="109" y="44"/>
                </a:lnTo>
                <a:lnTo>
                  <a:pt x="118" y="47"/>
                </a:lnTo>
                <a:lnTo>
                  <a:pt x="126" y="50"/>
                </a:lnTo>
                <a:lnTo>
                  <a:pt x="135" y="54"/>
                </a:lnTo>
                <a:lnTo>
                  <a:pt x="143" y="57"/>
                </a:lnTo>
                <a:lnTo>
                  <a:pt x="152" y="61"/>
                </a:lnTo>
                <a:lnTo>
                  <a:pt x="160" y="64"/>
                </a:lnTo>
                <a:lnTo>
                  <a:pt x="168" y="67"/>
                </a:lnTo>
                <a:lnTo>
                  <a:pt x="177" y="71"/>
                </a:lnTo>
                <a:lnTo>
                  <a:pt x="185" y="74"/>
                </a:lnTo>
                <a:lnTo>
                  <a:pt x="194" y="78"/>
                </a:lnTo>
                <a:lnTo>
                  <a:pt x="202" y="81"/>
                </a:lnTo>
                <a:lnTo>
                  <a:pt x="211" y="84"/>
                </a:lnTo>
                <a:lnTo>
                  <a:pt x="219" y="88"/>
                </a:lnTo>
                <a:lnTo>
                  <a:pt x="227" y="91"/>
                </a:lnTo>
                <a:lnTo>
                  <a:pt x="236" y="94"/>
                </a:lnTo>
                <a:lnTo>
                  <a:pt x="244" y="98"/>
                </a:lnTo>
                <a:lnTo>
                  <a:pt x="253" y="101"/>
                </a:lnTo>
                <a:lnTo>
                  <a:pt x="261" y="105"/>
                </a:lnTo>
                <a:lnTo>
                  <a:pt x="269" y="108"/>
                </a:lnTo>
                <a:lnTo>
                  <a:pt x="278" y="111"/>
                </a:lnTo>
                <a:lnTo>
                  <a:pt x="286" y="115"/>
                </a:lnTo>
                <a:lnTo>
                  <a:pt x="295" y="118"/>
                </a:lnTo>
                <a:lnTo>
                  <a:pt x="303" y="122"/>
                </a:lnTo>
                <a:lnTo>
                  <a:pt x="312" y="125"/>
                </a:lnTo>
                <a:lnTo>
                  <a:pt x="320" y="128"/>
                </a:lnTo>
                <a:lnTo>
                  <a:pt x="329" y="132"/>
                </a:lnTo>
                <a:lnTo>
                  <a:pt x="337" y="135"/>
                </a:lnTo>
                <a:lnTo>
                  <a:pt x="345" y="138"/>
                </a:lnTo>
                <a:lnTo>
                  <a:pt x="354" y="142"/>
                </a:lnTo>
                <a:lnTo>
                  <a:pt x="362" y="145"/>
                </a:lnTo>
                <a:lnTo>
                  <a:pt x="371" y="149"/>
                </a:lnTo>
                <a:lnTo>
                  <a:pt x="379" y="152"/>
                </a:lnTo>
                <a:lnTo>
                  <a:pt x="387" y="155"/>
                </a:lnTo>
                <a:lnTo>
                  <a:pt x="396" y="159"/>
                </a:lnTo>
                <a:lnTo>
                  <a:pt x="404" y="162"/>
                </a:lnTo>
                <a:lnTo>
                  <a:pt x="413" y="166"/>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Freeform 50"/>
          <p:cNvSpPr>
            <a:spLocks/>
          </p:cNvSpPr>
          <p:nvPr/>
        </p:nvSpPr>
        <p:spPr bwMode="auto">
          <a:xfrm>
            <a:off x="4072732" y="1547019"/>
            <a:ext cx="2122487" cy="2287587"/>
          </a:xfrm>
          <a:custGeom>
            <a:avLst/>
            <a:gdLst>
              <a:gd name="T0" fmla="*/ 0 w 413"/>
              <a:gd name="T1" fmla="*/ 0 h 445"/>
              <a:gd name="T2" fmla="*/ 9 w 413"/>
              <a:gd name="T3" fmla="*/ 9 h 445"/>
              <a:gd name="T4" fmla="*/ 17 w 413"/>
              <a:gd name="T5" fmla="*/ 18 h 445"/>
              <a:gd name="T6" fmla="*/ 25 w 413"/>
              <a:gd name="T7" fmla="*/ 27 h 445"/>
              <a:gd name="T8" fmla="*/ 34 w 413"/>
              <a:gd name="T9" fmla="*/ 36 h 445"/>
              <a:gd name="T10" fmla="*/ 42 w 413"/>
              <a:gd name="T11" fmla="*/ 45 h 445"/>
              <a:gd name="T12" fmla="*/ 51 w 413"/>
              <a:gd name="T13" fmla="*/ 54 h 445"/>
              <a:gd name="T14" fmla="*/ 59 w 413"/>
              <a:gd name="T15" fmla="*/ 63 h 445"/>
              <a:gd name="T16" fmla="*/ 68 w 413"/>
              <a:gd name="T17" fmla="*/ 72 h 445"/>
              <a:gd name="T18" fmla="*/ 76 w 413"/>
              <a:gd name="T19" fmla="*/ 81 h 445"/>
              <a:gd name="T20" fmla="*/ 84 w 413"/>
              <a:gd name="T21" fmla="*/ 91 h 445"/>
              <a:gd name="T22" fmla="*/ 93 w 413"/>
              <a:gd name="T23" fmla="*/ 100 h 445"/>
              <a:gd name="T24" fmla="*/ 101 w 413"/>
              <a:gd name="T25" fmla="*/ 109 h 445"/>
              <a:gd name="T26" fmla="*/ 110 w 413"/>
              <a:gd name="T27" fmla="*/ 118 h 445"/>
              <a:gd name="T28" fmla="*/ 118 w 413"/>
              <a:gd name="T29" fmla="*/ 127 h 445"/>
              <a:gd name="T30" fmla="*/ 127 w 413"/>
              <a:gd name="T31" fmla="*/ 136 h 445"/>
              <a:gd name="T32" fmla="*/ 135 w 413"/>
              <a:gd name="T33" fmla="*/ 145 h 445"/>
              <a:gd name="T34" fmla="*/ 143 w 413"/>
              <a:gd name="T35" fmla="*/ 154 h 445"/>
              <a:gd name="T36" fmla="*/ 152 w 413"/>
              <a:gd name="T37" fmla="*/ 163 h 445"/>
              <a:gd name="T38" fmla="*/ 160 w 413"/>
              <a:gd name="T39" fmla="*/ 172 h 445"/>
              <a:gd name="T40" fmla="*/ 169 w 413"/>
              <a:gd name="T41" fmla="*/ 181 h 445"/>
              <a:gd name="T42" fmla="*/ 177 w 413"/>
              <a:gd name="T43" fmla="*/ 190 h 445"/>
              <a:gd name="T44" fmla="*/ 185 w 413"/>
              <a:gd name="T45" fmla="*/ 200 h 445"/>
              <a:gd name="T46" fmla="*/ 194 w 413"/>
              <a:gd name="T47" fmla="*/ 209 h 445"/>
              <a:gd name="T48" fmla="*/ 202 w 413"/>
              <a:gd name="T49" fmla="*/ 218 h 445"/>
              <a:gd name="T50" fmla="*/ 211 w 413"/>
              <a:gd name="T51" fmla="*/ 227 h 445"/>
              <a:gd name="T52" fmla="*/ 219 w 413"/>
              <a:gd name="T53" fmla="*/ 236 h 445"/>
              <a:gd name="T54" fmla="*/ 228 w 413"/>
              <a:gd name="T55" fmla="*/ 245 h 445"/>
              <a:gd name="T56" fmla="*/ 236 w 413"/>
              <a:gd name="T57" fmla="*/ 254 h 445"/>
              <a:gd name="T58" fmla="*/ 244 w 413"/>
              <a:gd name="T59" fmla="*/ 263 h 445"/>
              <a:gd name="T60" fmla="*/ 253 w 413"/>
              <a:gd name="T61" fmla="*/ 272 h 445"/>
              <a:gd name="T62" fmla="*/ 261 w 413"/>
              <a:gd name="T63" fmla="*/ 281 h 445"/>
              <a:gd name="T64" fmla="*/ 270 w 413"/>
              <a:gd name="T65" fmla="*/ 290 h 445"/>
              <a:gd name="T66" fmla="*/ 278 w 413"/>
              <a:gd name="T67" fmla="*/ 299 h 445"/>
              <a:gd name="T68" fmla="*/ 287 w 413"/>
              <a:gd name="T69" fmla="*/ 309 h 445"/>
              <a:gd name="T70" fmla="*/ 295 w 413"/>
              <a:gd name="T71" fmla="*/ 318 h 445"/>
              <a:gd name="T72" fmla="*/ 303 w 413"/>
              <a:gd name="T73" fmla="*/ 327 h 445"/>
              <a:gd name="T74" fmla="*/ 312 w 413"/>
              <a:gd name="T75" fmla="*/ 336 h 445"/>
              <a:gd name="T76" fmla="*/ 320 w 413"/>
              <a:gd name="T77" fmla="*/ 345 h 445"/>
              <a:gd name="T78" fmla="*/ 329 w 413"/>
              <a:gd name="T79" fmla="*/ 354 h 445"/>
              <a:gd name="T80" fmla="*/ 337 w 413"/>
              <a:gd name="T81" fmla="*/ 363 h 445"/>
              <a:gd name="T82" fmla="*/ 346 w 413"/>
              <a:gd name="T83" fmla="*/ 372 h 445"/>
              <a:gd name="T84" fmla="*/ 354 w 413"/>
              <a:gd name="T85" fmla="*/ 381 h 445"/>
              <a:gd name="T86" fmla="*/ 362 w 413"/>
              <a:gd name="T87" fmla="*/ 390 h 445"/>
              <a:gd name="T88" fmla="*/ 371 w 413"/>
              <a:gd name="T89" fmla="*/ 399 h 445"/>
              <a:gd name="T90" fmla="*/ 379 w 413"/>
              <a:gd name="T91" fmla="*/ 408 h 445"/>
              <a:gd name="T92" fmla="*/ 388 w 413"/>
              <a:gd name="T93" fmla="*/ 418 h 445"/>
              <a:gd name="T94" fmla="*/ 396 w 413"/>
              <a:gd name="T95" fmla="*/ 427 h 445"/>
              <a:gd name="T96" fmla="*/ 404 w 413"/>
              <a:gd name="T97" fmla="*/ 436 h 445"/>
              <a:gd name="T98" fmla="*/ 413 w 413"/>
              <a:gd name="T99"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445">
                <a:moveTo>
                  <a:pt x="0" y="0"/>
                </a:moveTo>
                <a:lnTo>
                  <a:pt x="9" y="9"/>
                </a:lnTo>
                <a:lnTo>
                  <a:pt x="17" y="18"/>
                </a:lnTo>
                <a:lnTo>
                  <a:pt x="25" y="27"/>
                </a:lnTo>
                <a:lnTo>
                  <a:pt x="34" y="36"/>
                </a:lnTo>
                <a:lnTo>
                  <a:pt x="42" y="45"/>
                </a:lnTo>
                <a:lnTo>
                  <a:pt x="51" y="54"/>
                </a:lnTo>
                <a:lnTo>
                  <a:pt x="59" y="63"/>
                </a:lnTo>
                <a:lnTo>
                  <a:pt x="68" y="72"/>
                </a:lnTo>
                <a:lnTo>
                  <a:pt x="76" y="81"/>
                </a:lnTo>
                <a:lnTo>
                  <a:pt x="84" y="91"/>
                </a:lnTo>
                <a:lnTo>
                  <a:pt x="93" y="100"/>
                </a:lnTo>
                <a:lnTo>
                  <a:pt x="101" y="109"/>
                </a:lnTo>
                <a:lnTo>
                  <a:pt x="110" y="118"/>
                </a:lnTo>
                <a:lnTo>
                  <a:pt x="118" y="127"/>
                </a:lnTo>
                <a:lnTo>
                  <a:pt x="127" y="136"/>
                </a:lnTo>
                <a:lnTo>
                  <a:pt x="135" y="145"/>
                </a:lnTo>
                <a:lnTo>
                  <a:pt x="143" y="154"/>
                </a:lnTo>
                <a:lnTo>
                  <a:pt x="152" y="163"/>
                </a:lnTo>
                <a:lnTo>
                  <a:pt x="160" y="172"/>
                </a:lnTo>
                <a:lnTo>
                  <a:pt x="169" y="181"/>
                </a:lnTo>
                <a:lnTo>
                  <a:pt x="177" y="190"/>
                </a:lnTo>
                <a:lnTo>
                  <a:pt x="185" y="200"/>
                </a:lnTo>
                <a:lnTo>
                  <a:pt x="194" y="209"/>
                </a:lnTo>
                <a:lnTo>
                  <a:pt x="202" y="218"/>
                </a:lnTo>
                <a:lnTo>
                  <a:pt x="211" y="227"/>
                </a:lnTo>
                <a:lnTo>
                  <a:pt x="219" y="236"/>
                </a:lnTo>
                <a:lnTo>
                  <a:pt x="228" y="245"/>
                </a:lnTo>
                <a:lnTo>
                  <a:pt x="236" y="254"/>
                </a:lnTo>
                <a:lnTo>
                  <a:pt x="244" y="263"/>
                </a:lnTo>
                <a:lnTo>
                  <a:pt x="253" y="272"/>
                </a:lnTo>
                <a:lnTo>
                  <a:pt x="261" y="281"/>
                </a:lnTo>
                <a:lnTo>
                  <a:pt x="270" y="290"/>
                </a:lnTo>
                <a:lnTo>
                  <a:pt x="278" y="299"/>
                </a:lnTo>
                <a:lnTo>
                  <a:pt x="287" y="309"/>
                </a:lnTo>
                <a:lnTo>
                  <a:pt x="295" y="318"/>
                </a:lnTo>
                <a:lnTo>
                  <a:pt x="303" y="327"/>
                </a:lnTo>
                <a:lnTo>
                  <a:pt x="312" y="336"/>
                </a:lnTo>
                <a:lnTo>
                  <a:pt x="320" y="345"/>
                </a:lnTo>
                <a:lnTo>
                  <a:pt x="329" y="354"/>
                </a:lnTo>
                <a:lnTo>
                  <a:pt x="337" y="363"/>
                </a:lnTo>
                <a:lnTo>
                  <a:pt x="346" y="372"/>
                </a:lnTo>
                <a:lnTo>
                  <a:pt x="354" y="381"/>
                </a:lnTo>
                <a:lnTo>
                  <a:pt x="362" y="390"/>
                </a:lnTo>
                <a:lnTo>
                  <a:pt x="371" y="399"/>
                </a:lnTo>
                <a:lnTo>
                  <a:pt x="379" y="408"/>
                </a:lnTo>
                <a:lnTo>
                  <a:pt x="388" y="418"/>
                </a:lnTo>
                <a:lnTo>
                  <a:pt x="396" y="427"/>
                </a:lnTo>
                <a:lnTo>
                  <a:pt x="404" y="436"/>
                </a:lnTo>
                <a:lnTo>
                  <a:pt x="413" y="445"/>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Freeform 51"/>
          <p:cNvSpPr>
            <a:spLocks/>
          </p:cNvSpPr>
          <p:nvPr/>
        </p:nvSpPr>
        <p:spPr bwMode="auto">
          <a:xfrm>
            <a:off x="6236495" y="3007519"/>
            <a:ext cx="2120900" cy="87312"/>
          </a:xfrm>
          <a:custGeom>
            <a:avLst/>
            <a:gdLst>
              <a:gd name="T0" fmla="*/ 0 w 413"/>
              <a:gd name="T1" fmla="*/ 17 h 17"/>
              <a:gd name="T2" fmla="*/ 9 w 413"/>
              <a:gd name="T3" fmla="*/ 17 h 17"/>
              <a:gd name="T4" fmla="*/ 17 w 413"/>
              <a:gd name="T5" fmla="*/ 16 h 17"/>
              <a:gd name="T6" fmla="*/ 26 w 413"/>
              <a:gd name="T7" fmla="*/ 16 h 17"/>
              <a:gd name="T8" fmla="*/ 34 w 413"/>
              <a:gd name="T9" fmla="*/ 16 h 17"/>
              <a:gd name="T10" fmla="*/ 42 w 413"/>
              <a:gd name="T11" fmla="*/ 15 h 17"/>
              <a:gd name="T12" fmla="*/ 51 w 413"/>
              <a:gd name="T13" fmla="*/ 15 h 17"/>
              <a:gd name="T14" fmla="*/ 59 w 413"/>
              <a:gd name="T15" fmla="*/ 14 h 17"/>
              <a:gd name="T16" fmla="*/ 68 w 413"/>
              <a:gd name="T17" fmla="*/ 14 h 17"/>
              <a:gd name="T18" fmla="*/ 76 w 413"/>
              <a:gd name="T19" fmla="*/ 14 h 17"/>
              <a:gd name="T20" fmla="*/ 85 w 413"/>
              <a:gd name="T21" fmla="*/ 13 h 17"/>
              <a:gd name="T22" fmla="*/ 93 w 413"/>
              <a:gd name="T23" fmla="*/ 13 h 17"/>
              <a:gd name="T24" fmla="*/ 101 w 413"/>
              <a:gd name="T25" fmla="*/ 13 h 17"/>
              <a:gd name="T26" fmla="*/ 110 w 413"/>
              <a:gd name="T27" fmla="*/ 12 h 17"/>
              <a:gd name="T28" fmla="*/ 118 w 413"/>
              <a:gd name="T29" fmla="*/ 12 h 17"/>
              <a:gd name="T30" fmla="*/ 127 w 413"/>
              <a:gd name="T31" fmla="*/ 12 h 17"/>
              <a:gd name="T32" fmla="*/ 135 w 413"/>
              <a:gd name="T33" fmla="*/ 11 h 17"/>
              <a:gd name="T34" fmla="*/ 144 w 413"/>
              <a:gd name="T35" fmla="*/ 11 h 17"/>
              <a:gd name="T36" fmla="*/ 152 w 413"/>
              <a:gd name="T37" fmla="*/ 11 h 17"/>
              <a:gd name="T38" fmla="*/ 160 w 413"/>
              <a:gd name="T39" fmla="*/ 10 h 17"/>
              <a:gd name="T40" fmla="*/ 169 w 413"/>
              <a:gd name="T41" fmla="*/ 10 h 17"/>
              <a:gd name="T42" fmla="*/ 177 w 413"/>
              <a:gd name="T43" fmla="*/ 10 h 17"/>
              <a:gd name="T44" fmla="*/ 186 w 413"/>
              <a:gd name="T45" fmla="*/ 9 h 17"/>
              <a:gd name="T46" fmla="*/ 194 w 413"/>
              <a:gd name="T47" fmla="*/ 9 h 17"/>
              <a:gd name="T48" fmla="*/ 202 w 413"/>
              <a:gd name="T49" fmla="*/ 9 h 17"/>
              <a:gd name="T50" fmla="*/ 211 w 413"/>
              <a:gd name="T51" fmla="*/ 8 h 17"/>
              <a:gd name="T52" fmla="*/ 219 w 413"/>
              <a:gd name="T53" fmla="*/ 8 h 17"/>
              <a:gd name="T54" fmla="*/ 228 w 413"/>
              <a:gd name="T55" fmla="*/ 8 h 17"/>
              <a:gd name="T56" fmla="*/ 236 w 413"/>
              <a:gd name="T57" fmla="*/ 7 h 17"/>
              <a:gd name="T58" fmla="*/ 245 w 413"/>
              <a:gd name="T59" fmla="*/ 7 h 17"/>
              <a:gd name="T60" fmla="*/ 253 w 413"/>
              <a:gd name="T61" fmla="*/ 7 h 17"/>
              <a:gd name="T62" fmla="*/ 261 w 413"/>
              <a:gd name="T63" fmla="*/ 6 h 17"/>
              <a:gd name="T64" fmla="*/ 270 w 413"/>
              <a:gd name="T65" fmla="*/ 6 h 17"/>
              <a:gd name="T66" fmla="*/ 278 w 413"/>
              <a:gd name="T67" fmla="*/ 5 h 17"/>
              <a:gd name="T68" fmla="*/ 287 w 413"/>
              <a:gd name="T69" fmla="*/ 5 h 17"/>
              <a:gd name="T70" fmla="*/ 295 w 413"/>
              <a:gd name="T71" fmla="*/ 5 h 17"/>
              <a:gd name="T72" fmla="*/ 304 w 413"/>
              <a:gd name="T73" fmla="*/ 4 h 17"/>
              <a:gd name="T74" fmla="*/ 312 w 413"/>
              <a:gd name="T75" fmla="*/ 4 h 17"/>
              <a:gd name="T76" fmla="*/ 320 w 413"/>
              <a:gd name="T77" fmla="*/ 4 h 17"/>
              <a:gd name="T78" fmla="*/ 329 w 413"/>
              <a:gd name="T79" fmla="*/ 3 h 17"/>
              <a:gd name="T80" fmla="*/ 337 w 413"/>
              <a:gd name="T81" fmla="*/ 3 h 17"/>
              <a:gd name="T82" fmla="*/ 346 w 413"/>
              <a:gd name="T83" fmla="*/ 3 h 17"/>
              <a:gd name="T84" fmla="*/ 354 w 413"/>
              <a:gd name="T85" fmla="*/ 2 h 17"/>
              <a:gd name="T86" fmla="*/ 363 w 413"/>
              <a:gd name="T87" fmla="*/ 2 h 17"/>
              <a:gd name="T88" fmla="*/ 371 w 413"/>
              <a:gd name="T89" fmla="*/ 2 h 17"/>
              <a:gd name="T90" fmla="*/ 379 w 413"/>
              <a:gd name="T91" fmla="*/ 1 h 17"/>
              <a:gd name="T92" fmla="*/ 388 w 413"/>
              <a:gd name="T93" fmla="*/ 1 h 17"/>
              <a:gd name="T94" fmla="*/ 396 w 413"/>
              <a:gd name="T95" fmla="*/ 1 h 17"/>
              <a:gd name="T96" fmla="*/ 405 w 413"/>
              <a:gd name="T97" fmla="*/ 0 h 17"/>
              <a:gd name="T98" fmla="*/ 413 w 413"/>
              <a:gd name="T99"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7">
                <a:moveTo>
                  <a:pt x="0" y="17"/>
                </a:moveTo>
                <a:lnTo>
                  <a:pt x="9" y="17"/>
                </a:lnTo>
                <a:lnTo>
                  <a:pt x="17" y="16"/>
                </a:lnTo>
                <a:lnTo>
                  <a:pt x="26" y="16"/>
                </a:lnTo>
                <a:lnTo>
                  <a:pt x="34" y="16"/>
                </a:lnTo>
                <a:lnTo>
                  <a:pt x="42" y="15"/>
                </a:lnTo>
                <a:lnTo>
                  <a:pt x="51" y="15"/>
                </a:lnTo>
                <a:lnTo>
                  <a:pt x="59" y="14"/>
                </a:lnTo>
                <a:lnTo>
                  <a:pt x="68" y="14"/>
                </a:lnTo>
                <a:lnTo>
                  <a:pt x="76" y="14"/>
                </a:lnTo>
                <a:lnTo>
                  <a:pt x="85" y="13"/>
                </a:lnTo>
                <a:lnTo>
                  <a:pt x="93" y="13"/>
                </a:lnTo>
                <a:lnTo>
                  <a:pt x="101" y="13"/>
                </a:lnTo>
                <a:lnTo>
                  <a:pt x="110" y="12"/>
                </a:lnTo>
                <a:lnTo>
                  <a:pt x="118" y="12"/>
                </a:lnTo>
                <a:lnTo>
                  <a:pt x="127" y="12"/>
                </a:lnTo>
                <a:lnTo>
                  <a:pt x="135" y="11"/>
                </a:lnTo>
                <a:lnTo>
                  <a:pt x="144" y="11"/>
                </a:lnTo>
                <a:lnTo>
                  <a:pt x="152" y="11"/>
                </a:lnTo>
                <a:lnTo>
                  <a:pt x="160" y="10"/>
                </a:lnTo>
                <a:lnTo>
                  <a:pt x="169" y="10"/>
                </a:lnTo>
                <a:lnTo>
                  <a:pt x="177" y="10"/>
                </a:lnTo>
                <a:lnTo>
                  <a:pt x="186" y="9"/>
                </a:lnTo>
                <a:lnTo>
                  <a:pt x="194" y="9"/>
                </a:lnTo>
                <a:lnTo>
                  <a:pt x="202" y="9"/>
                </a:lnTo>
                <a:lnTo>
                  <a:pt x="211" y="8"/>
                </a:lnTo>
                <a:lnTo>
                  <a:pt x="219" y="8"/>
                </a:lnTo>
                <a:lnTo>
                  <a:pt x="228" y="8"/>
                </a:lnTo>
                <a:lnTo>
                  <a:pt x="236" y="7"/>
                </a:lnTo>
                <a:lnTo>
                  <a:pt x="245" y="7"/>
                </a:lnTo>
                <a:lnTo>
                  <a:pt x="253" y="7"/>
                </a:lnTo>
                <a:lnTo>
                  <a:pt x="261" y="6"/>
                </a:lnTo>
                <a:lnTo>
                  <a:pt x="270" y="6"/>
                </a:lnTo>
                <a:lnTo>
                  <a:pt x="278" y="5"/>
                </a:lnTo>
                <a:lnTo>
                  <a:pt x="287" y="5"/>
                </a:lnTo>
                <a:lnTo>
                  <a:pt x="295" y="5"/>
                </a:lnTo>
                <a:lnTo>
                  <a:pt x="304" y="4"/>
                </a:lnTo>
                <a:lnTo>
                  <a:pt x="312" y="4"/>
                </a:lnTo>
                <a:lnTo>
                  <a:pt x="320" y="4"/>
                </a:lnTo>
                <a:lnTo>
                  <a:pt x="329" y="3"/>
                </a:lnTo>
                <a:lnTo>
                  <a:pt x="337" y="3"/>
                </a:lnTo>
                <a:lnTo>
                  <a:pt x="346" y="3"/>
                </a:lnTo>
                <a:lnTo>
                  <a:pt x="354" y="2"/>
                </a:lnTo>
                <a:lnTo>
                  <a:pt x="363" y="2"/>
                </a:lnTo>
                <a:lnTo>
                  <a:pt x="371" y="2"/>
                </a:lnTo>
                <a:lnTo>
                  <a:pt x="379" y="1"/>
                </a:lnTo>
                <a:lnTo>
                  <a:pt x="388" y="1"/>
                </a:lnTo>
                <a:lnTo>
                  <a:pt x="396" y="1"/>
                </a:lnTo>
                <a:lnTo>
                  <a:pt x="405" y="0"/>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Line 52"/>
          <p:cNvSpPr>
            <a:spLocks noChangeShapeType="1"/>
          </p:cNvSpPr>
          <p:nvPr/>
        </p:nvSpPr>
        <p:spPr bwMode="auto">
          <a:xfrm flipV="1">
            <a:off x="989807" y="791369"/>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53"/>
          <p:cNvSpPr>
            <a:spLocks noChangeShapeType="1"/>
          </p:cNvSpPr>
          <p:nvPr/>
        </p:nvSpPr>
        <p:spPr bwMode="auto">
          <a:xfrm flipH="1">
            <a:off x="886620" y="5614194"/>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Rectangle 54"/>
          <p:cNvSpPr>
            <a:spLocks noChangeArrowheads="1"/>
          </p:cNvSpPr>
          <p:nvPr/>
        </p:nvSpPr>
        <p:spPr bwMode="auto">
          <a:xfrm rot="16200000">
            <a:off x="432595" y="5371306"/>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Line 55"/>
          <p:cNvSpPr>
            <a:spLocks noChangeShapeType="1"/>
          </p:cNvSpPr>
          <p:nvPr/>
        </p:nvSpPr>
        <p:spPr bwMode="auto">
          <a:xfrm flipH="1">
            <a:off x="886620" y="4061619"/>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Rectangle 56"/>
          <p:cNvSpPr>
            <a:spLocks noChangeArrowheads="1"/>
          </p:cNvSpPr>
          <p:nvPr/>
        </p:nvSpPr>
        <p:spPr bwMode="auto">
          <a:xfrm rot="16200000">
            <a:off x="432595" y="381873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Line 57"/>
          <p:cNvSpPr>
            <a:spLocks noChangeShapeType="1"/>
          </p:cNvSpPr>
          <p:nvPr/>
        </p:nvSpPr>
        <p:spPr bwMode="auto">
          <a:xfrm flipH="1">
            <a:off x="886620" y="2509044"/>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Rectangle 58"/>
          <p:cNvSpPr>
            <a:spLocks noChangeArrowheads="1"/>
          </p:cNvSpPr>
          <p:nvPr/>
        </p:nvSpPr>
        <p:spPr bwMode="auto">
          <a:xfrm rot="16200000">
            <a:off x="432595" y="2266156"/>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380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Line 59"/>
          <p:cNvSpPr>
            <a:spLocks noChangeShapeType="1"/>
          </p:cNvSpPr>
          <p:nvPr/>
        </p:nvSpPr>
        <p:spPr bwMode="auto">
          <a:xfrm flipH="1">
            <a:off x="886620" y="956469"/>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Rectangle 60"/>
          <p:cNvSpPr>
            <a:spLocks noChangeArrowheads="1"/>
          </p:cNvSpPr>
          <p:nvPr/>
        </p:nvSpPr>
        <p:spPr bwMode="auto">
          <a:xfrm rot="16200000">
            <a:off x="431007" y="711994"/>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Line 61"/>
          <p:cNvSpPr>
            <a:spLocks noChangeShapeType="1"/>
          </p:cNvSpPr>
          <p:nvPr/>
        </p:nvSpPr>
        <p:spPr bwMode="auto">
          <a:xfrm>
            <a:off x="989807" y="5779294"/>
            <a:ext cx="75533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62"/>
          <p:cNvSpPr>
            <a:spLocks noChangeShapeType="1"/>
          </p:cNvSpPr>
          <p:nvPr/>
        </p:nvSpPr>
        <p:spPr bwMode="auto">
          <a:xfrm>
            <a:off x="1153320" y="5779294"/>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Rectangle 63"/>
          <p:cNvSpPr>
            <a:spLocks noChangeArrowheads="1"/>
          </p:cNvSpPr>
          <p:nvPr/>
        </p:nvSpPr>
        <p:spPr bwMode="auto">
          <a:xfrm>
            <a:off x="937420" y="593328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Line 64"/>
          <p:cNvSpPr>
            <a:spLocks noChangeShapeType="1"/>
          </p:cNvSpPr>
          <p:nvPr/>
        </p:nvSpPr>
        <p:spPr bwMode="auto">
          <a:xfrm>
            <a:off x="1888332" y="5779294"/>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Rectangle 65"/>
          <p:cNvSpPr>
            <a:spLocks noChangeArrowheads="1"/>
          </p:cNvSpPr>
          <p:nvPr/>
        </p:nvSpPr>
        <p:spPr bwMode="auto">
          <a:xfrm>
            <a:off x="1672432" y="593328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Line 66"/>
          <p:cNvSpPr>
            <a:spLocks noChangeShapeType="1"/>
          </p:cNvSpPr>
          <p:nvPr/>
        </p:nvSpPr>
        <p:spPr bwMode="auto">
          <a:xfrm>
            <a:off x="4052095" y="5779294"/>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Rectangle 67"/>
          <p:cNvSpPr>
            <a:spLocks noChangeArrowheads="1"/>
          </p:cNvSpPr>
          <p:nvPr/>
        </p:nvSpPr>
        <p:spPr bwMode="auto">
          <a:xfrm>
            <a:off x="3836195" y="593328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Line 68"/>
          <p:cNvSpPr>
            <a:spLocks noChangeShapeType="1"/>
          </p:cNvSpPr>
          <p:nvPr/>
        </p:nvSpPr>
        <p:spPr bwMode="auto">
          <a:xfrm>
            <a:off x="6215857" y="5779294"/>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Rectangle 69"/>
          <p:cNvSpPr>
            <a:spLocks noChangeArrowheads="1"/>
          </p:cNvSpPr>
          <p:nvPr/>
        </p:nvSpPr>
        <p:spPr bwMode="auto">
          <a:xfrm>
            <a:off x="5999957" y="593328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Line 70"/>
          <p:cNvSpPr>
            <a:spLocks noChangeShapeType="1"/>
          </p:cNvSpPr>
          <p:nvPr/>
        </p:nvSpPr>
        <p:spPr bwMode="auto">
          <a:xfrm>
            <a:off x="8378032" y="5779294"/>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Rectangle 71"/>
          <p:cNvSpPr>
            <a:spLocks noChangeArrowheads="1"/>
          </p:cNvSpPr>
          <p:nvPr/>
        </p:nvSpPr>
        <p:spPr bwMode="auto">
          <a:xfrm>
            <a:off x="8162132" y="5933281"/>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72"/>
          <p:cNvSpPr>
            <a:spLocks noChangeArrowheads="1"/>
          </p:cNvSpPr>
          <p:nvPr/>
        </p:nvSpPr>
        <p:spPr bwMode="auto">
          <a:xfrm>
            <a:off x="3581400" y="6184106"/>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162" name="Group 161"/>
          <p:cNvGrpSpPr/>
          <p:nvPr/>
        </p:nvGrpSpPr>
        <p:grpSpPr>
          <a:xfrm>
            <a:off x="1970038" y="4721250"/>
            <a:ext cx="1694627" cy="937830"/>
            <a:chOff x="1736725" y="476250"/>
            <a:chExt cx="1694627" cy="937830"/>
          </a:xfrm>
        </p:grpSpPr>
        <p:sp>
          <p:nvSpPr>
            <p:cNvPr id="163"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32</a:t>
              </a:r>
              <a:r>
                <a:rPr kumimoji="0" lang="en-US" altLang="en-US" sz="2100" b="0" i="0" u="none" strike="noStrike" cap="none" normalizeH="0" baseline="0" dirty="0">
                  <a:ln>
                    <a:noFill/>
                  </a:ln>
                  <a:solidFill>
                    <a:srgbClr val="404040"/>
                  </a:solidFill>
                  <a:effectLst/>
                  <a:latin typeface="Arial" panose="020B0604020202020204" pitchFamily="34" charset="0"/>
                </a:rPr>
                <a:t>.3</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64" name="Rectangle 55"/>
            <p:cNvSpPr>
              <a:spLocks noChangeArrowheads="1"/>
            </p:cNvSpPr>
            <p:nvPr/>
          </p:nvSpPr>
          <p:spPr bwMode="auto">
            <a:xfrm>
              <a:off x="1843088" y="738876"/>
              <a:ext cx="120637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(16.7)</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65" name="Rectangle 55"/>
            <p:cNvSpPr>
              <a:spLocks noChangeArrowheads="1"/>
            </p:cNvSpPr>
            <p:nvPr/>
          </p:nvSpPr>
          <p:spPr bwMode="auto">
            <a:xfrm>
              <a:off x="1808213" y="1044748"/>
              <a:ext cx="16231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+9</a:t>
              </a:r>
              <a:r>
                <a:rPr kumimoji="0" lang="en-US" altLang="en-US" sz="2400" b="1" i="0" u="none" strike="noStrike" cap="none" normalizeH="0" baseline="0" dirty="0">
                  <a:ln>
                    <a:noFill/>
                  </a:ln>
                  <a:effectLst/>
                  <a:latin typeface="+mj-lt"/>
                </a:rPr>
                <a:t>%</a:t>
              </a:r>
            </a:p>
          </p:txBody>
        </p:sp>
      </p:grpSp>
      <p:grpSp>
        <p:nvGrpSpPr>
          <p:cNvPr id="166" name="Group 165"/>
          <p:cNvGrpSpPr/>
          <p:nvPr/>
        </p:nvGrpSpPr>
        <p:grpSpPr>
          <a:xfrm>
            <a:off x="4165601" y="4721250"/>
            <a:ext cx="1834356" cy="937830"/>
            <a:chOff x="1736725" y="476250"/>
            <a:chExt cx="1834356" cy="937830"/>
          </a:xfrm>
        </p:grpSpPr>
        <p:sp>
          <p:nvSpPr>
            <p:cNvPr id="167"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34.5</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68" name="Rectangle 55"/>
            <p:cNvSpPr>
              <a:spLocks noChangeArrowheads="1"/>
            </p:cNvSpPr>
            <p:nvPr/>
          </p:nvSpPr>
          <p:spPr bwMode="auto">
            <a:xfrm>
              <a:off x="1842659" y="738876"/>
              <a:ext cx="123471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(18.8)</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69" name="Rectangle 55"/>
            <p:cNvSpPr>
              <a:spLocks noChangeArrowheads="1"/>
            </p:cNvSpPr>
            <p:nvPr/>
          </p:nvSpPr>
          <p:spPr bwMode="auto">
            <a:xfrm>
              <a:off x="1821575" y="1044748"/>
              <a:ext cx="17495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+9</a:t>
              </a:r>
              <a:r>
                <a:rPr kumimoji="0" lang="en-US" altLang="en-US" sz="2400" b="1" i="0" u="none" strike="noStrike" cap="none" normalizeH="0" baseline="0" dirty="0">
                  <a:ln>
                    <a:noFill/>
                  </a:ln>
                  <a:effectLst/>
                  <a:latin typeface="+mj-lt"/>
                </a:rPr>
                <a:t>%</a:t>
              </a:r>
            </a:p>
          </p:txBody>
        </p:sp>
      </p:grpSp>
      <p:grpSp>
        <p:nvGrpSpPr>
          <p:cNvPr id="170" name="Group 169"/>
          <p:cNvGrpSpPr/>
          <p:nvPr/>
        </p:nvGrpSpPr>
        <p:grpSpPr>
          <a:xfrm>
            <a:off x="6328798" y="4713067"/>
            <a:ext cx="1631156" cy="937830"/>
            <a:chOff x="1736725" y="476250"/>
            <a:chExt cx="1631156" cy="937830"/>
          </a:xfrm>
        </p:grpSpPr>
        <p:sp>
          <p:nvSpPr>
            <p:cNvPr id="171"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19.6</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72" name="Rectangle 55"/>
            <p:cNvSpPr>
              <a:spLocks noChangeArrowheads="1"/>
            </p:cNvSpPr>
            <p:nvPr/>
          </p:nvSpPr>
          <p:spPr bwMode="auto">
            <a:xfrm>
              <a:off x="1858167" y="738876"/>
              <a:ext cx="123345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a:t>
              </a:r>
              <a:r>
                <a:rPr lang="en-US" altLang="en-US" sz="2100" dirty="0">
                  <a:solidFill>
                    <a:srgbClr val="404040"/>
                  </a:solidFill>
                </a:rPr>
                <a:t>24.1</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73" name="Rectangle 55"/>
            <p:cNvSpPr>
              <a:spLocks noChangeArrowheads="1"/>
            </p:cNvSpPr>
            <p:nvPr/>
          </p:nvSpPr>
          <p:spPr bwMode="auto">
            <a:xfrm>
              <a:off x="1858167" y="1044748"/>
              <a:ext cx="15097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+6</a:t>
              </a:r>
              <a:r>
                <a:rPr kumimoji="0" lang="en-US" altLang="en-US" sz="2400" b="1" i="0" u="none" strike="noStrike" cap="none" normalizeH="0" baseline="0" dirty="0">
                  <a:ln>
                    <a:noFill/>
                  </a:ln>
                  <a:effectLst/>
                  <a:latin typeface="+mj-lt"/>
                </a:rPr>
                <a:t>%</a:t>
              </a:r>
            </a:p>
          </p:txBody>
        </p:sp>
      </p:grpSp>
      <p:sp>
        <p:nvSpPr>
          <p:cNvPr id="174" name="Rectangle 47"/>
          <p:cNvSpPr>
            <a:spLocks noChangeArrowheads="1"/>
          </p:cNvSpPr>
          <p:nvPr/>
        </p:nvSpPr>
        <p:spPr bwMode="auto">
          <a:xfrm rot="16200000">
            <a:off x="-340146" y="3100900"/>
            <a:ext cx="136575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rgbClr val="000000"/>
                </a:solidFill>
              </a:rPr>
              <a:t>$ per month</a:t>
            </a:r>
            <a:endParaRPr lang="en-US" altLang="en-US" dirty="0"/>
          </a:p>
        </p:txBody>
      </p:sp>
    </p:spTree>
    <p:extLst>
      <p:ext uri="{BB962C8B-B14F-4D97-AF65-F5344CB8AC3E}">
        <p14:creationId xmlns:p14="http://schemas.microsoft.com/office/powerpoint/2010/main" val="5986261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AutoShape 3"/>
          <p:cNvSpPr>
            <a:spLocks noChangeAspect="1" noChangeArrowheads="1" noTextEdit="1"/>
          </p:cNvSpPr>
          <p:nvPr/>
        </p:nvSpPr>
        <p:spPr bwMode="auto">
          <a:xfrm>
            <a:off x="304800" y="533400"/>
            <a:ext cx="8483600" cy="617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6"/>
          <p:cNvSpPr>
            <a:spLocks noChangeArrowheads="1"/>
          </p:cNvSpPr>
          <p:nvPr/>
        </p:nvSpPr>
        <p:spPr bwMode="auto">
          <a:xfrm>
            <a:off x="1014412" y="758825"/>
            <a:ext cx="7548562" cy="4981575"/>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 name="Line 7"/>
          <p:cNvSpPr>
            <a:spLocks noChangeShapeType="1"/>
          </p:cNvSpPr>
          <p:nvPr/>
        </p:nvSpPr>
        <p:spPr bwMode="auto">
          <a:xfrm>
            <a:off x="1014412" y="5581650"/>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8"/>
          <p:cNvSpPr>
            <a:spLocks noChangeShapeType="1"/>
          </p:cNvSpPr>
          <p:nvPr/>
        </p:nvSpPr>
        <p:spPr bwMode="auto">
          <a:xfrm>
            <a:off x="1014412" y="4651375"/>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Line 9"/>
          <p:cNvSpPr>
            <a:spLocks noChangeShapeType="1"/>
          </p:cNvSpPr>
          <p:nvPr/>
        </p:nvSpPr>
        <p:spPr bwMode="auto">
          <a:xfrm>
            <a:off x="1014412" y="3721100"/>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Line 10"/>
          <p:cNvSpPr>
            <a:spLocks noChangeShapeType="1"/>
          </p:cNvSpPr>
          <p:nvPr/>
        </p:nvSpPr>
        <p:spPr bwMode="auto">
          <a:xfrm>
            <a:off x="1014412" y="2784475"/>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11"/>
          <p:cNvSpPr>
            <a:spLocks noChangeShapeType="1"/>
          </p:cNvSpPr>
          <p:nvPr/>
        </p:nvSpPr>
        <p:spPr bwMode="auto">
          <a:xfrm>
            <a:off x="1014412" y="1854200"/>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12"/>
          <p:cNvSpPr>
            <a:spLocks noChangeShapeType="1"/>
          </p:cNvSpPr>
          <p:nvPr/>
        </p:nvSpPr>
        <p:spPr bwMode="auto">
          <a:xfrm>
            <a:off x="1014412" y="923925"/>
            <a:ext cx="7553325"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Line 13"/>
          <p:cNvSpPr>
            <a:spLocks noChangeShapeType="1"/>
          </p:cNvSpPr>
          <p:nvPr/>
        </p:nvSpPr>
        <p:spPr bwMode="auto">
          <a:xfrm flipV="1">
            <a:off x="1912937" y="758825"/>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Line 14"/>
          <p:cNvSpPr>
            <a:spLocks noChangeShapeType="1"/>
          </p:cNvSpPr>
          <p:nvPr/>
        </p:nvSpPr>
        <p:spPr bwMode="auto">
          <a:xfrm flipV="1">
            <a:off x="4076700" y="758825"/>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Line 15"/>
          <p:cNvSpPr>
            <a:spLocks noChangeShapeType="1"/>
          </p:cNvSpPr>
          <p:nvPr/>
        </p:nvSpPr>
        <p:spPr bwMode="auto">
          <a:xfrm flipV="1">
            <a:off x="6240462" y="758825"/>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Line 16"/>
          <p:cNvSpPr>
            <a:spLocks noChangeShapeType="1"/>
          </p:cNvSpPr>
          <p:nvPr/>
        </p:nvSpPr>
        <p:spPr bwMode="auto">
          <a:xfrm flipV="1">
            <a:off x="8402637" y="758825"/>
            <a:ext cx="0" cy="4987925"/>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Oval 17"/>
          <p:cNvSpPr>
            <a:spLocks noChangeArrowheads="1"/>
          </p:cNvSpPr>
          <p:nvPr/>
        </p:nvSpPr>
        <p:spPr bwMode="auto">
          <a:xfrm>
            <a:off x="1322387" y="2625725"/>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Oval 18"/>
          <p:cNvSpPr>
            <a:spLocks noChangeArrowheads="1"/>
          </p:cNvSpPr>
          <p:nvPr/>
        </p:nvSpPr>
        <p:spPr bwMode="auto">
          <a:xfrm>
            <a:off x="1543050" y="3360737"/>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Oval 19"/>
          <p:cNvSpPr>
            <a:spLocks noChangeArrowheads="1"/>
          </p:cNvSpPr>
          <p:nvPr/>
        </p:nvSpPr>
        <p:spPr bwMode="auto">
          <a:xfrm>
            <a:off x="1758950" y="2933700"/>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 name="Oval 20"/>
          <p:cNvSpPr>
            <a:spLocks noChangeArrowheads="1"/>
          </p:cNvSpPr>
          <p:nvPr/>
        </p:nvSpPr>
        <p:spPr bwMode="auto">
          <a:xfrm>
            <a:off x="1974850" y="1638300"/>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 name="Oval 21"/>
          <p:cNvSpPr>
            <a:spLocks noChangeArrowheads="1"/>
          </p:cNvSpPr>
          <p:nvPr/>
        </p:nvSpPr>
        <p:spPr bwMode="auto">
          <a:xfrm>
            <a:off x="2190750" y="2589212"/>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 name="Oval 22"/>
          <p:cNvSpPr>
            <a:spLocks noChangeArrowheads="1"/>
          </p:cNvSpPr>
          <p:nvPr/>
        </p:nvSpPr>
        <p:spPr bwMode="auto">
          <a:xfrm>
            <a:off x="2406650" y="210661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Oval 23"/>
          <p:cNvSpPr>
            <a:spLocks noChangeArrowheads="1"/>
          </p:cNvSpPr>
          <p:nvPr/>
        </p:nvSpPr>
        <p:spPr bwMode="auto">
          <a:xfrm>
            <a:off x="2622550" y="2903537"/>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Oval 24"/>
          <p:cNvSpPr>
            <a:spLocks noChangeArrowheads="1"/>
          </p:cNvSpPr>
          <p:nvPr/>
        </p:nvSpPr>
        <p:spPr bwMode="auto">
          <a:xfrm>
            <a:off x="2838450" y="2662237"/>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3" name="Oval 25"/>
          <p:cNvSpPr>
            <a:spLocks noChangeArrowheads="1"/>
          </p:cNvSpPr>
          <p:nvPr/>
        </p:nvSpPr>
        <p:spPr bwMode="auto">
          <a:xfrm>
            <a:off x="3054350" y="2917825"/>
            <a:ext cx="8731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Oval 26"/>
          <p:cNvSpPr>
            <a:spLocks noChangeArrowheads="1"/>
          </p:cNvSpPr>
          <p:nvPr/>
        </p:nvSpPr>
        <p:spPr bwMode="auto">
          <a:xfrm>
            <a:off x="3270250" y="2620962"/>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Oval 27"/>
          <p:cNvSpPr>
            <a:spLocks noChangeArrowheads="1"/>
          </p:cNvSpPr>
          <p:nvPr/>
        </p:nvSpPr>
        <p:spPr bwMode="auto">
          <a:xfrm>
            <a:off x="3490912" y="2789237"/>
            <a:ext cx="87312"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Oval 28"/>
          <p:cNvSpPr>
            <a:spLocks noChangeArrowheads="1"/>
          </p:cNvSpPr>
          <p:nvPr/>
        </p:nvSpPr>
        <p:spPr bwMode="auto">
          <a:xfrm>
            <a:off x="3706812" y="3144837"/>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 name="Oval 29"/>
          <p:cNvSpPr>
            <a:spLocks noChangeArrowheads="1"/>
          </p:cNvSpPr>
          <p:nvPr/>
        </p:nvSpPr>
        <p:spPr bwMode="auto">
          <a:xfrm>
            <a:off x="3922712" y="3119437"/>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Oval 30"/>
          <p:cNvSpPr>
            <a:spLocks noChangeArrowheads="1"/>
          </p:cNvSpPr>
          <p:nvPr/>
        </p:nvSpPr>
        <p:spPr bwMode="auto">
          <a:xfrm>
            <a:off x="4138612" y="1978025"/>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9" name="Oval 31"/>
          <p:cNvSpPr>
            <a:spLocks noChangeArrowheads="1"/>
          </p:cNvSpPr>
          <p:nvPr/>
        </p:nvSpPr>
        <p:spPr bwMode="auto">
          <a:xfrm>
            <a:off x="4354512" y="2651125"/>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Oval 32"/>
          <p:cNvSpPr>
            <a:spLocks noChangeArrowheads="1"/>
          </p:cNvSpPr>
          <p:nvPr/>
        </p:nvSpPr>
        <p:spPr bwMode="auto">
          <a:xfrm>
            <a:off x="4570412" y="2338387"/>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Oval 33"/>
          <p:cNvSpPr>
            <a:spLocks noChangeArrowheads="1"/>
          </p:cNvSpPr>
          <p:nvPr/>
        </p:nvSpPr>
        <p:spPr bwMode="auto">
          <a:xfrm>
            <a:off x="4786312" y="2995612"/>
            <a:ext cx="92075"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Oval 34"/>
          <p:cNvSpPr>
            <a:spLocks noChangeArrowheads="1"/>
          </p:cNvSpPr>
          <p:nvPr/>
        </p:nvSpPr>
        <p:spPr bwMode="auto">
          <a:xfrm>
            <a:off x="5000625" y="3016250"/>
            <a:ext cx="9366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Oval 35"/>
          <p:cNvSpPr>
            <a:spLocks noChangeArrowheads="1"/>
          </p:cNvSpPr>
          <p:nvPr/>
        </p:nvSpPr>
        <p:spPr bwMode="auto">
          <a:xfrm>
            <a:off x="5222875" y="1689100"/>
            <a:ext cx="92075" cy="88900"/>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Oval 36"/>
          <p:cNvSpPr>
            <a:spLocks noChangeArrowheads="1"/>
          </p:cNvSpPr>
          <p:nvPr/>
        </p:nvSpPr>
        <p:spPr bwMode="auto">
          <a:xfrm>
            <a:off x="5438775" y="2738437"/>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5" name="Oval 37"/>
          <p:cNvSpPr>
            <a:spLocks noChangeArrowheads="1"/>
          </p:cNvSpPr>
          <p:nvPr/>
        </p:nvSpPr>
        <p:spPr bwMode="auto">
          <a:xfrm>
            <a:off x="5654675" y="2917825"/>
            <a:ext cx="92075"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6" name="Oval 38"/>
          <p:cNvSpPr>
            <a:spLocks noChangeArrowheads="1"/>
          </p:cNvSpPr>
          <p:nvPr/>
        </p:nvSpPr>
        <p:spPr bwMode="auto">
          <a:xfrm>
            <a:off x="5870575" y="3052762"/>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7" name="Oval 39"/>
          <p:cNvSpPr>
            <a:spLocks noChangeArrowheads="1"/>
          </p:cNvSpPr>
          <p:nvPr/>
        </p:nvSpPr>
        <p:spPr bwMode="auto">
          <a:xfrm>
            <a:off x="6084887" y="3489325"/>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8" name="Oval 40"/>
          <p:cNvSpPr>
            <a:spLocks noChangeArrowheads="1"/>
          </p:cNvSpPr>
          <p:nvPr/>
        </p:nvSpPr>
        <p:spPr bwMode="auto">
          <a:xfrm>
            <a:off x="6300787" y="4024312"/>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9" name="Oval 41"/>
          <p:cNvSpPr>
            <a:spLocks noChangeArrowheads="1"/>
          </p:cNvSpPr>
          <p:nvPr/>
        </p:nvSpPr>
        <p:spPr bwMode="auto">
          <a:xfrm>
            <a:off x="6516687" y="3854450"/>
            <a:ext cx="9366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0" name="Oval 42"/>
          <p:cNvSpPr>
            <a:spLocks noChangeArrowheads="1"/>
          </p:cNvSpPr>
          <p:nvPr/>
        </p:nvSpPr>
        <p:spPr bwMode="auto">
          <a:xfrm>
            <a:off x="6732587" y="3303587"/>
            <a:ext cx="93662" cy="9366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1" name="Oval 43"/>
          <p:cNvSpPr>
            <a:spLocks noChangeArrowheads="1"/>
          </p:cNvSpPr>
          <p:nvPr/>
        </p:nvSpPr>
        <p:spPr bwMode="auto">
          <a:xfrm>
            <a:off x="6954837" y="2805112"/>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2" name="Oval 44"/>
          <p:cNvSpPr>
            <a:spLocks noChangeArrowheads="1"/>
          </p:cNvSpPr>
          <p:nvPr/>
        </p:nvSpPr>
        <p:spPr bwMode="auto">
          <a:xfrm>
            <a:off x="7170737" y="3813175"/>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3" name="Oval 45"/>
          <p:cNvSpPr>
            <a:spLocks noChangeArrowheads="1"/>
          </p:cNvSpPr>
          <p:nvPr/>
        </p:nvSpPr>
        <p:spPr bwMode="auto">
          <a:xfrm>
            <a:off x="7385050" y="178276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4" name="Oval 46"/>
          <p:cNvSpPr>
            <a:spLocks noChangeArrowheads="1"/>
          </p:cNvSpPr>
          <p:nvPr/>
        </p:nvSpPr>
        <p:spPr bwMode="auto">
          <a:xfrm>
            <a:off x="7600950" y="2132012"/>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5" name="Oval 47"/>
          <p:cNvSpPr>
            <a:spLocks noChangeArrowheads="1"/>
          </p:cNvSpPr>
          <p:nvPr/>
        </p:nvSpPr>
        <p:spPr bwMode="auto">
          <a:xfrm>
            <a:off x="7816850" y="1052512"/>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6" name="Oval 48"/>
          <p:cNvSpPr>
            <a:spLocks noChangeArrowheads="1"/>
          </p:cNvSpPr>
          <p:nvPr/>
        </p:nvSpPr>
        <p:spPr bwMode="auto">
          <a:xfrm>
            <a:off x="8032750" y="4162425"/>
            <a:ext cx="87312" cy="87312"/>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7" name="Oval 49"/>
          <p:cNvSpPr>
            <a:spLocks noChangeArrowheads="1"/>
          </p:cNvSpPr>
          <p:nvPr/>
        </p:nvSpPr>
        <p:spPr bwMode="auto">
          <a:xfrm>
            <a:off x="8248650" y="4090987"/>
            <a:ext cx="87312"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8" name="Freeform 50"/>
          <p:cNvSpPr>
            <a:spLocks/>
          </p:cNvSpPr>
          <p:nvPr/>
        </p:nvSpPr>
        <p:spPr bwMode="auto">
          <a:xfrm>
            <a:off x="1285875" y="2651125"/>
            <a:ext cx="606425" cy="688975"/>
          </a:xfrm>
          <a:custGeom>
            <a:avLst/>
            <a:gdLst>
              <a:gd name="T0" fmla="*/ 0 w 118"/>
              <a:gd name="T1" fmla="*/ 0 h 134"/>
              <a:gd name="T2" fmla="*/ 8 w 118"/>
              <a:gd name="T3" fmla="*/ 10 h 134"/>
              <a:gd name="T4" fmla="*/ 16 w 118"/>
              <a:gd name="T5" fmla="*/ 19 h 134"/>
              <a:gd name="T6" fmla="*/ 25 w 118"/>
              <a:gd name="T7" fmla="*/ 29 h 134"/>
              <a:gd name="T8" fmla="*/ 33 w 118"/>
              <a:gd name="T9" fmla="*/ 38 h 134"/>
              <a:gd name="T10" fmla="*/ 42 w 118"/>
              <a:gd name="T11" fmla="*/ 48 h 134"/>
              <a:gd name="T12" fmla="*/ 50 w 118"/>
              <a:gd name="T13" fmla="*/ 58 h 134"/>
              <a:gd name="T14" fmla="*/ 59 w 118"/>
              <a:gd name="T15" fmla="*/ 67 h 134"/>
              <a:gd name="T16" fmla="*/ 67 w 118"/>
              <a:gd name="T17" fmla="*/ 77 h 134"/>
              <a:gd name="T18" fmla="*/ 75 w 118"/>
              <a:gd name="T19" fmla="*/ 86 h 134"/>
              <a:gd name="T20" fmla="*/ 84 w 118"/>
              <a:gd name="T21" fmla="*/ 96 h 134"/>
              <a:gd name="T22" fmla="*/ 92 w 118"/>
              <a:gd name="T23" fmla="*/ 106 h 134"/>
              <a:gd name="T24" fmla="*/ 101 w 118"/>
              <a:gd name="T25" fmla="*/ 115 h 134"/>
              <a:gd name="T26" fmla="*/ 109 w 118"/>
              <a:gd name="T27" fmla="*/ 125 h 134"/>
              <a:gd name="T28" fmla="*/ 118 w 118"/>
              <a:gd name="T29"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34">
                <a:moveTo>
                  <a:pt x="0" y="0"/>
                </a:moveTo>
                <a:lnTo>
                  <a:pt x="8" y="10"/>
                </a:lnTo>
                <a:lnTo>
                  <a:pt x="16" y="19"/>
                </a:lnTo>
                <a:lnTo>
                  <a:pt x="25" y="29"/>
                </a:lnTo>
                <a:lnTo>
                  <a:pt x="33" y="38"/>
                </a:lnTo>
                <a:lnTo>
                  <a:pt x="42" y="48"/>
                </a:lnTo>
                <a:lnTo>
                  <a:pt x="50" y="58"/>
                </a:lnTo>
                <a:lnTo>
                  <a:pt x="59" y="67"/>
                </a:lnTo>
                <a:lnTo>
                  <a:pt x="67" y="77"/>
                </a:lnTo>
                <a:lnTo>
                  <a:pt x="75" y="86"/>
                </a:lnTo>
                <a:lnTo>
                  <a:pt x="84" y="96"/>
                </a:lnTo>
                <a:lnTo>
                  <a:pt x="92" y="106"/>
                </a:lnTo>
                <a:lnTo>
                  <a:pt x="101" y="115"/>
                </a:lnTo>
                <a:lnTo>
                  <a:pt x="109" y="125"/>
                </a:lnTo>
                <a:lnTo>
                  <a:pt x="118" y="134"/>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Freeform 51"/>
          <p:cNvSpPr>
            <a:spLocks/>
          </p:cNvSpPr>
          <p:nvPr/>
        </p:nvSpPr>
        <p:spPr bwMode="auto">
          <a:xfrm>
            <a:off x="1933575" y="2019300"/>
            <a:ext cx="2122487" cy="1316037"/>
          </a:xfrm>
          <a:custGeom>
            <a:avLst/>
            <a:gdLst>
              <a:gd name="T0" fmla="*/ 0 w 413"/>
              <a:gd name="T1" fmla="*/ 0 h 256"/>
              <a:gd name="T2" fmla="*/ 8 w 413"/>
              <a:gd name="T3" fmla="*/ 6 h 256"/>
              <a:gd name="T4" fmla="*/ 17 w 413"/>
              <a:gd name="T5" fmla="*/ 11 h 256"/>
              <a:gd name="T6" fmla="*/ 25 w 413"/>
              <a:gd name="T7" fmla="*/ 16 h 256"/>
              <a:gd name="T8" fmla="*/ 34 w 413"/>
              <a:gd name="T9" fmla="*/ 21 h 256"/>
              <a:gd name="T10" fmla="*/ 42 w 413"/>
              <a:gd name="T11" fmla="*/ 26 h 256"/>
              <a:gd name="T12" fmla="*/ 50 w 413"/>
              <a:gd name="T13" fmla="*/ 32 h 256"/>
              <a:gd name="T14" fmla="*/ 59 w 413"/>
              <a:gd name="T15" fmla="*/ 37 h 256"/>
              <a:gd name="T16" fmla="*/ 67 w 413"/>
              <a:gd name="T17" fmla="*/ 42 h 256"/>
              <a:gd name="T18" fmla="*/ 76 w 413"/>
              <a:gd name="T19" fmla="*/ 47 h 256"/>
              <a:gd name="T20" fmla="*/ 84 w 413"/>
              <a:gd name="T21" fmla="*/ 53 h 256"/>
              <a:gd name="T22" fmla="*/ 93 w 413"/>
              <a:gd name="T23" fmla="*/ 58 h 256"/>
              <a:gd name="T24" fmla="*/ 101 w 413"/>
              <a:gd name="T25" fmla="*/ 63 h 256"/>
              <a:gd name="T26" fmla="*/ 109 w 413"/>
              <a:gd name="T27" fmla="*/ 68 h 256"/>
              <a:gd name="T28" fmla="*/ 118 w 413"/>
              <a:gd name="T29" fmla="*/ 73 h 256"/>
              <a:gd name="T30" fmla="*/ 126 w 413"/>
              <a:gd name="T31" fmla="*/ 79 h 256"/>
              <a:gd name="T32" fmla="*/ 135 w 413"/>
              <a:gd name="T33" fmla="*/ 84 h 256"/>
              <a:gd name="T34" fmla="*/ 143 w 413"/>
              <a:gd name="T35" fmla="*/ 89 h 256"/>
              <a:gd name="T36" fmla="*/ 152 w 413"/>
              <a:gd name="T37" fmla="*/ 94 h 256"/>
              <a:gd name="T38" fmla="*/ 160 w 413"/>
              <a:gd name="T39" fmla="*/ 100 h 256"/>
              <a:gd name="T40" fmla="*/ 168 w 413"/>
              <a:gd name="T41" fmla="*/ 105 h 256"/>
              <a:gd name="T42" fmla="*/ 177 w 413"/>
              <a:gd name="T43" fmla="*/ 110 h 256"/>
              <a:gd name="T44" fmla="*/ 185 w 413"/>
              <a:gd name="T45" fmla="*/ 115 h 256"/>
              <a:gd name="T46" fmla="*/ 194 w 413"/>
              <a:gd name="T47" fmla="*/ 120 h 256"/>
              <a:gd name="T48" fmla="*/ 202 w 413"/>
              <a:gd name="T49" fmla="*/ 126 h 256"/>
              <a:gd name="T50" fmla="*/ 211 w 413"/>
              <a:gd name="T51" fmla="*/ 131 h 256"/>
              <a:gd name="T52" fmla="*/ 219 w 413"/>
              <a:gd name="T53" fmla="*/ 136 h 256"/>
              <a:gd name="T54" fmla="*/ 227 w 413"/>
              <a:gd name="T55" fmla="*/ 141 h 256"/>
              <a:gd name="T56" fmla="*/ 236 w 413"/>
              <a:gd name="T57" fmla="*/ 147 h 256"/>
              <a:gd name="T58" fmla="*/ 244 w 413"/>
              <a:gd name="T59" fmla="*/ 152 h 256"/>
              <a:gd name="T60" fmla="*/ 253 w 413"/>
              <a:gd name="T61" fmla="*/ 157 h 256"/>
              <a:gd name="T62" fmla="*/ 261 w 413"/>
              <a:gd name="T63" fmla="*/ 162 h 256"/>
              <a:gd name="T64" fmla="*/ 269 w 413"/>
              <a:gd name="T65" fmla="*/ 168 h 256"/>
              <a:gd name="T66" fmla="*/ 278 w 413"/>
              <a:gd name="T67" fmla="*/ 173 h 256"/>
              <a:gd name="T68" fmla="*/ 286 w 413"/>
              <a:gd name="T69" fmla="*/ 178 h 256"/>
              <a:gd name="T70" fmla="*/ 295 w 413"/>
              <a:gd name="T71" fmla="*/ 183 h 256"/>
              <a:gd name="T72" fmla="*/ 303 w 413"/>
              <a:gd name="T73" fmla="*/ 188 h 256"/>
              <a:gd name="T74" fmla="*/ 312 w 413"/>
              <a:gd name="T75" fmla="*/ 194 h 256"/>
              <a:gd name="T76" fmla="*/ 320 w 413"/>
              <a:gd name="T77" fmla="*/ 199 h 256"/>
              <a:gd name="T78" fmla="*/ 329 w 413"/>
              <a:gd name="T79" fmla="*/ 204 h 256"/>
              <a:gd name="T80" fmla="*/ 337 w 413"/>
              <a:gd name="T81" fmla="*/ 209 h 256"/>
              <a:gd name="T82" fmla="*/ 345 w 413"/>
              <a:gd name="T83" fmla="*/ 215 h 256"/>
              <a:gd name="T84" fmla="*/ 354 w 413"/>
              <a:gd name="T85" fmla="*/ 220 h 256"/>
              <a:gd name="T86" fmla="*/ 362 w 413"/>
              <a:gd name="T87" fmla="*/ 225 h 256"/>
              <a:gd name="T88" fmla="*/ 371 w 413"/>
              <a:gd name="T89" fmla="*/ 230 h 256"/>
              <a:gd name="T90" fmla="*/ 379 w 413"/>
              <a:gd name="T91" fmla="*/ 235 h 256"/>
              <a:gd name="T92" fmla="*/ 387 w 413"/>
              <a:gd name="T93" fmla="*/ 241 h 256"/>
              <a:gd name="T94" fmla="*/ 396 w 413"/>
              <a:gd name="T95" fmla="*/ 246 h 256"/>
              <a:gd name="T96" fmla="*/ 404 w 413"/>
              <a:gd name="T97" fmla="*/ 251 h 256"/>
              <a:gd name="T98" fmla="*/ 413 w 413"/>
              <a:gd name="T99"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256">
                <a:moveTo>
                  <a:pt x="0" y="0"/>
                </a:moveTo>
                <a:lnTo>
                  <a:pt x="8" y="6"/>
                </a:lnTo>
                <a:lnTo>
                  <a:pt x="17" y="11"/>
                </a:lnTo>
                <a:lnTo>
                  <a:pt x="25" y="16"/>
                </a:lnTo>
                <a:lnTo>
                  <a:pt x="34" y="21"/>
                </a:lnTo>
                <a:lnTo>
                  <a:pt x="42" y="26"/>
                </a:lnTo>
                <a:lnTo>
                  <a:pt x="50" y="32"/>
                </a:lnTo>
                <a:lnTo>
                  <a:pt x="59" y="37"/>
                </a:lnTo>
                <a:lnTo>
                  <a:pt x="67" y="42"/>
                </a:lnTo>
                <a:lnTo>
                  <a:pt x="76" y="47"/>
                </a:lnTo>
                <a:lnTo>
                  <a:pt x="84" y="53"/>
                </a:lnTo>
                <a:lnTo>
                  <a:pt x="93" y="58"/>
                </a:lnTo>
                <a:lnTo>
                  <a:pt x="101" y="63"/>
                </a:lnTo>
                <a:lnTo>
                  <a:pt x="109" y="68"/>
                </a:lnTo>
                <a:lnTo>
                  <a:pt x="118" y="73"/>
                </a:lnTo>
                <a:lnTo>
                  <a:pt x="126" y="79"/>
                </a:lnTo>
                <a:lnTo>
                  <a:pt x="135" y="84"/>
                </a:lnTo>
                <a:lnTo>
                  <a:pt x="143" y="89"/>
                </a:lnTo>
                <a:lnTo>
                  <a:pt x="152" y="94"/>
                </a:lnTo>
                <a:lnTo>
                  <a:pt x="160" y="100"/>
                </a:lnTo>
                <a:lnTo>
                  <a:pt x="168" y="105"/>
                </a:lnTo>
                <a:lnTo>
                  <a:pt x="177" y="110"/>
                </a:lnTo>
                <a:lnTo>
                  <a:pt x="185" y="115"/>
                </a:lnTo>
                <a:lnTo>
                  <a:pt x="194" y="120"/>
                </a:lnTo>
                <a:lnTo>
                  <a:pt x="202" y="126"/>
                </a:lnTo>
                <a:lnTo>
                  <a:pt x="211" y="131"/>
                </a:lnTo>
                <a:lnTo>
                  <a:pt x="219" y="136"/>
                </a:lnTo>
                <a:lnTo>
                  <a:pt x="227" y="141"/>
                </a:lnTo>
                <a:lnTo>
                  <a:pt x="236" y="147"/>
                </a:lnTo>
                <a:lnTo>
                  <a:pt x="244" y="152"/>
                </a:lnTo>
                <a:lnTo>
                  <a:pt x="253" y="157"/>
                </a:lnTo>
                <a:lnTo>
                  <a:pt x="261" y="162"/>
                </a:lnTo>
                <a:lnTo>
                  <a:pt x="269" y="168"/>
                </a:lnTo>
                <a:lnTo>
                  <a:pt x="278" y="173"/>
                </a:lnTo>
                <a:lnTo>
                  <a:pt x="286" y="178"/>
                </a:lnTo>
                <a:lnTo>
                  <a:pt x="295" y="183"/>
                </a:lnTo>
                <a:lnTo>
                  <a:pt x="303" y="188"/>
                </a:lnTo>
                <a:lnTo>
                  <a:pt x="312" y="194"/>
                </a:lnTo>
                <a:lnTo>
                  <a:pt x="320" y="199"/>
                </a:lnTo>
                <a:lnTo>
                  <a:pt x="329" y="204"/>
                </a:lnTo>
                <a:lnTo>
                  <a:pt x="337" y="209"/>
                </a:lnTo>
                <a:lnTo>
                  <a:pt x="345" y="215"/>
                </a:lnTo>
                <a:lnTo>
                  <a:pt x="354" y="220"/>
                </a:lnTo>
                <a:lnTo>
                  <a:pt x="362" y="225"/>
                </a:lnTo>
                <a:lnTo>
                  <a:pt x="371" y="230"/>
                </a:lnTo>
                <a:lnTo>
                  <a:pt x="379" y="235"/>
                </a:lnTo>
                <a:lnTo>
                  <a:pt x="387" y="241"/>
                </a:lnTo>
                <a:lnTo>
                  <a:pt x="396" y="246"/>
                </a:lnTo>
                <a:lnTo>
                  <a:pt x="404" y="251"/>
                </a:lnTo>
                <a:lnTo>
                  <a:pt x="413" y="256"/>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Freeform 52"/>
          <p:cNvSpPr>
            <a:spLocks/>
          </p:cNvSpPr>
          <p:nvPr/>
        </p:nvSpPr>
        <p:spPr bwMode="auto">
          <a:xfrm>
            <a:off x="4097337" y="2332037"/>
            <a:ext cx="2122487" cy="909637"/>
          </a:xfrm>
          <a:custGeom>
            <a:avLst/>
            <a:gdLst>
              <a:gd name="T0" fmla="*/ 0 w 413"/>
              <a:gd name="T1" fmla="*/ 0 h 177"/>
              <a:gd name="T2" fmla="*/ 9 w 413"/>
              <a:gd name="T3" fmla="*/ 4 h 177"/>
              <a:gd name="T4" fmla="*/ 17 w 413"/>
              <a:gd name="T5" fmla="*/ 8 h 177"/>
              <a:gd name="T6" fmla="*/ 25 w 413"/>
              <a:gd name="T7" fmla="*/ 11 h 177"/>
              <a:gd name="T8" fmla="*/ 34 w 413"/>
              <a:gd name="T9" fmla="*/ 15 h 177"/>
              <a:gd name="T10" fmla="*/ 42 w 413"/>
              <a:gd name="T11" fmla="*/ 18 h 177"/>
              <a:gd name="T12" fmla="*/ 51 w 413"/>
              <a:gd name="T13" fmla="*/ 22 h 177"/>
              <a:gd name="T14" fmla="*/ 59 w 413"/>
              <a:gd name="T15" fmla="*/ 26 h 177"/>
              <a:gd name="T16" fmla="*/ 68 w 413"/>
              <a:gd name="T17" fmla="*/ 29 h 177"/>
              <a:gd name="T18" fmla="*/ 76 w 413"/>
              <a:gd name="T19" fmla="*/ 33 h 177"/>
              <a:gd name="T20" fmla="*/ 84 w 413"/>
              <a:gd name="T21" fmla="*/ 36 h 177"/>
              <a:gd name="T22" fmla="*/ 93 w 413"/>
              <a:gd name="T23" fmla="*/ 40 h 177"/>
              <a:gd name="T24" fmla="*/ 101 w 413"/>
              <a:gd name="T25" fmla="*/ 44 h 177"/>
              <a:gd name="T26" fmla="*/ 110 w 413"/>
              <a:gd name="T27" fmla="*/ 47 h 177"/>
              <a:gd name="T28" fmla="*/ 118 w 413"/>
              <a:gd name="T29" fmla="*/ 51 h 177"/>
              <a:gd name="T30" fmla="*/ 127 w 413"/>
              <a:gd name="T31" fmla="*/ 54 h 177"/>
              <a:gd name="T32" fmla="*/ 135 w 413"/>
              <a:gd name="T33" fmla="*/ 58 h 177"/>
              <a:gd name="T34" fmla="*/ 143 w 413"/>
              <a:gd name="T35" fmla="*/ 62 h 177"/>
              <a:gd name="T36" fmla="*/ 152 w 413"/>
              <a:gd name="T37" fmla="*/ 65 h 177"/>
              <a:gd name="T38" fmla="*/ 160 w 413"/>
              <a:gd name="T39" fmla="*/ 69 h 177"/>
              <a:gd name="T40" fmla="*/ 169 w 413"/>
              <a:gd name="T41" fmla="*/ 72 h 177"/>
              <a:gd name="T42" fmla="*/ 177 w 413"/>
              <a:gd name="T43" fmla="*/ 76 h 177"/>
              <a:gd name="T44" fmla="*/ 185 w 413"/>
              <a:gd name="T45" fmla="*/ 80 h 177"/>
              <a:gd name="T46" fmla="*/ 194 w 413"/>
              <a:gd name="T47" fmla="*/ 83 h 177"/>
              <a:gd name="T48" fmla="*/ 202 w 413"/>
              <a:gd name="T49" fmla="*/ 87 h 177"/>
              <a:gd name="T50" fmla="*/ 211 w 413"/>
              <a:gd name="T51" fmla="*/ 90 h 177"/>
              <a:gd name="T52" fmla="*/ 219 w 413"/>
              <a:gd name="T53" fmla="*/ 94 h 177"/>
              <a:gd name="T54" fmla="*/ 228 w 413"/>
              <a:gd name="T55" fmla="*/ 98 h 177"/>
              <a:gd name="T56" fmla="*/ 236 w 413"/>
              <a:gd name="T57" fmla="*/ 101 h 177"/>
              <a:gd name="T58" fmla="*/ 244 w 413"/>
              <a:gd name="T59" fmla="*/ 105 h 177"/>
              <a:gd name="T60" fmla="*/ 253 w 413"/>
              <a:gd name="T61" fmla="*/ 108 h 177"/>
              <a:gd name="T62" fmla="*/ 261 w 413"/>
              <a:gd name="T63" fmla="*/ 112 h 177"/>
              <a:gd name="T64" fmla="*/ 270 w 413"/>
              <a:gd name="T65" fmla="*/ 116 h 177"/>
              <a:gd name="T66" fmla="*/ 278 w 413"/>
              <a:gd name="T67" fmla="*/ 119 h 177"/>
              <a:gd name="T68" fmla="*/ 287 w 413"/>
              <a:gd name="T69" fmla="*/ 123 h 177"/>
              <a:gd name="T70" fmla="*/ 295 w 413"/>
              <a:gd name="T71" fmla="*/ 126 h 177"/>
              <a:gd name="T72" fmla="*/ 303 w 413"/>
              <a:gd name="T73" fmla="*/ 130 h 177"/>
              <a:gd name="T74" fmla="*/ 312 w 413"/>
              <a:gd name="T75" fmla="*/ 134 h 177"/>
              <a:gd name="T76" fmla="*/ 320 w 413"/>
              <a:gd name="T77" fmla="*/ 137 h 177"/>
              <a:gd name="T78" fmla="*/ 329 w 413"/>
              <a:gd name="T79" fmla="*/ 141 h 177"/>
              <a:gd name="T80" fmla="*/ 337 w 413"/>
              <a:gd name="T81" fmla="*/ 144 h 177"/>
              <a:gd name="T82" fmla="*/ 346 w 413"/>
              <a:gd name="T83" fmla="*/ 148 h 177"/>
              <a:gd name="T84" fmla="*/ 354 w 413"/>
              <a:gd name="T85" fmla="*/ 152 h 177"/>
              <a:gd name="T86" fmla="*/ 362 w 413"/>
              <a:gd name="T87" fmla="*/ 155 h 177"/>
              <a:gd name="T88" fmla="*/ 371 w 413"/>
              <a:gd name="T89" fmla="*/ 159 h 177"/>
              <a:gd name="T90" fmla="*/ 379 w 413"/>
              <a:gd name="T91" fmla="*/ 162 h 177"/>
              <a:gd name="T92" fmla="*/ 388 w 413"/>
              <a:gd name="T93" fmla="*/ 166 h 177"/>
              <a:gd name="T94" fmla="*/ 396 w 413"/>
              <a:gd name="T95" fmla="*/ 170 h 177"/>
              <a:gd name="T96" fmla="*/ 404 w 413"/>
              <a:gd name="T97" fmla="*/ 173 h 177"/>
              <a:gd name="T98" fmla="*/ 413 w 413"/>
              <a:gd name="T99" fmla="*/ 177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177">
                <a:moveTo>
                  <a:pt x="0" y="0"/>
                </a:moveTo>
                <a:lnTo>
                  <a:pt x="9" y="4"/>
                </a:lnTo>
                <a:lnTo>
                  <a:pt x="17" y="8"/>
                </a:lnTo>
                <a:lnTo>
                  <a:pt x="25" y="11"/>
                </a:lnTo>
                <a:lnTo>
                  <a:pt x="34" y="15"/>
                </a:lnTo>
                <a:lnTo>
                  <a:pt x="42" y="18"/>
                </a:lnTo>
                <a:lnTo>
                  <a:pt x="51" y="22"/>
                </a:lnTo>
                <a:lnTo>
                  <a:pt x="59" y="26"/>
                </a:lnTo>
                <a:lnTo>
                  <a:pt x="68" y="29"/>
                </a:lnTo>
                <a:lnTo>
                  <a:pt x="76" y="33"/>
                </a:lnTo>
                <a:lnTo>
                  <a:pt x="84" y="36"/>
                </a:lnTo>
                <a:lnTo>
                  <a:pt x="93" y="40"/>
                </a:lnTo>
                <a:lnTo>
                  <a:pt x="101" y="44"/>
                </a:lnTo>
                <a:lnTo>
                  <a:pt x="110" y="47"/>
                </a:lnTo>
                <a:lnTo>
                  <a:pt x="118" y="51"/>
                </a:lnTo>
                <a:lnTo>
                  <a:pt x="127" y="54"/>
                </a:lnTo>
                <a:lnTo>
                  <a:pt x="135" y="58"/>
                </a:lnTo>
                <a:lnTo>
                  <a:pt x="143" y="62"/>
                </a:lnTo>
                <a:lnTo>
                  <a:pt x="152" y="65"/>
                </a:lnTo>
                <a:lnTo>
                  <a:pt x="160" y="69"/>
                </a:lnTo>
                <a:lnTo>
                  <a:pt x="169" y="72"/>
                </a:lnTo>
                <a:lnTo>
                  <a:pt x="177" y="76"/>
                </a:lnTo>
                <a:lnTo>
                  <a:pt x="185" y="80"/>
                </a:lnTo>
                <a:lnTo>
                  <a:pt x="194" y="83"/>
                </a:lnTo>
                <a:lnTo>
                  <a:pt x="202" y="87"/>
                </a:lnTo>
                <a:lnTo>
                  <a:pt x="211" y="90"/>
                </a:lnTo>
                <a:lnTo>
                  <a:pt x="219" y="94"/>
                </a:lnTo>
                <a:lnTo>
                  <a:pt x="228" y="98"/>
                </a:lnTo>
                <a:lnTo>
                  <a:pt x="236" y="101"/>
                </a:lnTo>
                <a:lnTo>
                  <a:pt x="244" y="105"/>
                </a:lnTo>
                <a:lnTo>
                  <a:pt x="253" y="108"/>
                </a:lnTo>
                <a:lnTo>
                  <a:pt x="261" y="112"/>
                </a:lnTo>
                <a:lnTo>
                  <a:pt x="270" y="116"/>
                </a:lnTo>
                <a:lnTo>
                  <a:pt x="278" y="119"/>
                </a:lnTo>
                <a:lnTo>
                  <a:pt x="287" y="123"/>
                </a:lnTo>
                <a:lnTo>
                  <a:pt x="295" y="126"/>
                </a:lnTo>
                <a:lnTo>
                  <a:pt x="303" y="130"/>
                </a:lnTo>
                <a:lnTo>
                  <a:pt x="312" y="134"/>
                </a:lnTo>
                <a:lnTo>
                  <a:pt x="320" y="137"/>
                </a:lnTo>
                <a:lnTo>
                  <a:pt x="329" y="141"/>
                </a:lnTo>
                <a:lnTo>
                  <a:pt x="337" y="144"/>
                </a:lnTo>
                <a:lnTo>
                  <a:pt x="346" y="148"/>
                </a:lnTo>
                <a:lnTo>
                  <a:pt x="354" y="152"/>
                </a:lnTo>
                <a:lnTo>
                  <a:pt x="362" y="155"/>
                </a:lnTo>
                <a:lnTo>
                  <a:pt x="371" y="159"/>
                </a:lnTo>
                <a:lnTo>
                  <a:pt x="379" y="162"/>
                </a:lnTo>
                <a:lnTo>
                  <a:pt x="388" y="166"/>
                </a:lnTo>
                <a:lnTo>
                  <a:pt x="396" y="170"/>
                </a:lnTo>
                <a:lnTo>
                  <a:pt x="404" y="173"/>
                </a:lnTo>
                <a:lnTo>
                  <a:pt x="413" y="177"/>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Freeform 53"/>
          <p:cNvSpPr>
            <a:spLocks/>
          </p:cNvSpPr>
          <p:nvPr/>
        </p:nvSpPr>
        <p:spPr bwMode="auto">
          <a:xfrm>
            <a:off x="6261100" y="2476500"/>
            <a:ext cx="2120900" cy="1177925"/>
          </a:xfrm>
          <a:custGeom>
            <a:avLst/>
            <a:gdLst>
              <a:gd name="T0" fmla="*/ 0 w 413"/>
              <a:gd name="T1" fmla="*/ 229 h 229"/>
              <a:gd name="T2" fmla="*/ 9 w 413"/>
              <a:gd name="T3" fmla="*/ 224 h 229"/>
              <a:gd name="T4" fmla="*/ 17 w 413"/>
              <a:gd name="T5" fmla="*/ 220 h 229"/>
              <a:gd name="T6" fmla="*/ 26 w 413"/>
              <a:gd name="T7" fmla="*/ 215 h 229"/>
              <a:gd name="T8" fmla="*/ 34 w 413"/>
              <a:gd name="T9" fmla="*/ 210 h 229"/>
              <a:gd name="T10" fmla="*/ 42 w 413"/>
              <a:gd name="T11" fmla="*/ 206 h 229"/>
              <a:gd name="T12" fmla="*/ 51 w 413"/>
              <a:gd name="T13" fmla="*/ 201 h 229"/>
              <a:gd name="T14" fmla="*/ 59 w 413"/>
              <a:gd name="T15" fmla="*/ 196 h 229"/>
              <a:gd name="T16" fmla="*/ 68 w 413"/>
              <a:gd name="T17" fmla="*/ 192 h 229"/>
              <a:gd name="T18" fmla="*/ 76 w 413"/>
              <a:gd name="T19" fmla="*/ 187 h 229"/>
              <a:gd name="T20" fmla="*/ 85 w 413"/>
              <a:gd name="T21" fmla="*/ 182 h 229"/>
              <a:gd name="T22" fmla="*/ 93 w 413"/>
              <a:gd name="T23" fmla="*/ 178 h 229"/>
              <a:gd name="T24" fmla="*/ 101 w 413"/>
              <a:gd name="T25" fmla="*/ 173 h 229"/>
              <a:gd name="T26" fmla="*/ 110 w 413"/>
              <a:gd name="T27" fmla="*/ 168 h 229"/>
              <a:gd name="T28" fmla="*/ 118 w 413"/>
              <a:gd name="T29" fmla="*/ 164 h 229"/>
              <a:gd name="T30" fmla="*/ 127 w 413"/>
              <a:gd name="T31" fmla="*/ 159 h 229"/>
              <a:gd name="T32" fmla="*/ 135 w 413"/>
              <a:gd name="T33" fmla="*/ 154 h 229"/>
              <a:gd name="T34" fmla="*/ 144 w 413"/>
              <a:gd name="T35" fmla="*/ 150 h 229"/>
              <a:gd name="T36" fmla="*/ 152 w 413"/>
              <a:gd name="T37" fmla="*/ 145 h 229"/>
              <a:gd name="T38" fmla="*/ 160 w 413"/>
              <a:gd name="T39" fmla="*/ 140 h 229"/>
              <a:gd name="T40" fmla="*/ 169 w 413"/>
              <a:gd name="T41" fmla="*/ 136 h 229"/>
              <a:gd name="T42" fmla="*/ 177 w 413"/>
              <a:gd name="T43" fmla="*/ 131 h 229"/>
              <a:gd name="T44" fmla="*/ 186 w 413"/>
              <a:gd name="T45" fmla="*/ 126 h 229"/>
              <a:gd name="T46" fmla="*/ 194 w 413"/>
              <a:gd name="T47" fmla="*/ 122 h 229"/>
              <a:gd name="T48" fmla="*/ 202 w 413"/>
              <a:gd name="T49" fmla="*/ 117 h 229"/>
              <a:gd name="T50" fmla="*/ 211 w 413"/>
              <a:gd name="T51" fmla="*/ 112 h 229"/>
              <a:gd name="T52" fmla="*/ 219 w 413"/>
              <a:gd name="T53" fmla="*/ 108 h 229"/>
              <a:gd name="T54" fmla="*/ 228 w 413"/>
              <a:gd name="T55" fmla="*/ 103 h 229"/>
              <a:gd name="T56" fmla="*/ 236 w 413"/>
              <a:gd name="T57" fmla="*/ 98 h 229"/>
              <a:gd name="T58" fmla="*/ 245 w 413"/>
              <a:gd name="T59" fmla="*/ 94 h 229"/>
              <a:gd name="T60" fmla="*/ 253 w 413"/>
              <a:gd name="T61" fmla="*/ 89 h 229"/>
              <a:gd name="T62" fmla="*/ 261 w 413"/>
              <a:gd name="T63" fmla="*/ 84 h 229"/>
              <a:gd name="T64" fmla="*/ 270 w 413"/>
              <a:gd name="T65" fmla="*/ 80 h 229"/>
              <a:gd name="T66" fmla="*/ 278 w 413"/>
              <a:gd name="T67" fmla="*/ 75 h 229"/>
              <a:gd name="T68" fmla="*/ 287 w 413"/>
              <a:gd name="T69" fmla="*/ 70 h 229"/>
              <a:gd name="T70" fmla="*/ 295 w 413"/>
              <a:gd name="T71" fmla="*/ 66 h 229"/>
              <a:gd name="T72" fmla="*/ 304 w 413"/>
              <a:gd name="T73" fmla="*/ 61 h 229"/>
              <a:gd name="T74" fmla="*/ 312 w 413"/>
              <a:gd name="T75" fmla="*/ 56 h 229"/>
              <a:gd name="T76" fmla="*/ 320 w 413"/>
              <a:gd name="T77" fmla="*/ 52 h 229"/>
              <a:gd name="T78" fmla="*/ 329 w 413"/>
              <a:gd name="T79" fmla="*/ 47 h 229"/>
              <a:gd name="T80" fmla="*/ 337 w 413"/>
              <a:gd name="T81" fmla="*/ 42 h 229"/>
              <a:gd name="T82" fmla="*/ 346 w 413"/>
              <a:gd name="T83" fmla="*/ 38 h 229"/>
              <a:gd name="T84" fmla="*/ 354 w 413"/>
              <a:gd name="T85" fmla="*/ 33 h 229"/>
              <a:gd name="T86" fmla="*/ 363 w 413"/>
              <a:gd name="T87" fmla="*/ 28 h 229"/>
              <a:gd name="T88" fmla="*/ 371 w 413"/>
              <a:gd name="T89" fmla="*/ 23 h 229"/>
              <a:gd name="T90" fmla="*/ 379 w 413"/>
              <a:gd name="T91" fmla="*/ 19 h 229"/>
              <a:gd name="T92" fmla="*/ 388 w 413"/>
              <a:gd name="T93" fmla="*/ 14 h 229"/>
              <a:gd name="T94" fmla="*/ 396 w 413"/>
              <a:gd name="T95" fmla="*/ 9 h 229"/>
              <a:gd name="T96" fmla="*/ 405 w 413"/>
              <a:gd name="T97" fmla="*/ 5 h 229"/>
              <a:gd name="T98" fmla="*/ 413 w 413"/>
              <a:gd name="T99" fmla="*/ 0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3" h="229">
                <a:moveTo>
                  <a:pt x="0" y="229"/>
                </a:moveTo>
                <a:lnTo>
                  <a:pt x="9" y="224"/>
                </a:lnTo>
                <a:lnTo>
                  <a:pt x="17" y="220"/>
                </a:lnTo>
                <a:lnTo>
                  <a:pt x="26" y="215"/>
                </a:lnTo>
                <a:lnTo>
                  <a:pt x="34" y="210"/>
                </a:lnTo>
                <a:lnTo>
                  <a:pt x="42" y="206"/>
                </a:lnTo>
                <a:lnTo>
                  <a:pt x="51" y="201"/>
                </a:lnTo>
                <a:lnTo>
                  <a:pt x="59" y="196"/>
                </a:lnTo>
                <a:lnTo>
                  <a:pt x="68" y="192"/>
                </a:lnTo>
                <a:lnTo>
                  <a:pt x="76" y="187"/>
                </a:lnTo>
                <a:lnTo>
                  <a:pt x="85" y="182"/>
                </a:lnTo>
                <a:lnTo>
                  <a:pt x="93" y="178"/>
                </a:lnTo>
                <a:lnTo>
                  <a:pt x="101" y="173"/>
                </a:lnTo>
                <a:lnTo>
                  <a:pt x="110" y="168"/>
                </a:lnTo>
                <a:lnTo>
                  <a:pt x="118" y="164"/>
                </a:lnTo>
                <a:lnTo>
                  <a:pt x="127" y="159"/>
                </a:lnTo>
                <a:lnTo>
                  <a:pt x="135" y="154"/>
                </a:lnTo>
                <a:lnTo>
                  <a:pt x="144" y="150"/>
                </a:lnTo>
                <a:lnTo>
                  <a:pt x="152" y="145"/>
                </a:lnTo>
                <a:lnTo>
                  <a:pt x="160" y="140"/>
                </a:lnTo>
                <a:lnTo>
                  <a:pt x="169" y="136"/>
                </a:lnTo>
                <a:lnTo>
                  <a:pt x="177" y="131"/>
                </a:lnTo>
                <a:lnTo>
                  <a:pt x="186" y="126"/>
                </a:lnTo>
                <a:lnTo>
                  <a:pt x="194" y="122"/>
                </a:lnTo>
                <a:lnTo>
                  <a:pt x="202" y="117"/>
                </a:lnTo>
                <a:lnTo>
                  <a:pt x="211" y="112"/>
                </a:lnTo>
                <a:lnTo>
                  <a:pt x="219" y="108"/>
                </a:lnTo>
                <a:lnTo>
                  <a:pt x="228" y="103"/>
                </a:lnTo>
                <a:lnTo>
                  <a:pt x="236" y="98"/>
                </a:lnTo>
                <a:lnTo>
                  <a:pt x="245" y="94"/>
                </a:lnTo>
                <a:lnTo>
                  <a:pt x="253" y="89"/>
                </a:lnTo>
                <a:lnTo>
                  <a:pt x="261" y="84"/>
                </a:lnTo>
                <a:lnTo>
                  <a:pt x="270" y="80"/>
                </a:lnTo>
                <a:lnTo>
                  <a:pt x="278" y="75"/>
                </a:lnTo>
                <a:lnTo>
                  <a:pt x="287" y="70"/>
                </a:lnTo>
                <a:lnTo>
                  <a:pt x="295" y="66"/>
                </a:lnTo>
                <a:lnTo>
                  <a:pt x="304" y="61"/>
                </a:lnTo>
                <a:lnTo>
                  <a:pt x="312" y="56"/>
                </a:lnTo>
                <a:lnTo>
                  <a:pt x="320" y="52"/>
                </a:lnTo>
                <a:lnTo>
                  <a:pt x="329" y="47"/>
                </a:lnTo>
                <a:lnTo>
                  <a:pt x="337" y="42"/>
                </a:lnTo>
                <a:lnTo>
                  <a:pt x="346" y="38"/>
                </a:lnTo>
                <a:lnTo>
                  <a:pt x="354" y="33"/>
                </a:lnTo>
                <a:lnTo>
                  <a:pt x="363" y="28"/>
                </a:lnTo>
                <a:lnTo>
                  <a:pt x="371" y="23"/>
                </a:lnTo>
                <a:lnTo>
                  <a:pt x="379" y="19"/>
                </a:lnTo>
                <a:lnTo>
                  <a:pt x="388" y="14"/>
                </a:lnTo>
                <a:lnTo>
                  <a:pt x="396" y="9"/>
                </a:lnTo>
                <a:lnTo>
                  <a:pt x="405" y="5"/>
                </a:lnTo>
                <a:lnTo>
                  <a:pt x="413" y="0"/>
                </a:lnTo>
              </a:path>
            </a:pathLst>
          </a:custGeom>
          <a:noFill/>
          <a:ln w="30163">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Line 54"/>
          <p:cNvSpPr>
            <a:spLocks noChangeShapeType="1"/>
          </p:cNvSpPr>
          <p:nvPr/>
        </p:nvSpPr>
        <p:spPr bwMode="auto">
          <a:xfrm flipV="1">
            <a:off x="1014412" y="758825"/>
            <a:ext cx="0" cy="498792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3" name="Line 55"/>
          <p:cNvSpPr>
            <a:spLocks noChangeShapeType="1"/>
          </p:cNvSpPr>
          <p:nvPr/>
        </p:nvSpPr>
        <p:spPr bwMode="auto">
          <a:xfrm flipH="1">
            <a:off x="911225" y="5581650"/>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Rectangle 56"/>
          <p:cNvSpPr>
            <a:spLocks noChangeArrowheads="1"/>
          </p:cNvSpPr>
          <p:nvPr/>
        </p:nvSpPr>
        <p:spPr bwMode="auto">
          <a:xfrm rot="16200000">
            <a:off x="531812" y="5341937"/>
            <a:ext cx="411162"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Line 57"/>
          <p:cNvSpPr>
            <a:spLocks noChangeShapeType="1"/>
          </p:cNvSpPr>
          <p:nvPr/>
        </p:nvSpPr>
        <p:spPr bwMode="auto">
          <a:xfrm flipH="1">
            <a:off x="911225" y="4651375"/>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Rectangle 58"/>
          <p:cNvSpPr>
            <a:spLocks noChangeArrowheads="1"/>
          </p:cNvSpPr>
          <p:nvPr/>
        </p:nvSpPr>
        <p:spPr bwMode="auto">
          <a:xfrm rot="16200000">
            <a:off x="457200" y="440848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Line 59"/>
          <p:cNvSpPr>
            <a:spLocks noChangeShapeType="1"/>
          </p:cNvSpPr>
          <p:nvPr/>
        </p:nvSpPr>
        <p:spPr bwMode="auto">
          <a:xfrm flipH="1">
            <a:off x="911225" y="3721100"/>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Rectangle 60"/>
          <p:cNvSpPr>
            <a:spLocks noChangeArrowheads="1"/>
          </p:cNvSpPr>
          <p:nvPr/>
        </p:nvSpPr>
        <p:spPr bwMode="auto">
          <a:xfrm rot="16200000">
            <a:off x="457200" y="3478212"/>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Line 61"/>
          <p:cNvSpPr>
            <a:spLocks noChangeShapeType="1"/>
          </p:cNvSpPr>
          <p:nvPr/>
        </p:nvSpPr>
        <p:spPr bwMode="auto">
          <a:xfrm flipH="1">
            <a:off x="911225" y="2784475"/>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Rectangle 62"/>
          <p:cNvSpPr>
            <a:spLocks noChangeArrowheads="1"/>
          </p:cNvSpPr>
          <p:nvPr/>
        </p:nvSpPr>
        <p:spPr bwMode="auto">
          <a:xfrm rot="16200000">
            <a:off x="457200" y="254158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Line 63"/>
          <p:cNvSpPr>
            <a:spLocks noChangeShapeType="1"/>
          </p:cNvSpPr>
          <p:nvPr/>
        </p:nvSpPr>
        <p:spPr bwMode="auto">
          <a:xfrm flipH="1">
            <a:off x="911225" y="1854200"/>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Rectangle 64"/>
          <p:cNvSpPr>
            <a:spLocks noChangeArrowheads="1"/>
          </p:cNvSpPr>
          <p:nvPr/>
        </p:nvSpPr>
        <p:spPr bwMode="auto">
          <a:xfrm rot="16200000">
            <a:off x="457200" y="1611312"/>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3" name="Line 65"/>
          <p:cNvSpPr>
            <a:spLocks noChangeShapeType="1"/>
          </p:cNvSpPr>
          <p:nvPr/>
        </p:nvSpPr>
        <p:spPr bwMode="auto">
          <a:xfrm flipH="1">
            <a:off x="911225" y="923925"/>
            <a:ext cx="10318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Rectangle 66"/>
          <p:cNvSpPr>
            <a:spLocks noChangeArrowheads="1"/>
          </p:cNvSpPr>
          <p:nvPr/>
        </p:nvSpPr>
        <p:spPr bwMode="auto">
          <a:xfrm rot="16200000">
            <a:off x="455612" y="679450"/>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Line 67"/>
          <p:cNvSpPr>
            <a:spLocks noChangeShapeType="1"/>
          </p:cNvSpPr>
          <p:nvPr/>
        </p:nvSpPr>
        <p:spPr bwMode="auto">
          <a:xfrm>
            <a:off x="1014412" y="5746750"/>
            <a:ext cx="7553325"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Line 68"/>
          <p:cNvSpPr>
            <a:spLocks noChangeShapeType="1"/>
          </p:cNvSpPr>
          <p:nvPr/>
        </p:nvSpPr>
        <p:spPr bwMode="auto">
          <a:xfrm>
            <a:off x="1177925" y="57467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Rectangle 69"/>
          <p:cNvSpPr>
            <a:spLocks noChangeArrowheads="1"/>
          </p:cNvSpPr>
          <p:nvPr/>
        </p:nvSpPr>
        <p:spPr bwMode="auto">
          <a:xfrm>
            <a:off x="962025" y="59007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8" name="Line 70"/>
          <p:cNvSpPr>
            <a:spLocks noChangeShapeType="1"/>
          </p:cNvSpPr>
          <p:nvPr/>
        </p:nvSpPr>
        <p:spPr bwMode="auto">
          <a:xfrm>
            <a:off x="1912937" y="57467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Rectangle 71"/>
          <p:cNvSpPr>
            <a:spLocks noChangeArrowheads="1"/>
          </p:cNvSpPr>
          <p:nvPr/>
        </p:nvSpPr>
        <p:spPr bwMode="auto">
          <a:xfrm>
            <a:off x="1697037" y="59007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Line 72"/>
          <p:cNvSpPr>
            <a:spLocks noChangeShapeType="1"/>
          </p:cNvSpPr>
          <p:nvPr/>
        </p:nvSpPr>
        <p:spPr bwMode="auto">
          <a:xfrm>
            <a:off x="4076700" y="57467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Rectangle 73"/>
          <p:cNvSpPr>
            <a:spLocks noChangeArrowheads="1"/>
          </p:cNvSpPr>
          <p:nvPr/>
        </p:nvSpPr>
        <p:spPr bwMode="auto">
          <a:xfrm>
            <a:off x="3860800" y="59007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2" name="Line 74"/>
          <p:cNvSpPr>
            <a:spLocks noChangeShapeType="1"/>
          </p:cNvSpPr>
          <p:nvPr/>
        </p:nvSpPr>
        <p:spPr bwMode="auto">
          <a:xfrm>
            <a:off x="6240462" y="57467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Rectangle 75"/>
          <p:cNvSpPr>
            <a:spLocks noChangeArrowheads="1"/>
          </p:cNvSpPr>
          <p:nvPr/>
        </p:nvSpPr>
        <p:spPr bwMode="auto">
          <a:xfrm>
            <a:off x="6024562" y="59007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4" name="Line 76"/>
          <p:cNvSpPr>
            <a:spLocks noChangeShapeType="1"/>
          </p:cNvSpPr>
          <p:nvPr/>
        </p:nvSpPr>
        <p:spPr bwMode="auto">
          <a:xfrm>
            <a:off x="8402637" y="574675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Rectangle 77"/>
          <p:cNvSpPr>
            <a:spLocks noChangeArrowheads="1"/>
          </p:cNvSpPr>
          <p:nvPr/>
        </p:nvSpPr>
        <p:spPr bwMode="auto">
          <a:xfrm>
            <a:off x="8186737" y="5900737"/>
            <a:ext cx="56038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177" name="Group 176"/>
          <p:cNvGrpSpPr/>
          <p:nvPr/>
        </p:nvGrpSpPr>
        <p:grpSpPr>
          <a:xfrm>
            <a:off x="1961369" y="4688706"/>
            <a:ext cx="1791481" cy="937830"/>
            <a:chOff x="1703451" y="476250"/>
            <a:chExt cx="1791481" cy="937830"/>
          </a:xfrm>
        </p:grpSpPr>
        <p:sp>
          <p:nvSpPr>
            <p:cNvPr id="178"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72.9</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79" name="Rectangle 55"/>
            <p:cNvSpPr>
              <a:spLocks noChangeArrowheads="1"/>
            </p:cNvSpPr>
            <p:nvPr/>
          </p:nvSpPr>
          <p:spPr bwMode="auto">
            <a:xfrm>
              <a:off x="1768525" y="738876"/>
              <a:ext cx="131220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04040"/>
                  </a:solidFill>
                  <a:effectLst/>
                  <a:latin typeface="Arial" panose="020B0604020202020204" pitchFamily="34" charset="0"/>
                </a:rPr>
                <a:t>        </a:t>
              </a:r>
              <a:r>
                <a:rPr kumimoji="0" lang="en-US" altLang="en-US" sz="2100" b="0" i="0" u="none" strike="noStrike" cap="none" normalizeH="0" baseline="0" dirty="0">
                  <a:ln>
                    <a:noFill/>
                  </a:ln>
                  <a:solidFill>
                    <a:srgbClr val="404040"/>
                  </a:solidFill>
                  <a:effectLst/>
                  <a:latin typeface="Arial" panose="020B0604020202020204" pitchFamily="34" charset="0"/>
                </a:rPr>
                <a:t>(</a:t>
              </a:r>
              <a:r>
                <a:rPr lang="en-US" altLang="en-US" sz="2100" dirty="0">
                  <a:solidFill>
                    <a:srgbClr val="404040"/>
                  </a:solidFill>
                </a:rPr>
                <a:t>35.0</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80" name="Rectangle 55"/>
            <p:cNvSpPr>
              <a:spLocks noChangeArrowheads="1"/>
            </p:cNvSpPr>
            <p:nvPr/>
          </p:nvSpPr>
          <p:spPr bwMode="auto">
            <a:xfrm>
              <a:off x="1703451" y="1044748"/>
              <a:ext cx="179148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+43</a:t>
              </a:r>
              <a:r>
                <a:rPr kumimoji="0" lang="en-US" altLang="en-US" sz="2400" b="1" i="0" u="none" strike="noStrike" cap="none" normalizeH="0" baseline="0" dirty="0">
                  <a:ln>
                    <a:noFill/>
                  </a:ln>
                  <a:effectLst/>
                  <a:latin typeface="+mj-lt"/>
                </a:rPr>
                <a:t>%</a:t>
              </a:r>
            </a:p>
          </p:txBody>
        </p:sp>
      </p:grpSp>
      <p:grpSp>
        <p:nvGrpSpPr>
          <p:cNvPr id="181" name="Group 180"/>
          <p:cNvGrpSpPr/>
          <p:nvPr/>
        </p:nvGrpSpPr>
        <p:grpSpPr>
          <a:xfrm>
            <a:off x="4138612" y="4688706"/>
            <a:ext cx="1870075" cy="937830"/>
            <a:chOff x="1685131" y="476250"/>
            <a:chExt cx="1870075" cy="937830"/>
          </a:xfrm>
        </p:grpSpPr>
        <p:sp>
          <p:nvSpPr>
            <p:cNvPr id="182" name="Rectangle 54"/>
            <p:cNvSpPr>
              <a:spLocks noChangeArrowheads="1"/>
            </p:cNvSpPr>
            <p:nvPr/>
          </p:nvSpPr>
          <p:spPr bwMode="auto">
            <a:xfrm>
              <a:off x="1736725" y="476250"/>
              <a:ext cx="121828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54.9</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83" name="Rectangle 55"/>
            <p:cNvSpPr>
              <a:spLocks noChangeArrowheads="1"/>
            </p:cNvSpPr>
            <p:nvPr/>
          </p:nvSpPr>
          <p:spPr bwMode="auto">
            <a:xfrm>
              <a:off x="1814361" y="738876"/>
              <a:ext cx="122950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a:t>
              </a:r>
              <a:r>
                <a:rPr lang="en-US" altLang="en-US" sz="2100" dirty="0">
                  <a:solidFill>
                    <a:srgbClr val="404040"/>
                  </a:solidFill>
                </a:rPr>
                <a:t>25.8</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84" name="Rectangle 55"/>
            <p:cNvSpPr>
              <a:spLocks noChangeArrowheads="1"/>
            </p:cNvSpPr>
            <p:nvPr/>
          </p:nvSpPr>
          <p:spPr bwMode="auto">
            <a:xfrm>
              <a:off x="1685131" y="1044748"/>
              <a:ext cx="18700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+32</a:t>
              </a:r>
              <a:r>
                <a:rPr kumimoji="0" lang="en-US" altLang="en-US" sz="2400" b="1" i="0" u="none" strike="noStrike" cap="none" normalizeH="0" baseline="0" dirty="0">
                  <a:ln>
                    <a:noFill/>
                  </a:ln>
                  <a:effectLst/>
                  <a:latin typeface="+mj-lt"/>
                </a:rPr>
                <a:t>%</a:t>
              </a:r>
            </a:p>
          </p:txBody>
        </p:sp>
      </p:grpSp>
      <p:grpSp>
        <p:nvGrpSpPr>
          <p:cNvPr id="185" name="Group 184"/>
          <p:cNvGrpSpPr/>
          <p:nvPr/>
        </p:nvGrpSpPr>
        <p:grpSpPr>
          <a:xfrm>
            <a:off x="6338043" y="4688706"/>
            <a:ext cx="1782019" cy="937830"/>
            <a:chOff x="1736725" y="476250"/>
            <a:chExt cx="1782019" cy="937830"/>
          </a:xfrm>
        </p:grpSpPr>
        <p:sp>
          <p:nvSpPr>
            <p:cNvPr id="186" name="Rectangle 54"/>
            <p:cNvSpPr>
              <a:spLocks noChangeArrowheads="1"/>
            </p:cNvSpPr>
            <p:nvPr/>
          </p:nvSpPr>
          <p:spPr bwMode="auto">
            <a:xfrm>
              <a:off x="1736725" y="476250"/>
              <a:ext cx="130805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-22.3</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87" name="Rectangle 55"/>
            <p:cNvSpPr>
              <a:spLocks noChangeArrowheads="1"/>
            </p:cNvSpPr>
            <p:nvPr/>
          </p:nvSpPr>
          <p:spPr bwMode="auto">
            <a:xfrm>
              <a:off x="1831353" y="738876"/>
              <a:ext cx="131100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(27.1)</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188" name="Rectangle 55"/>
            <p:cNvSpPr>
              <a:spLocks noChangeArrowheads="1"/>
            </p:cNvSpPr>
            <p:nvPr/>
          </p:nvSpPr>
          <p:spPr bwMode="auto">
            <a:xfrm>
              <a:off x="1821540" y="1044748"/>
              <a:ext cx="1697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400" b="1" dirty="0">
                  <a:latin typeface="+mj-lt"/>
                </a:rPr>
                <a:t>%</a:t>
              </a:r>
              <a:r>
                <a:rPr lang="el-GR" sz="2400" b="1" dirty="0">
                  <a:latin typeface="+mj-lt"/>
                </a:rPr>
                <a:t>Δ</a:t>
              </a:r>
              <a:r>
                <a:rPr lang="en-US" sz="2400" b="1" dirty="0">
                  <a:latin typeface="+mj-lt"/>
                </a:rPr>
                <a:t> =</a:t>
              </a:r>
              <a:r>
                <a:rPr kumimoji="0" lang="en-US" altLang="en-US" sz="2400" b="1" i="0" u="none" strike="noStrike" cap="none" normalizeH="0" baseline="0" dirty="0">
                  <a:ln>
                    <a:noFill/>
                  </a:ln>
                  <a:effectLst/>
                  <a:latin typeface="+mj-lt"/>
                </a:rPr>
                <a:t> </a:t>
              </a:r>
              <a:r>
                <a:rPr lang="en-US" altLang="en-US" sz="2400" b="1" dirty="0">
                  <a:latin typeface="+mj-lt"/>
                </a:rPr>
                <a:t>-13</a:t>
              </a:r>
              <a:r>
                <a:rPr kumimoji="0" lang="en-US" altLang="en-US" sz="2400" b="1" i="0" u="none" strike="noStrike" cap="none" normalizeH="0" baseline="0" dirty="0">
                  <a:ln>
                    <a:noFill/>
                  </a:ln>
                  <a:effectLst/>
                  <a:latin typeface="+mj-lt"/>
                </a:rPr>
                <a:t>%</a:t>
              </a:r>
            </a:p>
          </p:txBody>
        </p:sp>
      </p:grpSp>
      <p:sp>
        <p:nvSpPr>
          <p:cNvPr id="100" name="Rectangle 59"/>
          <p:cNvSpPr>
            <a:spLocks noChangeArrowheads="1"/>
          </p:cNvSpPr>
          <p:nvPr/>
        </p:nvSpPr>
        <p:spPr bwMode="auto">
          <a:xfrm>
            <a:off x="527362" y="270302"/>
            <a:ext cx="82356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700" b="0" i="0" u="none" strike="noStrike" cap="none" normalizeH="0" baseline="0" dirty="0">
                <a:ln>
                  <a:noFill/>
                </a:ln>
                <a:solidFill>
                  <a:srgbClr val="1E2D53"/>
                </a:solidFill>
                <a:effectLst/>
                <a:latin typeface="Arial" panose="020B0604020202020204" pitchFamily="34" charset="0"/>
              </a:rPr>
              <a:t>RD for </a:t>
            </a:r>
            <a:r>
              <a:rPr kumimoji="0" lang="en-US" altLang="en-US" sz="2700" b="0" i="0" u="none" strike="noStrike" cap="none" normalizeH="0" dirty="0">
                <a:ln>
                  <a:noFill/>
                </a:ln>
                <a:solidFill>
                  <a:srgbClr val="1E2D53"/>
                </a:solidFill>
                <a:effectLst/>
                <a:latin typeface="Arial" panose="020B0604020202020204" pitchFamily="34" charset="0"/>
              </a:rPr>
              <a:t>Average Insurer Costs: </a:t>
            </a:r>
            <a:r>
              <a:rPr kumimoji="0" lang="en-US" altLang="en-US" sz="2700" b="0" i="1" u="none" strike="noStrike" cap="none" normalizeH="0" dirty="0">
                <a:ln>
                  <a:noFill/>
                </a:ln>
                <a:solidFill>
                  <a:srgbClr val="1E2D53"/>
                </a:solidFill>
                <a:effectLst/>
                <a:latin typeface="Arial" panose="020B0604020202020204" pitchFamily="34" charset="0"/>
              </a:rPr>
              <a:t>L</a:t>
            </a:r>
            <a:r>
              <a:rPr kumimoji="0" lang="en-US" altLang="en-US" sz="2700" b="0" i="0" u="none" strike="noStrike" cap="none" normalizeH="0" dirty="0">
                <a:ln>
                  <a:noFill/>
                </a:ln>
                <a:solidFill>
                  <a:srgbClr val="1E2D53"/>
                </a:solidFill>
                <a:effectLst/>
                <a:latin typeface="Arial" panose="020B0604020202020204" pitchFamily="34" charset="0"/>
              </a:rPr>
              <a:t> Plan, 2011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1" name="TextBox 100"/>
          <p:cNvSpPr txBox="1"/>
          <p:nvPr/>
        </p:nvSpPr>
        <p:spPr>
          <a:xfrm>
            <a:off x="370392" y="6260068"/>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
        <p:nvSpPr>
          <p:cNvPr id="189" name="Rectangle 72"/>
          <p:cNvSpPr>
            <a:spLocks noChangeArrowheads="1"/>
          </p:cNvSpPr>
          <p:nvPr/>
        </p:nvSpPr>
        <p:spPr bwMode="auto">
          <a:xfrm>
            <a:off x="3581400" y="6184106"/>
            <a:ext cx="24317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0" name="Rectangle 47"/>
          <p:cNvSpPr>
            <a:spLocks noChangeArrowheads="1"/>
          </p:cNvSpPr>
          <p:nvPr/>
        </p:nvSpPr>
        <p:spPr bwMode="auto">
          <a:xfrm rot="16200000">
            <a:off x="-340146" y="3100900"/>
            <a:ext cx="136575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defTabSz="993861"/>
            <a:r>
              <a:rPr lang="en-US" altLang="en-US" sz="2000" dirty="0">
                <a:solidFill>
                  <a:srgbClr val="000000"/>
                </a:solidFill>
              </a:rPr>
              <a:t>$ per month</a:t>
            </a:r>
            <a:endParaRPr lang="en-US" altLang="en-US" dirty="0"/>
          </a:p>
        </p:txBody>
      </p:sp>
    </p:spTree>
    <p:extLst>
      <p:ext uri="{BB962C8B-B14F-4D97-AF65-F5344CB8AC3E}">
        <p14:creationId xmlns:p14="http://schemas.microsoft.com/office/powerpoint/2010/main" val="4479869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Identifying Cost Curves: </a:t>
            </a:r>
            <a:r>
              <a:rPr lang="en-US" i="1" dirty="0"/>
              <a:t>L</a:t>
            </a:r>
            <a:r>
              <a:rPr lang="en-US" dirty="0"/>
              <a:t> Plan</a:t>
            </a:r>
          </a:p>
        </p:txBody>
      </p:sp>
      <p:sp>
        <p:nvSpPr>
          <p:cNvPr id="4" name="AutoShape 3"/>
          <p:cNvSpPr>
            <a:spLocks noChangeAspect="1" noChangeArrowheads="1" noTextEdit="1"/>
          </p:cNvSpPr>
          <p:nvPr/>
        </p:nvSpPr>
        <p:spPr bwMode="auto">
          <a:xfrm>
            <a:off x="148503" y="313399"/>
            <a:ext cx="8765063" cy="654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386" tIns="49693" rIns="99386" bIns="49693" numCol="1" anchor="t" anchorCtr="0" compatLnSpc="1">
            <a:prstTxWarp prst="textNoShape">
              <a:avLst/>
            </a:prstTxWarp>
          </a:bodyPr>
          <a:lstStyle/>
          <a:p>
            <a:endParaRPr lang="en-US"/>
          </a:p>
        </p:txBody>
      </p:sp>
      <p:sp>
        <p:nvSpPr>
          <p:cNvPr id="70" name="Line 23"/>
          <p:cNvSpPr>
            <a:spLocks noChangeShapeType="1"/>
          </p:cNvSpPr>
          <p:nvPr/>
        </p:nvSpPr>
        <p:spPr bwMode="auto">
          <a:xfrm flipV="1">
            <a:off x="980661" y="1071264"/>
            <a:ext cx="0" cy="471993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35"/>
          <p:cNvSpPr>
            <a:spLocks noChangeShapeType="1"/>
          </p:cNvSpPr>
          <p:nvPr/>
        </p:nvSpPr>
        <p:spPr bwMode="auto">
          <a:xfrm>
            <a:off x="980661" y="5791200"/>
            <a:ext cx="719558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36"/>
          <p:cNvSpPr>
            <a:spLocks noChangeShapeType="1"/>
          </p:cNvSpPr>
          <p:nvPr/>
        </p:nvSpPr>
        <p:spPr bwMode="auto">
          <a:xfrm>
            <a:off x="1076151"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37"/>
          <p:cNvSpPr>
            <a:spLocks noChangeArrowheads="1"/>
          </p:cNvSpPr>
          <p:nvPr/>
        </p:nvSpPr>
        <p:spPr bwMode="auto">
          <a:xfrm>
            <a:off x="1003126"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0</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4" name="Line 46"/>
          <p:cNvSpPr>
            <a:spLocks noChangeShapeType="1"/>
          </p:cNvSpPr>
          <p:nvPr/>
        </p:nvSpPr>
        <p:spPr bwMode="auto">
          <a:xfrm>
            <a:off x="8035925" y="5806661"/>
            <a:ext cx="0" cy="10318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47"/>
          <p:cNvSpPr>
            <a:spLocks noChangeArrowheads="1"/>
          </p:cNvSpPr>
          <p:nvPr/>
        </p:nvSpPr>
        <p:spPr bwMode="auto">
          <a:xfrm>
            <a:off x="7964487" y="5962236"/>
            <a:ext cx="2651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itchFamily="34" charset="0"/>
                <a:cs typeface="Arial" pitchFamily="34" charset="0"/>
              </a:rPr>
              <a:t>1</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77" name="Rectangle 48"/>
          <p:cNvSpPr>
            <a:spLocks noChangeArrowheads="1"/>
          </p:cNvSpPr>
          <p:nvPr/>
        </p:nvSpPr>
        <p:spPr bwMode="auto">
          <a:xfrm>
            <a:off x="294861" y="911423"/>
            <a:ext cx="8797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Cost</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cxnSp>
        <p:nvCxnSpPr>
          <p:cNvPr id="79" name="Straight Connector 78"/>
          <p:cNvCxnSpPr/>
          <p:nvPr/>
        </p:nvCxnSpPr>
        <p:spPr>
          <a:xfrm flipH="1" flipV="1">
            <a:off x="1268240" y="1222178"/>
            <a:ext cx="6722821" cy="2968822"/>
          </a:xfrm>
          <a:prstGeom prst="line">
            <a:avLst/>
          </a:prstGeom>
          <a:ln w="31750">
            <a:solidFill>
              <a:srgbClr val="008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390089" y="838200"/>
            <a:ext cx="1197398" cy="461665"/>
          </a:xfrm>
          <a:prstGeom prst="rect">
            <a:avLst/>
          </a:prstGeom>
          <a:noFill/>
        </p:spPr>
        <p:txBody>
          <a:bodyPr wrap="square" rtlCol="0">
            <a:spAutoFit/>
          </a:bodyPr>
          <a:lstStyle/>
          <a:p>
            <a:r>
              <a:rPr lang="en-US" sz="2400" b="1" dirty="0">
                <a:solidFill>
                  <a:srgbClr val="008000"/>
                </a:solidFill>
                <a:latin typeface="Arial" panose="020B0604020202020204" pitchFamily="34" charset="0"/>
                <a:cs typeface="Arial" panose="020B0604020202020204" pitchFamily="34" charset="0"/>
              </a:rPr>
              <a:t>C</a:t>
            </a:r>
            <a:r>
              <a:rPr lang="en-US" sz="2400" b="1" baseline="-25000" dirty="0">
                <a:solidFill>
                  <a:srgbClr val="008000"/>
                </a:solidFill>
                <a:latin typeface="Arial" panose="020B0604020202020204" pitchFamily="34" charset="0"/>
                <a:cs typeface="Arial" panose="020B0604020202020204" pitchFamily="34" charset="0"/>
              </a:rPr>
              <a:t>H</a:t>
            </a:r>
            <a:r>
              <a:rPr lang="en-US" sz="2400" b="1" dirty="0">
                <a:solidFill>
                  <a:srgbClr val="008000"/>
                </a:solidFill>
                <a:latin typeface="Arial" panose="020B0604020202020204" pitchFamily="34" charset="0"/>
                <a:cs typeface="Arial" panose="020B0604020202020204" pitchFamily="34" charset="0"/>
              </a:rPr>
              <a:t>(s)</a:t>
            </a:r>
          </a:p>
        </p:txBody>
      </p:sp>
      <p:sp>
        <p:nvSpPr>
          <p:cNvPr id="86" name="Rectangle 48"/>
          <p:cNvSpPr>
            <a:spLocks noChangeArrowheads="1"/>
          </p:cNvSpPr>
          <p:nvPr/>
        </p:nvSpPr>
        <p:spPr bwMode="auto">
          <a:xfrm>
            <a:off x="2403548" y="588872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lumMod val="50000"/>
                  </a:schemeClr>
                </a:solidFill>
                <a:effectLst/>
                <a:latin typeface="Arial" pitchFamily="34" charset="0"/>
                <a:cs typeface="Arial" pitchFamily="34" charset="0"/>
              </a:rPr>
              <a:t>Buy </a:t>
            </a:r>
            <a:r>
              <a:rPr kumimoji="0" lang="en-US" altLang="en-US" sz="2400" b="1" i="1" u="none" strike="noStrike" cap="none" normalizeH="0" baseline="0" dirty="0">
                <a:ln>
                  <a:noFill/>
                </a:ln>
                <a:solidFill>
                  <a:schemeClr val="bg1">
                    <a:lumMod val="50000"/>
                  </a:schemeClr>
                </a:solidFill>
                <a:effectLst/>
                <a:latin typeface="Arial" pitchFamily="34" charset="0"/>
                <a:cs typeface="Arial" pitchFamily="34" charset="0"/>
              </a:rPr>
              <a:t>H</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cxnSp>
        <p:nvCxnSpPr>
          <p:cNvPr id="88" name="Straight Connector 87"/>
          <p:cNvCxnSpPr/>
          <p:nvPr/>
        </p:nvCxnSpPr>
        <p:spPr>
          <a:xfrm flipV="1">
            <a:off x="4800600" y="993578"/>
            <a:ext cx="0" cy="5278976"/>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9" name="Rectangle 48"/>
          <p:cNvSpPr>
            <a:spLocks noChangeArrowheads="1"/>
          </p:cNvSpPr>
          <p:nvPr/>
        </p:nvSpPr>
        <p:spPr bwMode="auto">
          <a:xfrm>
            <a:off x="4797288" y="588872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lumMod val="50000"/>
                  </a:schemeClr>
                </a:solidFill>
                <a:effectLst/>
                <a:latin typeface="Arial" pitchFamily="34" charset="0"/>
                <a:cs typeface="Arial" pitchFamily="34" charset="0"/>
              </a:rPr>
              <a:t>Buy L</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cxnSp>
        <p:nvCxnSpPr>
          <p:cNvPr id="90" name="Straight Connector 89"/>
          <p:cNvCxnSpPr/>
          <p:nvPr/>
        </p:nvCxnSpPr>
        <p:spPr>
          <a:xfrm flipV="1">
            <a:off x="6044713" y="990600"/>
            <a:ext cx="0" cy="5267460"/>
          </a:xfrm>
          <a:prstGeom prst="line">
            <a:avLst/>
          </a:prstGeom>
          <a:ln w="1270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91" name="Rectangle 48"/>
          <p:cNvSpPr>
            <a:spLocks noChangeArrowheads="1"/>
          </p:cNvSpPr>
          <p:nvPr/>
        </p:nvSpPr>
        <p:spPr bwMode="auto">
          <a:xfrm>
            <a:off x="6203609" y="5897217"/>
            <a:ext cx="1635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b="1" dirty="0">
                <a:solidFill>
                  <a:schemeClr val="bg1">
                    <a:lumMod val="50000"/>
                  </a:schemeClr>
                </a:solidFill>
              </a:rPr>
              <a:t>Uninsured</a:t>
            </a:r>
            <a:endParaRPr kumimoji="0" lang="en-US" altLang="en-US" sz="2000" b="1" i="1" u="none" strike="noStrike" cap="none" normalizeH="0" baseline="0" dirty="0">
              <a:ln>
                <a:noFill/>
              </a:ln>
              <a:solidFill>
                <a:schemeClr val="bg1">
                  <a:lumMod val="50000"/>
                </a:schemeClr>
              </a:solidFill>
              <a:effectLst/>
              <a:latin typeface="Arial" pitchFamily="34" charset="0"/>
              <a:cs typeface="Arial" pitchFamily="34" charset="0"/>
            </a:endParaRPr>
          </a:p>
        </p:txBody>
      </p:sp>
      <p:sp>
        <p:nvSpPr>
          <p:cNvPr id="93" name="Rectangle 48"/>
          <p:cNvSpPr>
            <a:spLocks noChangeArrowheads="1"/>
          </p:cNvSpPr>
          <p:nvPr/>
        </p:nvSpPr>
        <p:spPr bwMode="auto">
          <a:xfrm>
            <a:off x="4308548" y="6272554"/>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i="1" dirty="0">
                <a:solidFill>
                  <a:schemeClr val="bg1">
                    <a:lumMod val="50000"/>
                  </a:schemeClr>
                </a:solidFill>
              </a:rPr>
              <a:t>s</a:t>
            </a:r>
            <a:r>
              <a:rPr lang="en-US" altLang="en-US" sz="2400" i="1" baseline="30000" dirty="0">
                <a:solidFill>
                  <a:schemeClr val="bg1">
                    <a:lumMod val="50000"/>
                  </a:schemeClr>
                </a:solidFill>
              </a:rPr>
              <a:t>*</a:t>
            </a:r>
            <a:r>
              <a:rPr lang="en-US" altLang="en-US" sz="2400" i="1" baseline="-25000" dirty="0">
                <a:solidFill>
                  <a:schemeClr val="bg1">
                    <a:lumMod val="50000"/>
                  </a:schemeClr>
                </a:solidFill>
              </a:rPr>
              <a:t>HL</a:t>
            </a:r>
            <a:endParaRPr kumimoji="0" lang="en-US" altLang="en-US" sz="2000" i="1" u="none" strike="noStrike" cap="none" normalizeH="0" baseline="30000" dirty="0">
              <a:ln>
                <a:noFill/>
              </a:ln>
              <a:solidFill>
                <a:schemeClr val="bg1">
                  <a:lumMod val="50000"/>
                </a:schemeClr>
              </a:solidFill>
              <a:effectLst/>
            </a:endParaRPr>
          </a:p>
        </p:txBody>
      </p:sp>
      <p:cxnSp>
        <p:nvCxnSpPr>
          <p:cNvPr id="26" name="Straight Connector 25"/>
          <p:cNvCxnSpPr/>
          <p:nvPr/>
        </p:nvCxnSpPr>
        <p:spPr>
          <a:xfrm flipH="1" flipV="1">
            <a:off x="1390089" y="2057400"/>
            <a:ext cx="6574399" cy="2511622"/>
          </a:xfrm>
          <a:prstGeom prst="line">
            <a:avLst/>
          </a:prstGeom>
          <a:ln w="31750">
            <a:solidFill>
              <a:srgbClr val="D2A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1206150" y="2281535"/>
            <a:ext cx="1197398" cy="461665"/>
          </a:xfrm>
          <a:prstGeom prst="rect">
            <a:avLst/>
          </a:prstGeom>
          <a:noFill/>
        </p:spPr>
        <p:txBody>
          <a:bodyPr wrap="square" rtlCol="0">
            <a:spAutoFit/>
          </a:bodyPr>
          <a:lstStyle/>
          <a:p>
            <a:r>
              <a:rPr lang="en-US" sz="2400" b="1" dirty="0">
                <a:solidFill>
                  <a:srgbClr val="D2A000"/>
                </a:solidFill>
                <a:latin typeface="Arial" panose="020B0604020202020204" pitchFamily="34" charset="0"/>
                <a:cs typeface="Arial" panose="020B0604020202020204" pitchFamily="34" charset="0"/>
              </a:rPr>
              <a:t>C</a:t>
            </a:r>
            <a:r>
              <a:rPr lang="en-US" sz="2400" b="1" baseline="-25000" dirty="0">
                <a:solidFill>
                  <a:srgbClr val="D2A000"/>
                </a:solidFill>
                <a:latin typeface="Arial" panose="020B0604020202020204" pitchFamily="34" charset="0"/>
                <a:cs typeface="Arial" panose="020B0604020202020204" pitchFamily="34" charset="0"/>
              </a:rPr>
              <a:t>L</a:t>
            </a:r>
            <a:r>
              <a:rPr lang="en-US" sz="2400" b="1" dirty="0">
                <a:solidFill>
                  <a:srgbClr val="D2A000"/>
                </a:solidFill>
                <a:latin typeface="Arial" panose="020B0604020202020204" pitchFamily="34" charset="0"/>
                <a:cs typeface="Arial" panose="020B0604020202020204" pitchFamily="34" charset="0"/>
              </a:rPr>
              <a:t>(s)</a:t>
            </a:r>
          </a:p>
        </p:txBody>
      </p:sp>
      <p:sp>
        <p:nvSpPr>
          <p:cNvPr id="29" name="Rectangle 28"/>
          <p:cNvSpPr/>
          <p:nvPr/>
        </p:nvSpPr>
        <p:spPr>
          <a:xfrm flipH="1">
            <a:off x="4800600" y="846800"/>
            <a:ext cx="1244113" cy="4944400"/>
          </a:xfrm>
          <a:prstGeom prst="rect">
            <a:avLst/>
          </a:prstGeom>
          <a:solidFill>
            <a:srgbClr val="D2A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48"/>
          <p:cNvSpPr>
            <a:spLocks noChangeArrowheads="1"/>
          </p:cNvSpPr>
          <p:nvPr/>
        </p:nvSpPr>
        <p:spPr bwMode="auto">
          <a:xfrm>
            <a:off x="5603948" y="6260068"/>
            <a:ext cx="125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2400" i="1" dirty="0">
                <a:solidFill>
                  <a:schemeClr val="bg1">
                    <a:lumMod val="50000"/>
                  </a:schemeClr>
                </a:solidFill>
              </a:rPr>
              <a:t>s</a:t>
            </a:r>
            <a:r>
              <a:rPr lang="en-US" altLang="en-US" sz="2400" i="1" baseline="30000" dirty="0">
                <a:solidFill>
                  <a:schemeClr val="bg1">
                    <a:lumMod val="50000"/>
                  </a:schemeClr>
                </a:solidFill>
              </a:rPr>
              <a:t>*</a:t>
            </a:r>
            <a:r>
              <a:rPr lang="en-US" altLang="en-US" sz="2400" i="1" baseline="-25000" dirty="0">
                <a:solidFill>
                  <a:schemeClr val="bg1">
                    <a:lumMod val="50000"/>
                  </a:schemeClr>
                </a:solidFill>
              </a:rPr>
              <a:t>LU</a:t>
            </a:r>
            <a:endParaRPr kumimoji="0" lang="en-US" altLang="en-US" sz="2000" i="1" u="none" strike="noStrike" cap="none" normalizeH="0" baseline="30000" dirty="0">
              <a:ln>
                <a:noFill/>
              </a:ln>
              <a:solidFill>
                <a:schemeClr val="bg1">
                  <a:lumMod val="50000"/>
                </a:schemeClr>
              </a:solidFill>
              <a:effectLst/>
            </a:endParaRPr>
          </a:p>
        </p:txBody>
      </p:sp>
      <p:grpSp>
        <p:nvGrpSpPr>
          <p:cNvPr id="32" name="Group 31"/>
          <p:cNvGrpSpPr/>
          <p:nvPr/>
        </p:nvGrpSpPr>
        <p:grpSpPr>
          <a:xfrm>
            <a:off x="5257800" y="1558260"/>
            <a:ext cx="3657600" cy="2074365"/>
            <a:chOff x="4750045" y="-393123"/>
            <a:chExt cx="3657599" cy="2074365"/>
          </a:xfrm>
        </p:grpSpPr>
        <p:sp>
          <p:nvSpPr>
            <p:cNvPr id="33" name="TextBox 32"/>
            <p:cNvSpPr txBox="1"/>
            <p:nvPr/>
          </p:nvSpPr>
          <p:spPr>
            <a:xfrm>
              <a:off x="5498999" y="-393123"/>
              <a:ext cx="2908645" cy="369332"/>
            </a:xfrm>
            <a:prstGeom prst="rect">
              <a:avLst/>
            </a:prstGeom>
            <a:noFill/>
          </p:spPr>
          <p:txBody>
            <a:bodyPr wrap="square" rtlCol="0">
              <a:spAutoFit/>
            </a:bodyPr>
            <a:lstStyle/>
            <a:p>
              <a:pPr algn="ctr">
                <a:spcAft>
                  <a:spcPts val="600"/>
                </a:spcAft>
              </a:pPr>
              <a:r>
                <a:rPr lang="en-US" b="1" dirty="0">
                  <a:solidFill>
                    <a:srgbClr val="0070C0"/>
                  </a:solidFill>
                </a:rPr>
                <a:t>Observed Avg. Cost of L</a:t>
              </a:r>
            </a:p>
          </p:txBody>
        </p:sp>
        <p:sp>
          <p:nvSpPr>
            <p:cNvPr id="34" name="Oval 15"/>
            <p:cNvSpPr>
              <a:spLocks noChangeArrowheads="1"/>
            </p:cNvSpPr>
            <p:nvPr/>
          </p:nvSpPr>
          <p:spPr bwMode="auto">
            <a:xfrm>
              <a:off x="4750045" y="1558684"/>
              <a:ext cx="114363" cy="122558"/>
            </a:xfrm>
            <a:prstGeom prst="ellipse">
              <a:avLst/>
            </a:prstGeom>
            <a:solidFill>
              <a:srgbClr val="0070C0"/>
            </a:solidFill>
            <a:ln w="20638">
              <a:solidFill>
                <a:srgbClr val="0070C0"/>
              </a:solidFill>
              <a:prstDash val="solid"/>
              <a:round/>
              <a:headEnd/>
              <a:tailEnd/>
            </a:ln>
          </p:spPr>
          <p:txBody>
            <a:bodyPr vert="horz" wrap="square" lIns="99386" tIns="49693" rIns="99386" bIns="49693" numCol="1" anchor="t" anchorCtr="0" compatLnSpc="1">
              <a:prstTxWarp prst="textNoShape">
                <a:avLst/>
              </a:prstTxWarp>
            </a:bodyPr>
            <a:lstStyle/>
            <a:p>
              <a:endParaRPr lang="en-US"/>
            </a:p>
          </p:txBody>
        </p:sp>
        <p:cxnSp>
          <p:nvCxnSpPr>
            <p:cNvPr id="35" name="Straight Connector 34"/>
            <p:cNvCxnSpPr>
              <a:stCxn id="34" idx="7"/>
            </p:cNvCxnSpPr>
            <p:nvPr/>
          </p:nvCxnSpPr>
          <p:spPr>
            <a:xfrm flipV="1">
              <a:off x="4847660" y="-122583"/>
              <a:ext cx="848194" cy="1699215"/>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44" name="TextBox 43"/>
              <p:cNvSpPr txBox="1"/>
              <p:nvPr/>
            </p:nvSpPr>
            <p:spPr>
              <a:xfrm>
                <a:off x="6019800" y="1905000"/>
                <a:ext cx="2908646" cy="723275"/>
              </a:xfrm>
              <a:prstGeom prst="rect">
                <a:avLst/>
              </a:prstGeom>
              <a:noFill/>
            </p:spPr>
            <p:txBody>
              <a:bodyPr wrap="square" rtlCol="0">
                <a:spAutoFit/>
              </a:bodyPr>
              <a:lstStyle/>
              <a:p>
                <a:pPr algn="ctr">
                  <a:spcAft>
                    <a:spcPts val="600"/>
                  </a:spcAft>
                </a:pPr>
                <a:r>
                  <a:rPr lang="en-US" b="1" dirty="0">
                    <a:solidFill>
                      <a:srgbClr val="D2A000"/>
                    </a:solidFill>
                  </a:rPr>
                  <a:t>≈ </a:t>
                </a:r>
                <a:r>
                  <a:rPr lang="en-US" b="1" i="1" dirty="0">
                    <a:solidFill>
                      <a:srgbClr val="D2A000"/>
                    </a:solidFill>
                  </a:rPr>
                  <a:t>C</a:t>
                </a:r>
                <a:r>
                  <a:rPr lang="en-US" b="1" i="1" baseline="-25000" dirty="0">
                    <a:solidFill>
                      <a:srgbClr val="D2A000"/>
                    </a:solidFill>
                  </a:rPr>
                  <a:t>L</a:t>
                </a:r>
                <a:r>
                  <a:rPr lang="en-US" b="1" dirty="0">
                    <a:solidFill>
                      <a:srgbClr val="D2A000"/>
                    </a:solidFill>
                  </a:rPr>
                  <a:t>(</a:t>
                </a:r>
                <a:r>
                  <a:rPr lang="en-US" b="1" i="1" dirty="0">
                    <a:solidFill>
                      <a:srgbClr val="D2A000"/>
                    </a:solidFill>
                  </a:rPr>
                  <a:t>s</a:t>
                </a:r>
                <a:r>
                  <a:rPr lang="en-US" b="1" dirty="0">
                    <a:solidFill>
                      <a:srgbClr val="D2A000"/>
                    </a:solidFill>
                  </a:rPr>
                  <a:t>) for </a:t>
                </a:r>
                <a:r>
                  <a:rPr lang="en-US" b="1" i="1" dirty="0">
                    <a:solidFill>
                      <a:srgbClr val="D2A000"/>
                    </a:solidFill>
                  </a:rPr>
                  <a:t>s </a:t>
                </a:r>
                <a14:m>
                  <m:oMath xmlns:m="http://schemas.openxmlformats.org/officeDocument/2006/math">
                    <m:r>
                      <a:rPr lang="en-US" b="1" i="1">
                        <a:solidFill>
                          <a:srgbClr val="D2A000"/>
                        </a:solidFill>
                        <a:latin typeface="Cambria Math"/>
                        <a:ea typeface="Cambria Math"/>
                      </a:rPr>
                      <m:t>∈</m:t>
                    </m:r>
                  </m:oMath>
                </a14:m>
                <a:r>
                  <a:rPr lang="en-US" b="1" dirty="0">
                    <a:solidFill>
                      <a:srgbClr val="D2A000"/>
                    </a:solidFill>
                  </a:rPr>
                  <a:t> [</a:t>
                </a:r>
                <a:r>
                  <a:rPr lang="en-US" b="1" i="1" dirty="0">
                    <a:solidFill>
                      <a:srgbClr val="D2A000"/>
                    </a:solidFill>
                  </a:rPr>
                  <a:t>s</a:t>
                </a:r>
                <a:r>
                  <a:rPr lang="en-US" b="1" dirty="0">
                    <a:solidFill>
                      <a:srgbClr val="D2A000"/>
                    </a:solidFill>
                  </a:rPr>
                  <a:t>*</a:t>
                </a:r>
                <a:r>
                  <a:rPr lang="en-US" b="1" i="1" baseline="-25000" dirty="0">
                    <a:solidFill>
                      <a:srgbClr val="D2A000"/>
                    </a:solidFill>
                  </a:rPr>
                  <a:t>LU</a:t>
                </a:r>
                <a:r>
                  <a:rPr lang="en-US" b="1" i="1" dirty="0">
                    <a:solidFill>
                      <a:srgbClr val="D2A000"/>
                    </a:solidFill>
                  </a:rPr>
                  <a:t> ,s</a:t>
                </a:r>
                <a:r>
                  <a:rPr lang="en-US" b="1" dirty="0">
                    <a:solidFill>
                      <a:srgbClr val="D2A000"/>
                    </a:solidFill>
                  </a:rPr>
                  <a:t>*</a:t>
                </a:r>
                <a:r>
                  <a:rPr lang="en-US" b="1" i="1" baseline="-25000" dirty="0">
                    <a:solidFill>
                      <a:srgbClr val="D2A000"/>
                    </a:solidFill>
                  </a:rPr>
                  <a:t>HL</a:t>
                </a:r>
                <a:r>
                  <a:rPr lang="en-US" b="1" dirty="0">
                    <a:solidFill>
                      <a:srgbClr val="D2A000"/>
                    </a:solidFill>
                  </a:rPr>
                  <a:t>]</a:t>
                </a:r>
              </a:p>
              <a:p>
                <a:pPr algn="ctr">
                  <a:spcAft>
                    <a:spcPts val="600"/>
                  </a:spcAft>
                </a:pPr>
                <a:r>
                  <a:rPr lang="en-US" dirty="0">
                    <a:solidFill>
                      <a:srgbClr val="D2A000"/>
                    </a:solidFill>
                  </a:rPr>
                  <a:t>(i.e., directly observe </a:t>
                </a:r>
                <a:r>
                  <a:rPr lang="en-US" i="1" dirty="0">
                    <a:solidFill>
                      <a:srgbClr val="D2A000"/>
                    </a:solidFill>
                  </a:rPr>
                  <a:t>C</a:t>
                </a:r>
                <a:r>
                  <a:rPr lang="en-US" i="1" baseline="-25000" dirty="0">
                    <a:solidFill>
                      <a:srgbClr val="D2A000"/>
                    </a:solidFill>
                  </a:rPr>
                  <a:t>L</a:t>
                </a:r>
                <a:r>
                  <a:rPr lang="en-US" dirty="0">
                    <a:solidFill>
                      <a:srgbClr val="D2A000"/>
                    </a:solidFill>
                  </a:rPr>
                  <a:t>)</a:t>
                </a:r>
              </a:p>
            </p:txBody>
          </p:sp>
        </mc:Choice>
        <mc:Fallback xmlns="">
          <p:sp>
            <p:nvSpPr>
              <p:cNvPr id="44" name="TextBox 43"/>
              <p:cNvSpPr txBox="1">
                <a:spLocks noRot="1" noChangeAspect="1" noMove="1" noResize="1" noEditPoints="1" noAdjustHandles="1" noChangeArrowheads="1" noChangeShapeType="1" noTextEdit="1"/>
              </p:cNvSpPr>
              <p:nvPr/>
            </p:nvSpPr>
            <p:spPr>
              <a:xfrm>
                <a:off x="6019800" y="1905000"/>
                <a:ext cx="2908646" cy="723275"/>
              </a:xfrm>
              <a:prstGeom prst="rect">
                <a:avLst/>
              </a:prstGeom>
              <a:blipFill>
                <a:blip r:embed="rId2"/>
                <a:stretch>
                  <a:fillRect t="-5085" b="-12712"/>
                </a:stretch>
              </a:blipFill>
            </p:spPr>
            <p:txBody>
              <a:bodyPr/>
              <a:lstStyle/>
              <a:p>
                <a:r>
                  <a:rPr lang="en-US">
                    <a:noFill/>
                  </a:rPr>
                  <a:t> </a:t>
                </a:r>
              </a:p>
            </p:txBody>
          </p:sp>
        </mc:Fallback>
      </mc:AlternateContent>
      <p:sp>
        <p:nvSpPr>
          <p:cNvPr id="31" name="Rectangle 48"/>
          <p:cNvSpPr>
            <a:spLocks noChangeArrowheads="1"/>
          </p:cNvSpPr>
          <p:nvPr/>
        </p:nvSpPr>
        <p:spPr bwMode="auto">
          <a:xfrm>
            <a:off x="7814376" y="5612011"/>
            <a:ext cx="1219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pitchFamily="34" charset="0"/>
                <a:cs typeface="Arial" pitchFamily="34" charset="0"/>
              </a:rPr>
              <a:t>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6" name="TextBox 35"/>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3" action="ppaction://hlinksldjump"/>
              </a:rPr>
              <a:t> Go back</a:t>
            </a:r>
            <a:endParaRPr lang="en-US" i="1" dirty="0"/>
          </a:p>
        </p:txBody>
      </p:sp>
    </p:spTree>
    <p:extLst>
      <p:ext uri="{BB962C8B-B14F-4D97-AF65-F5344CB8AC3E}">
        <p14:creationId xmlns:p14="http://schemas.microsoft.com/office/powerpoint/2010/main" val="3507099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4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031" y="1219200"/>
            <a:ext cx="7496126" cy="4428124"/>
          </a:xfrm>
          <a:prstGeom prst="rect">
            <a:avLst/>
          </a:prstGeom>
        </p:spPr>
      </p:pic>
      <p:sp>
        <p:nvSpPr>
          <p:cNvPr id="4" name="Rectangle 59"/>
          <p:cNvSpPr>
            <a:spLocks noChangeArrowheads="1"/>
          </p:cNvSpPr>
          <p:nvPr/>
        </p:nvSpPr>
        <p:spPr bwMode="auto">
          <a:xfrm>
            <a:off x="228600" y="478051"/>
            <a:ext cx="8763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800" dirty="0">
                <a:latin typeface="+mn-lt"/>
              </a:rPr>
              <a:t>Sensitivity Analysis: WTP, Cost, and Take-Up Estimates</a:t>
            </a:r>
          </a:p>
        </p:txBody>
      </p:sp>
      <p:sp>
        <p:nvSpPr>
          <p:cNvPr id="5" name="TextBox 4"/>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3" action="ppaction://hlinksldjump"/>
              </a:rPr>
              <a:t> Go back</a:t>
            </a:r>
            <a:endParaRPr lang="en-US" i="1" dirty="0"/>
          </a:p>
        </p:txBody>
      </p:sp>
    </p:spTree>
    <p:extLst>
      <p:ext uri="{BB962C8B-B14F-4D97-AF65-F5344CB8AC3E}">
        <p14:creationId xmlns:p14="http://schemas.microsoft.com/office/powerpoint/2010/main" val="16075568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352425" y="588962"/>
            <a:ext cx="8405813" cy="611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352425" y="588962"/>
            <a:ext cx="8410575" cy="6116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1054100" y="812800"/>
            <a:ext cx="7480300" cy="4935538"/>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054100" y="5591175"/>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054100" y="4668837"/>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054100" y="3746500"/>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054100" y="2819400"/>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054100" y="1897062"/>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p:cNvSpPr>
            <a:spLocks noChangeShapeType="1"/>
          </p:cNvSpPr>
          <p:nvPr/>
        </p:nvSpPr>
        <p:spPr bwMode="auto">
          <a:xfrm>
            <a:off x="1054100" y="976312"/>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3"/>
          <p:cNvSpPr>
            <a:spLocks noChangeShapeType="1"/>
          </p:cNvSpPr>
          <p:nvPr/>
        </p:nvSpPr>
        <p:spPr bwMode="auto">
          <a:xfrm flipV="1">
            <a:off x="1863725" y="8128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4"/>
          <p:cNvSpPr>
            <a:spLocks noChangeShapeType="1"/>
          </p:cNvSpPr>
          <p:nvPr/>
        </p:nvSpPr>
        <p:spPr bwMode="auto">
          <a:xfrm flipV="1">
            <a:off x="4038600" y="8128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5"/>
          <p:cNvSpPr>
            <a:spLocks noChangeShapeType="1"/>
          </p:cNvSpPr>
          <p:nvPr/>
        </p:nvSpPr>
        <p:spPr bwMode="auto">
          <a:xfrm flipV="1">
            <a:off x="6207125" y="8128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6"/>
          <p:cNvSpPr>
            <a:spLocks noChangeShapeType="1"/>
          </p:cNvSpPr>
          <p:nvPr/>
        </p:nvSpPr>
        <p:spPr bwMode="auto">
          <a:xfrm flipV="1">
            <a:off x="8377238" y="812800"/>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7"/>
          <p:cNvSpPr>
            <a:spLocks noChangeArrowheads="1"/>
          </p:cNvSpPr>
          <p:nvPr/>
        </p:nvSpPr>
        <p:spPr bwMode="auto">
          <a:xfrm>
            <a:off x="1279525" y="2478087"/>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8"/>
          <p:cNvSpPr>
            <a:spLocks noChangeArrowheads="1"/>
          </p:cNvSpPr>
          <p:nvPr/>
        </p:nvSpPr>
        <p:spPr bwMode="auto">
          <a:xfrm>
            <a:off x="1498600" y="2116137"/>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9"/>
          <p:cNvSpPr>
            <a:spLocks noChangeArrowheads="1"/>
          </p:cNvSpPr>
          <p:nvPr/>
        </p:nvSpPr>
        <p:spPr bwMode="auto">
          <a:xfrm>
            <a:off x="1711325" y="2697162"/>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0"/>
          <p:cNvSpPr>
            <a:spLocks noChangeArrowheads="1"/>
          </p:cNvSpPr>
          <p:nvPr/>
        </p:nvSpPr>
        <p:spPr bwMode="auto">
          <a:xfrm>
            <a:off x="1930400" y="3384550"/>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1"/>
          <p:cNvSpPr>
            <a:spLocks noChangeArrowheads="1"/>
          </p:cNvSpPr>
          <p:nvPr/>
        </p:nvSpPr>
        <p:spPr bwMode="auto">
          <a:xfrm>
            <a:off x="2144713" y="3451225"/>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2"/>
          <p:cNvSpPr>
            <a:spLocks noChangeArrowheads="1"/>
          </p:cNvSpPr>
          <p:nvPr/>
        </p:nvSpPr>
        <p:spPr bwMode="auto">
          <a:xfrm>
            <a:off x="2363788" y="3527425"/>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3"/>
          <p:cNvSpPr>
            <a:spLocks noChangeArrowheads="1"/>
          </p:cNvSpPr>
          <p:nvPr/>
        </p:nvSpPr>
        <p:spPr bwMode="auto">
          <a:xfrm>
            <a:off x="2582863" y="3603625"/>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4"/>
          <p:cNvSpPr>
            <a:spLocks noChangeArrowheads="1"/>
          </p:cNvSpPr>
          <p:nvPr/>
        </p:nvSpPr>
        <p:spPr bwMode="auto">
          <a:xfrm>
            <a:off x="2795588" y="3619500"/>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5"/>
          <p:cNvSpPr>
            <a:spLocks noChangeArrowheads="1"/>
          </p:cNvSpPr>
          <p:nvPr/>
        </p:nvSpPr>
        <p:spPr bwMode="auto">
          <a:xfrm>
            <a:off x="3014663" y="3771900"/>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6"/>
          <p:cNvSpPr>
            <a:spLocks noChangeArrowheads="1"/>
          </p:cNvSpPr>
          <p:nvPr/>
        </p:nvSpPr>
        <p:spPr bwMode="auto">
          <a:xfrm>
            <a:off x="3228975" y="3822700"/>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7"/>
          <p:cNvSpPr>
            <a:spLocks noChangeArrowheads="1"/>
          </p:cNvSpPr>
          <p:nvPr/>
        </p:nvSpPr>
        <p:spPr bwMode="auto">
          <a:xfrm>
            <a:off x="3448050" y="3910012"/>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8"/>
          <p:cNvSpPr>
            <a:spLocks noChangeArrowheads="1"/>
          </p:cNvSpPr>
          <p:nvPr/>
        </p:nvSpPr>
        <p:spPr bwMode="auto">
          <a:xfrm>
            <a:off x="3667125" y="3578225"/>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9"/>
          <p:cNvSpPr>
            <a:spLocks noChangeArrowheads="1"/>
          </p:cNvSpPr>
          <p:nvPr/>
        </p:nvSpPr>
        <p:spPr bwMode="auto">
          <a:xfrm>
            <a:off x="3881438" y="3970337"/>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0"/>
          <p:cNvSpPr>
            <a:spLocks noChangeArrowheads="1"/>
          </p:cNvSpPr>
          <p:nvPr/>
        </p:nvSpPr>
        <p:spPr bwMode="auto">
          <a:xfrm>
            <a:off x="4098925" y="4438650"/>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1"/>
          <p:cNvSpPr>
            <a:spLocks noChangeArrowheads="1"/>
          </p:cNvSpPr>
          <p:nvPr/>
        </p:nvSpPr>
        <p:spPr bwMode="auto">
          <a:xfrm>
            <a:off x="4318000" y="4454525"/>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2"/>
          <p:cNvSpPr>
            <a:spLocks noChangeArrowheads="1"/>
          </p:cNvSpPr>
          <p:nvPr/>
        </p:nvSpPr>
        <p:spPr bwMode="auto">
          <a:xfrm>
            <a:off x="4532313" y="4332287"/>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3"/>
          <p:cNvSpPr>
            <a:spLocks noChangeArrowheads="1"/>
          </p:cNvSpPr>
          <p:nvPr/>
        </p:nvSpPr>
        <p:spPr bwMode="auto">
          <a:xfrm>
            <a:off x="4751388" y="4521200"/>
            <a:ext cx="87313"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4"/>
          <p:cNvSpPr>
            <a:spLocks noChangeArrowheads="1"/>
          </p:cNvSpPr>
          <p:nvPr/>
        </p:nvSpPr>
        <p:spPr bwMode="auto">
          <a:xfrm>
            <a:off x="4970463" y="4505325"/>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5"/>
          <p:cNvSpPr>
            <a:spLocks noChangeArrowheads="1"/>
          </p:cNvSpPr>
          <p:nvPr/>
        </p:nvSpPr>
        <p:spPr bwMode="auto">
          <a:xfrm>
            <a:off x="5184775" y="4510087"/>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6"/>
          <p:cNvSpPr>
            <a:spLocks noChangeArrowheads="1"/>
          </p:cNvSpPr>
          <p:nvPr/>
        </p:nvSpPr>
        <p:spPr bwMode="auto">
          <a:xfrm>
            <a:off x="5403850" y="4530725"/>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7"/>
          <p:cNvSpPr>
            <a:spLocks noChangeArrowheads="1"/>
          </p:cNvSpPr>
          <p:nvPr/>
        </p:nvSpPr>
        <p:spPr bwMode="auto">
          <a:xfrm>
            <a:off x="5616575" y="4429125"/>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8"/>
          <p:cNvSpPr>
            <a:spLocks noChangeArrowheads="1"/>
          </p:cNvSpPr>
          <p:nvPr/>
        </p:nvSpPr>
        <p:spPr bwMode="auto">
          <a:xfrm>
            <a:off x="5835650" y="4719637"/>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9"/>
          <p:cNvSpPr>
            <a:spLocks noChangeArrowheads="1"/>
          </p:cNvSpPr>
          <p:nvPr/>
        </p:nvSpPr>
        <p:spPr bwMode="auto">
          <a:xfrm>
            <a:off x="6054725" y="4652962"/>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0"/>
          <p:cNvSpPr>
            <a:spLocks noChangeArrowheads="1"/>
          </p:cNvSpPr>
          <p:nvPr/>
        </p:nvSpPr>
        <p:spPr bwMode="auto">
          <a:xfrm>
            <a:off x="6269038" y="4948237"/>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1"/>
          <p:cNvSpPr>
            <a:spLocks noChangeArrowheads="1"/>
          </p:cNvSpPr>
          <p:nvPr/>
        </p:nvSpPr>
        <p:spPr bwMode="auto">
          <a:xfrm>
            <a:off x="6488113" y="4775200"/>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2"/>
          <p:cNvSpPr>
            <a:spLocks noChangeArrowheads="1"/>
          </p:cNvSpPr>
          <p:nvPr/>
        </p:nvSpPr>
        <p:spPr bwMode="auto">
          <a:xfrm>
            <a:off x="6707188" y="4816475"/>
            <a:ext cx="90488"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3"/>
          <p:cNvSpPr>
            <a:spLocks noChangeArrowheads="1"/>
          </p:cNvSpPr>
          <p:nvPr/>
        </p:nvSpPr>
        <p:spPr bwMode="auto">
          <a:xfrm>
            <a:off x="6919913" y="4918075"/>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4"/>
          <p:cNvSpPr>
            <a:spLocks noChangeArrowheads="1"/>
          </p:cNvSpPr>
          <p:nvPr/>
        </p:nvSpPr>
        <p:spPr bwMode="auto">
          <a:xfrm>
            <a:off x="7138988" y="4979987"/>
            <a:ext cx="9207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5"/>
          <p:cNvSpPr>
            <a:spLocks noChangeArrowheads="1"/>
          </p:cNvSpPr>
          <p:nvPr/>
        </p:nvSpPr>
        <p:spPr bwMode="auto">
          <a:xfrm>
            <a:off x="7353300" y="5019675"/>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6"/>
          <p:cNvSpPr>
            <a:spLocks noChangeArrowheads="1"/>
          </p:cNvSpPr>
          <p:nvPr/>
        </p:nvSpPr>
        <p:spPr bwMode="auto">
          <a:xfrm>
            <a:off x="7572375" y="5060950"/>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7"/>
          <p:cNvSpPr>
            <a:spLocks noChangeArrowheads="1"/>
          </p:cNvSpPr>
          <p:nvPr/>
        </p:nvSpPr>
        <p:spPr bwMode="auto">
          <a:xfrm>
            <a:off x="7791450" y="4830762"/>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48"/>
          <p:cNvSpPr>
            <a:spLocks noChangeArrowheads="1"/>
          </p:cNvSpPr>
          <p:nvPr/>
        </p:nvSpPr>
        <p:spPr bwMode="auto">
          <a:xfrm>
            <a:off x="8005763" y="5060950"/>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9"/>
          <p:cNvSpPr>
            <a:spLocks noChangeArrowheads="1"/>
          </p:cNvSpPr>
          <p:nvPr/>
        </p:nvSpPr>
        <p:spPr bwMode="auto">
          <a:xfrm>
            <a:off x="8223250" y="5116512"/>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0"/>
          <p:cNvSpPr>
            <a:spLocks/>
          </p:cNvSpPr>
          <p:nvPr/>
        </p:nvSpPr>
        <p:spPr bwMode="auto">
          <a:xfrm>
            <a:off x="1238250" y="2351087"/>
            <a:ext cx="606425" cy="249238"/>
          </a:xfrm>
          <a:custGeom>
            <a:avLst/>
            <a:gdLst>
              <a:gd name="T0" fmla="*/ 0 w 119"/>
              <a:gd name="T1" fmla="*/ 0 h 49"/>
              <a:gd name="T2" fmla="*/ 8 w 119"/>
              <a:gd name="T3" fmla="*/ 4 h 49"/>
              <a:gd name="T4" fmla="*/ 17 w 119"/>
              <a:gd name="T5" fmla="*/ 7 h 49"/>
              <a:gd name="T6" fmla="*/ 25 w 119"/>
              <a:gd name="T7" fmla="*/ 11 h 49"/>
              <a:gd name="T8" fmla="*/ 34 w 119"/>
              <a:gd name="T9" fmla="*/ 14 h 49"/>
              <a:gd name="T10" fmla="*/ 42 w 119"/>
              <a:gd name="T11" fmla="*/ 18 h 49"/>
              <a:gd name="T12" fmla="*/ 51 w 119"/>
              <a:gd name="T13" fmla="*/ 21 h 49"/>
              <a:gd name="T14" fmla="*/ 60 w 119"/>
              <a:gd name="T15" fmla="*/ 25 h 49"/>
              <a:gd name="T16" fmla="*/ 68 w 119"/>
              <a:gd name="T17" fmla="*/ 28 h 49"/>
              <a:gd name="T18" fmla="*/ 77 w 119"/>
              <a:gd name="T19" fmla="*/ 32 h 49"/>
              <a:gd name="T20" fmla="*/ 85 w 119"/>
              <a:gd name="T21" fmla="*/ 35 h 49"/>
              <a:gd name="T22" fmla="*/ 94 w 119"/>
              <a:gd name="T23" fmla="*/ 39 h 49"/>
              <a:gd name="T24" fmla="*/ 102 w 119"/>
              <a:gd name="T25" fmla="*/ 42 h 49"/>
              <a:gd name="T26" fmla="*/ 111 w 119"/>
              <a:gd name="T27" fmla="*/ 46 h 49"/>
              <a:gd name="T28" fmla="*/ 119 w 119"/>
              <a:gd name="T29"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49">
                <a:moveTo>
                  <a:pt x="0" y="0"/>
                </a:moveTo>
                <a:lnTo>
                  <a:pt x="8" y="4"/>
                </a:lnTo>
                <a:lnTo>
                  <a:pt x="17" y="7"/>
                </a:lnTo>
                <a:lnTo>
                  <a:pt x="25" y="11"/>
                </a:lnTo>
                <a:lnTo>
                  <a:pt x="34" y="14"/>
                </a:lnTo>
                <a:lnTo>
                  <a:pt x="42" y="18"/>
                </a:lnTo>
                <a:lnTo>
                  <a:pt x="51" y="21"/>
                </a:lnTo>
                <a:lnTo>
                  <a:pt x="60" y="25"/>
                </a:lnTo>
                <a:lnTo>
                  <a:pt x="68" y="28"/>
                </a:lnTo>
                <a:lnTo>
                  <a:pt x="77" y="32"/>
                </a:lnTo>
                <a:lnTo>
                  <a:pt x="85" y="35"/>
                </a:lnTo>
                <a:lnTo>
                  <a:pt x="94" y="39"/>
                </a:lnTo>
                <a:lnTo>
                  <a:pt x="102" y="42"/>
                </a:lnTo>
                <a:lnTo>
                  <a:pt x="111" y="46"/>
                </a:lnTo>
                <a:lnTo>
                  <a:pt x="119" y="49"/>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51"/>
          <p:cNvSpPr>
            <a:spLocks/>
          </p:cNvSpPr>
          <p:nvPr/>
        </p:nvSpPr>
        <p:spPr bwMode="auto">
          <a:xfrm>
            <a:off x="1889125" y="3446462"/>
            <a:ext cx="2124075" cy="528638"/>
          </a:xfrm>
          <a:custGeom>
            <a:avLst/>
            <a:gdLst>
              <a:gd name="T0" fmla="*/ 0 w 417"/>
              <a:gd name="T1" fmla="*/ 0 h 104"/>
              <a:gd name="T2" fmla="*/ 8 w 417"/>
              <a:gd name="T3" fmla="*/ 2 h 104"/>
              <a:gd name="T4" fmla="*/ 17 w 417"/>
              <a:gd name="T5" fmla="*/ 4 h 104"/>
              <a:gd name="T6" fmla="*/ 25 w 417"/>
              <a:gd name="T7" fmla="*/ 6 h 104"/>
              <a:gd name="T8" fmla="*/ 34 w 417"/>
              <a:gd name="T9" fmla="*/ 8 h 104"/>
              <a:gd name="T10" fmla="*/ 42 w 417"/>
              <a:gd name="T11" fmla="*/ 11 h 104"/>
              <a:gd name="T12" fmla="*/ 51 w 417"/>
              <a:gd name="T13" fmla="*/ 13 h 104"/>
              <a:gd name="T14" fmla="*/ 59 w 417"/>
              <a:gd name="T15" fmla="*/ 15 h 104"/>
              <a:gd name="T16" fmla="*/ 68 w 417"/>
              <a:gd name="T17" fmla="*/ 17 h 104"/>
              <a:gd name="T18" fmla="*/ 76 w 417"/>
              <a:gd name="T19" fmla="*/ 19 h 104"/>
              <a:gd name="T20" fmla="*/ 85 w 417"/>
              <a:gd name="T21" fmla="*/ 21 h 104"/>
              <a:gd name="T22" fmla="*/ 93 w 417"/>
              <a:gd name="T23" fmla="*/ 23 h 104"/>
              <a:gd name="T24" fmla="*/ 102 w 417"/>
              <a:gd name="T25" fmla="*/ 25 h 104"/>
              <a:gd name="T26" fmla="*/ 111 w 417"/>
              <a:gd name="T27" fmla="*/ 28 h 104"/>
              <a:gd name="T28" fmla="*/ 119 w 417"/>
              <a:gd name="T29" fmla="*/ 30 h 104"/>
              <a:gd name="T30" fmla="*/ 128 w 417"/>
              <a:gd name="T31" fmla="*/ 32 h 104"/>
              <a:gd name="T32" fmla="*/ 136 w 417"/>
              <a:gd name="T33" fmla="*/ 34 h 104"/>
              <a:gd name="T34" fmla="*/ 145 w 417"/>
              <a:gd name="T35" fmla="*/ 36 h 104"/>
              <a:gd name="T36" fmla="*/ 153 w 417"/>
              <a:gd name="T37" fmla="*/ 38 h 104"/>
              <a:gd name="T38" fmla="*/ 162 w 417"/>
              <a:gd name="T39" fmla="*/ 40 h 104"/>
              <a:gd name="T40" fmla="*/ 170 w 417"/>
              <a:gd name="T41" fmla="*/ 42 h 104"/>
              <a:gd name="T42" fmla="*/ 179 w 417"/>
              <a:gd name="T43" fmla="*/ 44 h 104"/>
              <a:gd name="T44" fmla="*/ 187 w 417"/>
              <a:gd name="T45" fmla="*/ 47 h 104"/>
              <a:gd name="T46" fmla="*/ 196 w 417"/>
              <a:gd name="T47" fmla="*/ 49 h 104"/>
              <a:gd name="T48" fmla="*/ 204 w 417"/>
              <a:gd name="T49" fmla="*/ 51 h 104"/>
              <a:gd name="T50" fmla="*/ 213 w 417"/>
              <a:gd name="T51" fmla="*/ 53 h 104"/>
              <a:gd name="T52" fmla="*/ 221 w 417"/>
              <a:gd name="T53" fmla="*/ 55 h 104"/>
              <a:gd name="T54" fmla="*/ 230 w 417"/>
              <a:gd name="T55" fmla="*/ 57 h 104"/>
              <a:gd name="T56" fmla="*/ 238 w 417"/>
              <a:gd name="T57" fmla="*/ 59 h 104"/>
              <a:gd name="T58" fmla="*/ 247 w 417"/>
              <a:gd name="T59" fmla="*/ 61 h 104"/>
              <a:gd name="T60" fmla="*/ 255 w 417"/>
              <a:gd name="T61" fmla="*/ 63 h 104"/>
              <a:gd name="T62" fmla="*/ 264 w 417"/>
              <a:gd name="T63" fmla="*/ 66 h 104"/>
              <a:gd name="T64" fmla="*/ 272 w 417"/>
              <a:gd name="T65" fmla="*/ 68 h 104"/>
              <a:gd name="T66" fmla="*/ 281 w 417"/>
              <a:gd name="T67" fmla="*/ 70 h 104"/>
              <a:gd name="T68" fmla="*/ 290 w 417"/>
              <a:gd name="T69" fmla="*/ 72 h 104"/>
              <a:gd name="T70" fmla="*/ 298 w 417"/>
              <a:gd name="T71" fmla="*/ 74 h 104"/>
              <a:gd name="T72" fmla="*/ 307 w 417"/>
              <a:gd name="T73" fmla="*/ 76 h 104"/>
              <a:gd name="T74" fmla="*/ 315 w 417"/>
              <a:gd name="T75" fmla="*/ 78 h 104"/>
              <a:gd name="T76" fmla="*/ 324 w 417"/>
              <a:gd name="T77" fmla="*/ 80 h 104"/>
              <a:gd name="T78" fmla="*/ 332 w 417"/>
              <a:gd name="T79" fmla="*/ 82 h 104"/>
              <a:gd name="T80" fmla="*/ 341 w 417"/>
              <a:gd name="T81" fmla="*/ 85 h 104"/>
              <a:gd name="T82" fmla="*/ 349 w 417"/>
              <a:gd name="T83" fmla="*/ 87 h 104"/>
              <a:gd name="T84" fmla="*/ 358 w 417"/>
              <a:gd name="T85" fmla="*/ 89 h 104"/>
              <a:gd name="T86" fmla="*/ 366 w 417"/>
              <a:gd name="T87" fmla="*/ 91 h 104"/>
              <a:gd name="T88" fmla="*/ 375 w 417"/>
              <a:gd name="T89" fmla="*/ 93 h 104"/>
              <a:gd name="T90" fmla="*/ 383 w 417"/>
              <a:gd name="T91" fmla="*/ 95 h 104"/>
              <a:gd name="T92" fmla="*/ 392 w 417"/>
              <a:gd name="T93" fmla="*/ 97 h 104"/>
              <a:gd name="T94" fmla="*/ 400 w 417"/>
              <a:gd name="T95" fmla="*/ 99 h 104"/>
              <a:gd name="T96" fmla="*/ 409 w 417"/>
              <a:gd name="T97" fmla="*/ 102 h 104"/>
              <a:gd name="T98" fmla="*/ 417 w 417"/>
              <a:gd name="T99" fmla="*/ 10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7" h="104">
                <a:moveTo>
                  <a:pt x="0" y="0"/>
                </a:moveTo>
                <a:lnTo>
                  <a:pt x="8" y="2"/>
                </a:lnTo>
                <a:lnTo>
                  <a:pt x="17" y="4"/>
                </a:lnTo>
                <a:lnTo>
                  <a:pt x="25" y="6"/>
                </a:lnTo>
                <a:lnTo>
                  <a:pt x="34" y="8"/>
                </a:lnTo>
                <a:lnTo>
                  <a:pt x="42" y="11"/>
                </a:lnTo>
                <a:lnTo>
                  <a:pt x="51" y="13"/>
                </a:lnTo>
                <a:lnTo>
                  <a:pt x="59" y="15"/>
                </a:lnTo>
                <a:lnTo>
                  <a:pt x="68" y="17"/>
                </a:lnTo>
                <a:lnTo>
                  <a:pt x="76" y="19"/>
                </a:lnTo>
                <a:lnTo>
                  <a:pt x="85" y="21"/>
                </a:lnTo>
                <a:lnTo>
                  <a:pt x="93" y="23"/>
                </a:lnTo>
                <a:lnTo>
                  <a:pt x="102" y="25"/>
                </a:lnTo>
                <a:lnTo>
                  <a:pt x="111" y="28"/>
                </a:lnTo>
                <a:lnTo>
                  <a:pt x="119" y="30"/>
                </a:lnTo>
                <a:lnTo>
                  <a:pt x="128" y="32"/>
                </a:lnTo>
                <a:lnTo>
                  <a:pt x="136" y="34"/>
                </a:lnTo>
                <a:lnTo>
                  <a:pt x="145" y="36"/>
                </a:lnTo>
                <a:lnTo>
                  <a:pt x="153" y="38"/>
                </a:lnTo>
                <a:lnTo>
                  <a:pt x="162" y="40"/>
                </a:lnTo>
                <a:lnTo>
                  <a:pt x="170" y="42"/>
                </a:lnTo>
                <a:lnTo>
                  <a:pt x="179" y="44"/>
                </a:lnTo>
                <a:lnTo>
                  <a:pt x="187" y="47"/>
                </a:lnTo>
                <a:lnTo>
                  <a:pt x="196" y="49"/>
                </a:lnTo>
                <a:lnTo>
                  <a:pt x="204" y="51"/>
                </a:lnTo>
                <a:lnTo>
                  <a:pt x="213" y="53"/>
                </a:lnTo>
                <a:lnTo>
                  <a:pt x="221" y="55"/>
                </a:lnTo>
                <a:lnTo>
                  <a:pt x="230" y="57"/>
                </a:lnTo>
                <a:lnTo>
                  <a:pt x="238" y="59"/>
                </a:lnTo>
                <a:lnTo>
                  <a:pt x="247" y="61"/>
                </a:lnTo>
                <a:lnTo>
                  <a:pt x="255" y="63"/>
                </a:lnTo>
                <a:lnTo>
                  <a:pt x="264" y="66"/>
                </a:lnTo>
                <a:lnTo>
                  <a:pt x="272" y="68"/>
                </a:lnTo>
                <a:lnTo>
                  <a:pt x="281" y="70"/>
                </a:lnTo>
                <a:lnTo>
                  <a:pt x="290" y="72"/>
                </a:lnTo>
                <a:lnTo>
                  <a:pt x="298" y="74"/>
                </a:lnTo>
                <a:lnTo>
                  <a:pt x="307" y="76"/>
                </a:lnTo>
                <a:lnTo>
                  <a:pt x="315" y="78"/>
                </a:lnTo>
                <a:lnTo>
                  <a:pt x="324" y="80"/>
                </a:lnTo>
                <a:lnTo>
                  <a:pt x="332" y="82"/>
                </a:lnTo>
                <a:lnTo>
                  <a:pt x="341" y="85"/>
                </a:lnTo>
                <a:lnTo>
                  <a:pt x="349" y="87"/>
                </a:lnTo>
                <a:lnTo>
                  <a:pt x="358" y="89"/>
                </a:lnTo>
                <a:lnTo>
                  <a:pt x="366" y="91"/>
                </a:lnTo>
                <a:lnTo>
                  <a:pt x="375" y="93"/>
                </a:lnTo>
                <a:lnTo>
                  <a:pt x="383" y="95"/>
                </a:lnTo>
                <a:lnTo>
                  <a:pt x="392" y="97"/>
                </a:lnTo>
                <a:lnTo>
                  <a:pt x="400" y="99"/>
                </a:lnTo>
                <a:lnTo>
                  <a:pt x="409" y="102"/>
                </a:lnTo>
                <a:lnTo>
                  <a:pt x="417" y="104"/>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52"/>
          <p:cNvSpPr>
            <a:spLocks/>
          </p:cNvSpPr>
          <p:nvPr/>
        </p:nvSpPr>
        <p:spPr bwMode="auto">
          <a:xfrm>
            <a:off x="4059238" y="4424362"/>
            <a:ext cx="2127250" cy="258763"/>
          </a:xfrm>
          <a:custGeom>
            <a:avLst/>
            <a:gdLst>
              <a:gd name="T0" fmla="*/ 0 w 418"/>
              <a:gd name="T1" fmla="*/ 0 h 51"/>
              <a:gd name="T2" fmla="*/ 9 w 418"/>
              <a:gd name="T3" fmla="*/ 1 h 51"/>
              <a:gd name="T4" fmla="*/ 17 w 418"/>
              <a:gd name="T5" fmla="*/ 2 h 51"/>
              <a:gd name="T6" fmla="*/ 26 w 418"/>
              <a:gd name="T7" fmla="*/ 4 h 51"/>
              <a:gd name="T8" fmla="*/ 34 w 418"/>
              <a:gd name="T9" fmla="*/ 5 h 51"/>
              <a:gd name="T10" fmla="*/ 43 w 418"/>
              <a:gd name="T11" fmla="*/ 6 h 51"/>
              <a:gd name="T12" fmla="*/ 51 w 418"/>
              <a:gd name="T13" fmla="*/ 7 h 51"/>
              <a:gd name="T14" fmla="*/ 60 w 418"/>
              <a:gd name="T15" fmla="*/ 8 h 51"/>
              <a:gd name="T16" fmla="*/ 68 w 418"/>
              <a:gd name="T17" fmla="*/ 9 h 51"/>
              <a:gd name="T18" fmla="*/ 77 w 418"/>
              <a:gd name="T19" fmla="*/ 10 h 51"/>
              <a:gd name="T20" fmla="*/ 85 w 418"/>
              <a:gd name="T21" fmla="*/ 11 h 51"/>
              <a:gd name="T22" fmla="*/ 94 w 418"/>
              <a:gd name="T23" fmla="*/ 12 h 51"/>
              <a:gd name="T24" fmla="*/ 102 w 418"/>
              <a:gd name="T25" fmla="*/ 13 h 51"/>
              <a:gd name="T26" fmla="*/ 111 w 418"/>
              <a:gd name="T27" fmla="*/ 14 h 51"/>
              <a:gd name="T28" fmla="*/ 119 w 418"/>
              <a:gd name="T29" fmla="*/ 15 h 51"/>
              <a:gd name="T30" fmla="*/ 128 w 418"/>
              <a:gd name="T31" fmla="*/ 16 h 51"/>
              <a:gd name="T32" fmla="*/ 136 w 418"/>
              <a:gd name="T33" fmla="*/ 17 h 51"/>
              <a:gd name="T34" fmla="*/ 145 w 418"/>
              <a:gd name="T35" fmla="*/ 18 h 51"/>
              <a:gd name="T36" fmla="*/ 153 w 418"/>
              <a:gd name="T37" fmla="*/ 19 h 51"/>
              <a:gd name="T38" fmla="*/ 162 w 418"/>
              <a:gd name="T39" fmla="*/ 20 h 51"/>
              <a:gd name="T40" fmla="*/ 170 w 418"/>
              <a:gd name="T41" fmla="*/ 21 h 51"/>
              <a:gd name="T42" fmla="*/ 179 w 418"/>
              <a:gd name="T43" fmla="*/ 22 h 51"/>
              <a:gd name="T44" fmla="*/ 188 w 418"/>
              <a:gd name="T45" fmla="*/ 23 h 51"/>
              <a:gd name="T46" fmla="*/ 196 w 418"/>
              <a:gd name="T47" fmla="*/ 24 h 51"/>
              <a:gd name="T48" fmla="*/ 205 w 418"/>
              <a:gd name="T49" fmla="*/ 25 h 51"/>
              <a:gd name="T50" fmla="*/ 213 w 418"/>
              <a:gd name="T51" fmla="*/ 26 h 51"/>
              <a:gd name="T52" fmla="*/ 222 w 418"/>
              <a:gd name="T53" fmla="*/ 27 h 51"/>
              <a:gd name="T54" fmla="*/ 230 w 418"/>
              <a:gd name="T55" fmla="*/ 28 h 51"/>
              <a:gd name="T56" fmla="*/ 239 w 418"/>
              <a:gd name="T57" fmla="*/ 29 h 51"/>
              <a:gd name="T58" fmla="*/ 247 w 418"/>
              <a:gd name="T59" fmla="*/ 30 h 51"/>
              <a:gd name="T60" fmla="*/ 256 w 418"/>
              <a:gd name="T61" fmla="*/ 31 h 51"/>
              <a:gd name="T62" fmla="*/ 264 w 418"/>
              <a:gd name="T63" fmla="*/ 32 h 51"/>
              <a:gd name="T64" fmla="*/ 273 w 418"/>
              <a:gd name="T65" fmla="*/ 34 h 51"/>
              <a:gd name="T66" fmla="*/ 281 w 418"/>
              <a:gd name="T67" fmla="*/ 35 h 51"/>
              <a:gd name="T68" fmla="*/ 290 w 418"/>
              <a:gd name="T69" fmla="*/ 36 h 51"/>
              <a:gd name="T70" fmla="*/ 298 w 418"/>
              <a:gd name="T71" fmla="*/ 37 h 51"/>
              <a:gd name="T72" fmla="*/ 307 w 418"/>
              <a:gd name="T73" fmla="*/ 38 h 51"/>
              <a:gd name="T74" fmla="*/ 315 w 418"/>
              <a:gd name="T75" fmla="*/ 39 h 51"/>
              <a:gd name="T76" fmla="*/ 324 w 418"/>
              <a:gd name="T77" fmla="*/ 40 h 51"/>
              <a:gd name="T78" fmla="*/ 332 w 418"/>
              <a:gd name="T79" fmla="*/ 41 h 51"/>
              <a:gd name="T80" fmla="*/ 341 w 418"/>
              <a:gd name="T81" fmla="*/ 42 h 51"/>
              <a:gd name="T82" fmla="*/ 350 w 418"/>
              <a:gd name="T83" fmla="*/ 43 h 51"/>
              <a:gd name="T84" fmla="*/ 358 w 418"/>
              <a:gd name="T85" fmla="*/ 44 h 51"/>
              <a:gd name="T86" fmla="*/ 367 w 418"/>
              <a:gd name="T87" fmla="*/ 45 h 51"/>
              <a:gd name="T88" fmla="*/ 375 w 418"/>
              <a:gd name="T89" fmla="*/ 46 h 51"/>
              <a:gd name="T90" fmla="*/ 384 w 418"/>
              <a:gd name="T91" fmla="*/ 47 h 51"/>
              <a:gd name="T92" fmla="*/ 392 w 418"/>
              <a:gd name="T93" fmla="*/ 48 h 51"/>
              <a:gd name="T94" fmla="*/ 401 w 418"/>
              <a:gd name="T95" fmla="*/ 49 h 51"/>
              <a:gd name="T96" fmla="*/ 409 w 418"/>
              <a:gd name="T97" fmla="*/ 50 h 51"/>
              <a:gd name="T98" fmla="*/ 418 w 418"/>
              <a:gd name="T9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51">
                <a:moveTo>
                  <a:pt x="0" y="0"/>
                </a:moveTo>
                <a:lnTo>
                  <a:pt x="9" y="1"/>
                </a:lnTo>
                <a:lnTo>
                  <a:pt x="17" y="2"/>
                </a:lnTo>
                <a:lnTo>
                  <a:pt x="26" y="4"/>
                </a:lnTo>
                <a:lnTo>
                  <a:pt x="34" y="5"/>
                </a:lnTo>
                <a:lnTo>
                  <a:pt x="43" y="6"/>
                </a:lnTo>
                <a:lnTo>
                  <a:pt x="51" y="7"/>
                </a:lnTo>
                <a:lnTo>
                  <a:pt x="60" y="8"/>
                </a:lnTo>
                <a:lnTo>
                  <a:pt x="68" y="9"/>
                </a:lnTo>
                <a:lnTo>
                  <a:pt x="77" y="10"/>
                </a:lnTo>
                <a:lnTo>
                  <a:pt x="85" y="11"/>
                </a:lnTo>
                <a:lnTo>
                  <a:pt x="94" y="12"/>
                </a:lnTo>
                <a:lnTo>
                  <a:pt x="102" y="13"/>
                </a:lnTo>
                <a:lnTo>
                  <a:pt x="111" y="14"/>
                </a:lnTo>
                <a:lnTo>
                  <a:pt x="119" y="15"/>
                </a:lnTo>
                <a:lnTo>
                  <a:pt x="128" y="16"/>
                </a:lnTo>
                <a:lnTo>
                  <a:pt x="136" y="17"/>
                </a:lnTo>
                <a:lnTo>
                  <a:pt x="145" y="18"/>
                </a:lnTo>
                <a:lnTo>
                  <a:pt x="153" y="19"/>
                </a:lnTo>
                <a:lnTo>
                  <a:pt x="162" y="20"/>
                </a:lnTo>
                <a:lnTo>
                  <a:pt x="170" y="21"/>
                </a:lnTo>
                <a:lnTo>
                  <a:pt x="179" y="22"/>
                </a:lnTo>
                <a:lnTo>
                  <a:pt x="188" y="23"/>
                </a:lnTo>
                <a:lnTo>
                  <a:pt x="196" y="24"/>
                </a:lnTo>
                <a:lnTo>
                  <a:pt x="205" y="25"/>
                </a:lnTo>
                <a:lnTo>
                  <a:pt x="213" y="26"/>
                </a:lnTo>
                <a:lnTo>
                  <a:pt x="222" y="27"/>
                </a:lnTo>
                <a:lnTo>
                  <a:pt x="230" y="28"/>
                </a:lnTo>
                <a:lnTo>
                  <a:pt x="239" y="29"/>
                </a:lnTo>
                <a:lnTo>
                  <a:pt x="247" y="30"/>
                </a:lnTo>
                <a:lnTo>
                  <a:pt x="256" y="31"/>
                </a:lnTo>
                <a:lnTo>
                  <a:pt x="264" y="32"/>
                </a:lnTo>
                <a:lnTo>
                  <a:pt x="273" y="34"/>
                </a:lnTo>
                <a:lnTo>
                  <a:pt x="281" y="35"/>
                </a:lnTo>
                <a:lnTo>
                  <a:pt x="290" y="36"/>
                </a:lnTo>
                <a:lnTo>
                  <a:pt x="298" y="37"/>
                </a:lnTo>
                <a:lnTo>
                  <a:pt x="307" y="38"/>
                </a:lnTo>
                <a:lnTo>
                  <a:pt x="315" y="39"/>
                </a:lnTo>
                <a:lnTo>
                  <a:pt x="324" y="40"/>
                </a:lnTo>
                <a:lnTo>
                  <a:pt x="332" y="41"/>
                </a:lnTo>
                <a:lnTo>
                  <a:pt x="341" y="42"/>
                </a:lnTo>
                <a:lnTo>
                  <a:pt x="350" y="43"/>
                </a:lnTo>
                <a:lnTo>
                  <a:pt x="358" y="44"/>
                </a:lnTo>
                <a:lnTo>
                  <a:pt x="367" y="45"/>
                </a:lnTo>
                <a:lnTo>
                  <a:pt x="375" y="46"/>
                </a:lnTo>
                <a:lnTo>
                  <a:pt x="384" y="47"/>
                </a:lnTo>
                <a:lnTo>
                  <a:pt x="392" y="48"/>
                </a:lnTo>
                <a:lnTo>
                  <a:pt x="401" y="49"/>
                </a:lnTo>
                <a:lnTo>
                  <a:pt x="409" y="50"/>
                </a:lnTo>
                <a:lnTo>
                  <a:pt x="418" y="51"/>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53"/>
          <p:cNvSpPr>
            <a:spLocks/>
          </p:cNvSpPr>
          <p:nvPr/>
        </p:nvSpPr>
        <p:spPr bwMode="auto">
          <a:xfrm>
            <a:off x="6227763" y="4887912"/>
            <a:ext cx="2128838" cy="223838"/>
          </a:xfrm>
          <a:custGeom>
            <a:avLst/>
            <a:gdLst>
              <a:gd name="T0" fmla="*/ 0 w 418"/>
              <a:gd name="T1" fmla="*/ 0 h 44"/>
              <a:gd name="T2" fmla="*/ 9 w 418"/>
              <a:gd name="T3" fmla="*/ 1 h 44"/>
              <a:gd name="T4" fmla="*/ 17 w 418"/>
              <a:gd name="T5" fmla="*/ 2 h 44"/>
              <a:gd name="T6" fmla="*/ 26 w 418"/>
              <a:gd name="T7" fmla="*/ 3 h 44"/>
              <a:gd name="T8" fmla="*/ 34 w 418"/>
              <a:gd name="T9" fmla="*/ 3 h 44"/>
              <a:gd name="T10" fmla="*/ 43 w 418"/>
              <a:gd name="T11" fmla="*/ 4 h 44"/>
              <a:gd name="T12" fmla="*/ 51 w 418"/>
              <a:gd name="T13" fmla="*/ 5 h 44"/>
              <a:gd name="T14" fmla="*/ 60 w 418"/>
              <a:gd name="T15" fmla="*/ 6 h 44"/>
              <a:gd name="T16" fmla="*/ 68 w 418"/>
              <a:gd name="T17" fmla="*/ 7 h 44"/>
              <a:gd name="T18" fmla="*/ 77 w 418"/>
              <a:gd name="T19" fmla="*/ 8 h 44"/>
              <a:gd name="T20" fmla="*/ 86 w 418"/>
              <a:gd name="T21" fmla="*/ 9 h 44"/>
              <a:gd name="T22" fmla="*/ 94 w 418"/>
              <a:gd name="T23" fmla="*/ 10 h 44"/>
              <a:gd name="T24" fmla="*/ 103 w 418"/>
              <a:gd name="T25" fmla="*/ 11 h 44"/>
              <a:gd name="T26" fmla="*/ 111 w 418"/>
              <a:gd name="T27" fmla="*/ 11 h 44"/>
              <a:gd name="T28" fmla="*/ 120 w 418"/>
              <a:gd name="T29" fmla="*/ 12 h 44"/>
              <a:gd name="T30" fmla="*/ 128 w 418"/>
              <a:gd name="T31" fmla="*/ 13 h 44"/>
              <a:gd name="T32" fmla="*/ 137 w 418"/>
              <a:gd name="T33" fmla="*/ 14 h 44"/>
              <a:gd name="T34" fmla="*/ 145 w 418"/>
              <a:gd name="T35" fmla="*/ 15 h 44"/>
              <a:gd name="T36" fmla="*/ 154 w 418"/>
              <a:gd name="T37" fmla="*/ 16 h 44"/>
              <a:gd name="T38" fmla="*/ 162 w 418"/>
              <a:gd name="T39" fmla="*/ 17 h 44"/>
              <a:gd name="T40" fmla="*/ 171 w 418"/>
              <a:gd name="T41" fmla="*/ 18 h 44"/>
              <a:gd name="T42" fmla="*/ 179 w 418"/>
              <a:gd name="T43" fmla="*/ 19 h 44"/>
              <a:gd name="T44" fmla="*/ 188 w 418"/>
              <a:gd name="T45" fmla="*/ 20 h 44"/>
              <a:gd name="T46" fmla="*/ 196 w 418"/>
              <a:gd name="T47" fmla="*/ 21 h 44"/>
              <a:gd name="T48" fmla="*/ 205 w 418"/>
              <a:gd name="T49" fmla="*/ 21 h 44"/>
              <a:gd name="T50" fmla="*/ 213 w 418"/>
              <a:gd name="T51" fmla="*/ 22 h 44"/>
              <a:gd name="T52" fmla="*/ 222 w 418"/>
              <a:gd name="T53" fmla="*/ 23 h 44"/>
              <a:gd name="T54" fmla="*/ 230 w 418"/>
              <a:gd name="T55" fmla="*/ 24 h 44"/>
              <a:gd name="T56" fmla="*/ 239 w 418"/>
              <a:gd name="T57" fmla="*/ 25 h 44"/>
              <a:gd name="T58" fmla="*/ 248 w 418"/>
              <a:gd name="T59" fmla="*/ 26 h 44"/>
              <a:gd name="T60" fmla="*/ 256 w 418"/>
              <a:gd name="T61" fmla="*/ 27 h 44"/>
              <a:gd name="T62" fmla="*/ 265 w 418"/>
              <a:gd name="T63" fmla="*/ 28 h 44"/>
              <a:gd name="T64" fmla="*/ 273 w 418"/>
              <a:gd name="T65" fmla="*/ 29 h 44"/>
              <a:gd name="T66" fmla="*/ 282 w 418"/>
              <a:gd name="T67" fmla="*/ 29 h 44"/>
              <a:gd name="T68" fmla="*/ 290 w 418"/>
              <a:gd name="T69" fmla="*/ 30 h 44"/>
              <a:gd name="T70" fmla="*/ 299 w 418"/>
              <a:gd name="T71" fmla="*/ 31 h 44"/>
              <a:gd name="T72" fmla="*/ 307 w 418"/>
              <a:gd name="T73" fmla="*/ 32 h 44"/>
              <a:gd name="T74" fmla="*/ 316 w 418"/>
              <a:gd name="T75" fmla="*/ 33 h 44"/>
              <a:gd name="T76" fmla="*/ 324 w 418"/>
              <a:gd name="T77" fmla="*/ 34 h 44"/>
              <a:gd name="T78" fmla="*/ 333 w 418"/>
              <a:gd name="T79" fmla="*/ 35 h 44"/>
              <a:gd name="T80" fmla="*/ 341 w 418"/>
              <a:gd name="T81" fmla="*/ 36 h 44"/>
              <a:gd name="T82" fmla="*/ 350 w 418"/>
              <a:gd name="T83" fmla="*/ 37 h 44"/>
              <a:gd name="T84" fmla="*/ 358 w 418"/>
              <a:gd name="T85" fmla="*/ 38 h 44"/>
              <a:gd name="T86" fmla="*/ 367 w 418"/>
              <a:gd name="T87" fmla="*/ 38 h 44"/>
              <a:gd name="T88" fmla="*/ 375 w 418"/>
              <a:gd name="T89" fmla="*/ 39 h 44"/>
              <a:gd name="T90" fmla="*/ 384 w 418"/>
              <a:gd name="T91" fmla="*/ 40 h 44"/>
              <a:gd name="T92" fmla="*/ 392 w 418"/>
              <a:gd name="T93" fmla="*/ 41 h 44"/>
              <a:gd name="T94" fmla="*/ 401 w 418"/>
              <a:gd name="T95" fmla="*/ 42 h 44"/>
              <a:gd name="T96" fmla="*/ 409 w 418"/>
              <a:gd name="T97" fmla="*/ 43 h 44"/>
              <a:gd name="T98" fmla="*/ 418 w 418"/>
              <a:gd name="T99"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44">
                <a:moveTo>
                  <a:pt x="0" y="0"/>
                </a:moveTo>
                <a:lnTo>
                  <a:pt x="9" y="1"/>
                </a:lnTo>
                <a:lnTo>
                  <a:pt x="17" y="2"/>
                </a:lnTo>
                <a:lnTo>
                  <a:pt x="26" y="3"/>
                </a:lnTo>
                <a:lnTo>
                  <a:pt x="34" y="3"/>
                </a:lnTo>
                <a:lnTo>
                  <a:pt x="43" y="4"/>
                </a:lnTo>
                <a:lnTo>
                  <a:pt x="51" y="5"/>
                </a:lnTo>
                <a:lnTo>
                  <a:pt x="60" y="6"/>
                </a:lnTo>
                <a:lnTo>
                  <a:pt x="68" y="7"/>
                </a:lnTo>
                <a:lnTo>
                  <a:pt x="77" y="8"/>
                </a:lnTo>
                <a:lnTo>
                  <a:pt x="86" y="9"/>
                </a:lnTo>
                <a:lnTo>
                  <a:pt x="94" y="10"/>
                </a:lnTo>
                <a:lnTo>
                  <a:pt x="103" y="11"/>
                </a:lnTo>
                <a:lnTo>
                  <a:pt x="111" y="11"/>
                </a:lnTo>
                <a:lnTo>
                  <a:pt x="120" y="12"/>
                </a:lnTo>
                <a:lnTo>
                  <a:pt x="128" y="13"/>
                </a:lnTo>
                <a:lnTo>
                  <a:pt x="137" y="14"/>
                </a:lnTo>
                <a:lnTo>
                  <a:pt x="145" y="15"/>
                </a:lnTo>
                <a:lnTo>
                  <a:pt x="154" y="16"/>
                </a:lnTo>
                <a:lnTo>
                  <a:pt x="162" y="17"/>
                </a:lnTo>
                <a:lnTo>
                  <a:pt x="171" y="18"/>
                </a:lnTo>
                <a:lnTo>
                  <a:pt x="179" y="19"/>
                </a:lnTo>
                <a:lnTo>
                  <a:pt x="188" y="20"/>
                </a:lnTo>
                <a:lnTo>
                  <a:pt x="196" y="21"/>
                </a:lnTo>
                <a:lnTo>
                  <a:pt x="205" y="21"/>
                </a:lnTo>
                <a:lnTo>
                  <a:pt x="213" y="22"/>
                </a:lnTo>
                <a:lnTo>
                  <a:pt x="222" y="23"/>
                </a:lnTo>
                <a:lnTo>
                  <a:pt x="230" y="24"/>
                </a:lnTo>
                <a:lnTo>
                  <a:pt x="239" y="25"/>
                </a:lnTo>
                <a:lnTo>
                  <a:pt x="248" y="26"/>
                </a:lnTo>
                <a:lnTo>
                  <a:pt x="256" y="27"/>
                </a:lnTo>
                <a:lnTo>
                  <a:pt x="265" y="28"/>
                </a:lnTo>
                <a:lnTo>
                  <a:pt x="273" y="29"/>
                </a:lnTo>
                <a:lnTo>
                  <a:pt x="282" y="29"/>
                </a:lnTo>
                <a:lnTo>
                  <a:pt x="290" y="30"/>
                </a:lnTo>
                <a:lnTo>
                  <a:pt x="299" y="31"/>
                </a:lnTo>
                <a:lnTo>
                  <a:pt x="307" y="32"/>
                </a:lnTo>
                <a:lnTo>
                  <a:pt x="316" y="33"/>
                </a:lnTo>
                <a:lnTo>
                  <a:pt x="324" y="34"/>
                </a:lnTo>
                <a:lnTo>
                  <a:pt x="333" y="35"/>
                </a:lnTo>
                <a:lnTo>
                  <a:pt x="341" y="36"/>
                </a:lnTo>
                <a:lnTo>
                  <a:pt x="350" y="37"/>
                </a:lnTo>
                <a:lnTo>
                  <a:pt x="358" y="38"/>
                </a:lnTo>
                <a:lnTo>
                  <a:pt x="367" y="38"/>
                </a:lnTo>
                <a:lnTo>
                  <a:pt x="375" y="39"/>
                </a:lnTo>
                <a:lnTo>
                  <a:pt x="384" y="40"/>
                </a:lnTo>
                <a:lnTo>
                  <a:pt x="392" y="41"/>
                </a:lnTo>
                <a:lnTo>
                  <a:pt x="401" y="42"/>
                </a:lnTo>
                <a:lnTo>
                  <a:pt x="409" y="43"/>
                </a:lnTo>
                <a:lnTo>
                  <a:pt x="418" y="44"/>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4"/>
          <p:cNvSpPr>
            <a:spLocks noChangeShapeType="1"/>
          </p:cNvSpPr>
          <p:nvPr/>
        </p:nvSpPr>
        <p:spPr bwMode="auto">
          <a:xfrm flipV="1">
            <a:off x="1054100" y="812800"/>
            <a:ext cx="0" cy="49403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5"/>
          <p:cNvSpPr>
            <a:spLocks noChangeShapeType="1"/>
          </p:cNvSpPr>
          <p:nvPr/>
        </p:nvSpPr>
        <p:spPr bwMode="auto">
          <a:xfrm flipH="1">
            <a:off x="952500" y="559117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56"/>
          <p:cNvSpPr>
            <a:spLocks noChangeArrowheads="1"/>
          </p:cNvSpPr>
          <p:nvPr/>
        </p:nvSpPr>
        <p:spPr bwMode="auto">
          <a:xfrm rot="16200000">
            <a:off x="644525" y="5367337"/>
            <a:ext cx="25400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Line 57"/>
          <p:cNvSpPr>
            <a:spLocks noChangeShapeType="1"/>
          </p:cNvSpPr>
          <p:nvPr/>
        </p:nvSpPr>
        <p:spPr bwMode="auto">
          <a:xfrm flipH="1">
            <a:off x="952500" y="4668837"/>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58"/>
          <p:cNvSpPr>
            <a:spLocks noChangeArrowheads="1"/>
          </p:cNvSpPr>
          <p:nvPr/>
        </p:nvSpPr>
        <p:spPr bwMode="auto">
          <a:xfrm rot="16200000">
            <a:off x="503237" y="4448175"/>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59"/>
          <p:cNvSpPr>
            <a:spLocks noChangeShapeType="1"/>
          </p:cNvSpPr>
          <p:nvPr/>
        </p:nvSpPr>
        <p:spPr bwMode="auto">
          <a:xfrm flipH="1">
            <a:off x="952500" y="37465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0"/>
          <p:cNvSpPr>
            <a:spLocks noChangeArrowheads="1"/>
          </p:cNvSpPr>
          <p:nvPr/>
        </p:nvSpPr>
        <p:spPr bwMode="auto">
          <a:xfrm rot="16200000">
            <a:off x="503237" y="3525837"/>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Line 61"/>
          <p:cNvSpPr>
            <a:spLocks noChangeShapeType="1"/>
          </p:cNvSpPr>
          <p:nvPr/>
        </p:nvSpPr>
        <p:spPr bwMode="auto">
          <a:xfrm flipH="1">
            <a:off x="952500" y="28194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62"/>
          <p:cNvSpPr>
            <a:spLocks noChangeArrowheads="1"/>
          </p:cNvSpPr>
          <p:nvPr/>
        </p:nvSpPr>
        <p:spPr bwMode="auto">
          <a:xfrm rot="16200000">
            <a:off x="503237" y="2598737"/>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63"/>
          <p:cNvSpPr>
            <a:spLocks noChangeShapeType="1"/>
          </p:cNvSpPr>
          <p:nvPr/>
        </p:nvSpPr>
        <p:spPr bwMode="auto">
          <a:xfrm flipH="1">
            <a:off x="952500" y="1897062"/>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64"/>
          <p:cNvSpPr>
            <a:spLocks noChangeArrowheads="1"/>
          </p:cNvSpPr>
          <p:nvPr/>
        </p:nvSpPr>
        <p:spPr bwMode="auto">
          <a:xfrm rot="16200000">
            <a:off x="430212" y="1676400"/>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65"/>
          <p:cNvSpPr>
            <a:spLocks noChangeShapeType="1"/>
          </p:cNvSpPr>
          <p:nvPr/>
        </p:nvSpPr>
        <p:spPr bwMode="auto">
          <a:xfrm flipH="1">
            <a:off x="952500" y="976312"/>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66"/>
          <p:cNvSpPr>
            <a:spLocks noChangeArrowheads="1"/>
          </p:cNvSpPr>
          <p:nvPr/>
        </p:nvSpPr>
        <p:spPr bwMode="auto">
          <a:xfrm rot="16200000">
            <a:off x="430212" y="752475"/>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67"/>
          <p:cNvSpPr>
            <a:spLocks noChangeShapeType="1"/>
          </p:cNvSpPr>
          <p:nvPr/>
        </p:nvSpPr>
        <p:spPr bwMode="auto">
          <a:xfrm>
            <a:off x="1054100" y="5753100"/>
            <a:ext cx="748506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8"/>
          <p:cNvSpPr>
            <a:spLocks noChangeShapeType="1"/>
          </p:cNvSpPr>
          <p:nvPr/>
        </p:nvSpPr>
        <p:spPr bwMode="auto">
          <a:xfrm>
            <a:off x="1217613" y="57531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69"/>
          <p:cNvSpPr>
            <a:spLocks noChangeArrowheads="1"/>
          </p:cNvSpPr>
          <p:nvPr/>
        </p:nvSpPr>
        <p:spPr bwMode="auto">
          <a:xfrm>
            <a:off x="1003300" y="59055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 name="Line 70"/>
          <p:cNvSpPr>
            <a:spLocks noChangeShapeType="1"/>
          </p:cNvSpPr>
          <p:nvPr/>
        </p:nvSpPr>
        <p:spPr bwMode="auto">
          <a:xfrm>
            <a:off x="1863725" y="57531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Rectangle 71"/>
          <p:cNvSpPr>
            <a:spLocks noChangeArrowheads="1"/>
          </p:cNvSpPr>
          <p:nvPr/>
        </p:nvSpPr>
        <p:spPr bwMode="auto">
          <a:xfrm>
            <a:off x="1651000" y="59055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Line 72"/>
          <p:cNvSpPr>
            <a:spLocks noChangeShapeType="1"/>
          </p:cNvSpPr>
          <p:nvPr/>
        </p:nvSpPr>
        <p:spPr bwMode="auto">
          <a:xfrm>
            <a:off x="4038600" y="57531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Rectangle 73"/>
          <p:cNvSpPr>
            <a:spLocks noChangeArrowheads="1"/>
          </p:cNvSpPr>
          <p:nvPr/>
        </p:nvSpPr>
        <p:spPr bwMode="auto">
          <a:xfrm>
            <a:off x="3824288" y="59055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Line 74"/>
          <p:cNvSpPr>
            <a:spLocks noChangeShapeType="1"/>
          </p:cNvSpPr>
          <p:nvPr/>
        </p:nvSpPr>
        <p:spPr bwMode="auto">
          <a:xfrm>
            <a:off x="6207125" y="57531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75"/>
          <p:cNvSpPr>
            <a:spLocks noChangeArrowheads="1"/>
          </p:cNvSpPr>
          <p:nvPr/>
        </p:nvSpPr>
        <p:spPr bwMode="auto">
          <a:xfrm>
            <a:off x="5994400" y="59055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Line 76"/>
          <p:cNvSpPr>
            <a:spLocks noChangeShapeType="1"/>
          </p:cNvSpPr>
          <p:nvPr/>
        </p:nvSpPr>
        <p:spPr bwMode="auto">
          <a:xfrm>
            <a:off x="8377238" y="5753100"/>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77"/>
          <p:cNvSpPr>
            <a:spLocks noChangeArrowheads="1"/>
          </p:cNvSpPr>
          <p:nvPr/>
        </p:nvSpPr>
        <p:spPr bwMode="auto">
          <a:xfrm>
            <a:off x="8162925" y="59055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78"/>
          <p:cNvSpPr>
            <a:spLocks noChangeArrowheads="1"/>
          </p:cNvSpPr>
          <p:nvPr/>
        </p:nvSpPr>
        <p:spPr bwMode="auto">
          <a:xfrm>
            <a:off x="3789363" y="6161087"/>
            <a:ext cx="212883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Income, % of FPL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7" name="Group 76"/>
          <p:cNvGrpSpPr/>
          <p:nvPr/>
        </p:nvGrpSpPr>
        <p:grpSpPr>
          <a:xfrm>
            <a:off x="1939341" y="1041891"/>
            <a:ext cx="1606209" cy="931983"/>
            <a:chOff x="1750114" y="633413"/>
            <a:chExt cx="1606209" cy="931983"/>
          </a:xfrm>
        </p:grpSpPr>
        <p:sp>
          <p:nvSpPr>
            <p:cNvPr id="78" name="Rectangle 53"/>
            <p:cNvSpPr>
              <a:spLocks noChangeArrowheads="1"/>
            </p:cNvSpPr>
            <p:nvPr/>
          </p:nvSpPr>
          <p:spPr bwMode="auto">
            <a:xfrm>
              <a:off x="1810496" y="633413"/>
              <a:ext cx="145713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-224.6</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9" name="Rectangle 54"/>
            <p:cNvSpPr>
              <a:spLocks noChangeArrowheads="1"/>
            </p:cNvSpPr>
            <p:nvPr/>
          </p:nvSpPr>
          <p:spPr bwMode="auto">
            <a:xfrm>
              <a:off x="1750114" y="889000"/>
              <a:ext cx="160620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a:t>
              </a:r>
              <a:r>
                <a:rPr lang="en-US" altLang="en-US" sz="2100" dirty="0">
                  <a:solidFill>
                    <a:srgbClr val="404040"/>
                  </a:solidFill>
                </a:rPr>
                <a:t>57.4</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0" name="Rectangle 55"/>
            <p:cNvSpPr>
              <a:spLocks noChangeArrowheads="1"/>
            </p:cNvSpPr>
            <p:nvPr/>
          </p:nvSpPr>
          <p:spPr bwMode="auto">
            <a:xfrm>
              <a:off x="1872503" y="1180675"/>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a:t>
              </a:r>
              <a:r>
                <a:rPr lang="en-US" altLang="en-US" sz="2500" b="1" dirty="0">
                  <a:latin typeface="Calibri" panose="020F0502020204030204" pitchFamily="34" charset="0"/>
                </a:rPr>
                <a:t>28</a:t>
              </a:r>
              <a:r>
                <a:rPr kumimoji="0" lang="en-US" altLang="en-US" sz="2500" b="1" i="0" u="none" strike="noStrike" cap="none" normalizeH="0" baseline="0" dirty="0">
                  <a:ln>
                    <a:noFill/>
                  </a:ln>
                  <a:effectLst/>
                  <a:latin typeface="Calibri" panose="020F0502020204030204" pitchFamily="34" charset="0"/>
                </a:rPr>
                <a:t>%</a:t>
              </a:r>
            </a:p>
          </p:txBody>
        </p:sp>
      </p:grpSp>
      <p:grpSp>
        <p:nvGrpSpPr>
          <p:cNvPr id="81" name="Group 80"/>
          <p:cNvGrpSpPr/>
          <p:nvPr/>
        </p:nvGrpSpPr>
        <p:grpSpPr>
          <a:xfrm>
            <a:off x="4146015" y="2228647"/>
            <a:ext cx="1541787" cy="930983"/>
            <a:chOff x="3834525" y="4075113"/>
            <a:chExt cx="1541787" cy="930983"/>
          </a:xfrm>
        </p:grpSpPr>
        <p:sp>
          <p:nvSpPr>
            <p:cNvPr id="82" name="Rectangle 56"/>
            <p:cNvSpPr>
              <a:spLocks noChangeArrowheads="1"/>
            </p:cNvSpPr>
            <p:nvPr/>
          </p:nvSpPr>
          <p:spPr bwMode="auto">
            <a:xfrm>
              <a:off x="3834525" y="4075113"/>
              <a:ext cx="145713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-120.2</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3" name="Rectangle 57"/>
            <p:cNvSpPr>
              <a:spLocks noChangeArrowheads="1"/>
            </p:cNvSpPr>
            <p:nvPr/>
          </p:nvSpPr>
          <p:spPr bwMode="auto">
            <a:xfrm>
              <a:off x="3920785" y="4330700"/>
              <a:ext cx="145552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a:t>
              </a:r>
              <a:r>
                <a:rPr lang="en-US" altLang="en-US" sz="2100" dirty="0">
                  <a:solidFill>
                    <a:srgbClr val="404040"/>
                  </a:solidFill>
                </a:rPr>
                <a:t>26.8</a:t>
              </a:r>
              <a:r>
                <a:rPr kumimoji="0" lang="en-US" altLang="en-US" sz="2100" b="0" i="0" u="none" strike="noStrike" cap="none" normalizeH="0" baseline="0" dirty="0">
                  <a:ln>
                    <a:noFill/>
                  </a:ln>
                  <a:solidFill>
                    <a:srgbClr val="404040"/>
                  </a:solidFill>
                  <a:effectLst/>
                  <a:latin typeface="Arial" panose="020B0604020202020204" pitchFamily="34" charset="0"/>
                </a:rPr>
                <a:t>)</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4" name="Rectangle 55"/>
            <p:cNvSpPr>
              <a:spLocks noChangeArrowheads="1"/>
            </p:cNvSpPr>
            <p:nvPr/>
          </p:nvSpPr>
          <p:spPr bwMode="auto">
            <a:xfrm>
              <a:off x="3867316" y="4621375"/>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a:t>
              </a:r>
              <a:r>
                <a:rPr lang="en-US" altLang="en-US" sz="2500" b="1" dirty="0">
                  <a:latin typeface="Calibri" panose="020F0502020204030204" pitchFamily="34" charset="0"/>
                </a:rPr>
                <a:t>28</a:t>
              </a:r>
              <a:r>
                <a:rPr kumimoji="0" lang="en-US" altLang="en-US" sz="2500" b="1" i="0" u="none" strike="noStrike" cap="none" normalizeH="0" baseline="0" dirty="0">
                  <a:ln>
                    <a:noFill/>
                  </a:ln>
                  <a:effectLst/>
                  <a:latin typeface="Calibri" panose="020F0502020204030204" pitchFamily="34" charset="0"/>
                </a:rPr>
                <a:t>%</a:t>
              </a:r>
            </a:p>
          </p:txBody>
        </p:sp>
      </p:grpSp>
      <p:grpSp>
        <p:nvGrpSpPr>
          <p:cNvPr id="85" name="Group 84"/>
          <p:cNvGrpSpPr/>
          <p:nvPr/>
        </p:nvGrpSpPr>
        <p:grpSpPr>
          <a:xfrm>
            <a:off x="6276121" y="2978989"/>
            <a:ext cx="1455527" cy="967095"/>
            <a:chOff x="6125712" y="2893827"/>
            <a:chExt cx="1455527" cy="967095"/>
          </a:xfrm>
        </p:grpSpPr>
        <p:sp>
          <p:nvSpPr>
            <p:cNvPr id="86" name="Rectangle 59"/>
            <p:cNvSpPr>
              <a:spLocks noChangeArrowheads="1"/>
            </p:cNvSpPr>
            <p:nvPr/>
          </p:nvSpPr>
          <p:spPr bwMode="auto">
            <a:xfrm>
              <a:off x="6177468" y="2893827"/>
              <a:ext cx="130805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53.4</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7" name="Rectangle 60"/>
            <p:cNvSpPr>
              <a:spLocks noChangeArrowheads="1"/>
            </p:cNvSpPr>
            <p:nvPr/>
          </p:nvSpPr>
          <p:spPr bwMode="auto">
            <a:xfrm>
              <a:off x="6125712" y="3166666"/>
              <a:ext cx="145552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(18.4)</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8" name="Rectangle 55"/>
            <p:cNvSpPr>
              <a:spLocks noChangeArrowheads="1"/>
            </p:cNvSpPr>
            <p:nvPr/>
          </p:nvSpPr>
          <p:spPr bwMode="auto">
            <a:xfrm>
              <a:off x="6199327" y="3476201"/>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a:t>
              </a:r>
              <a:r>
                <a:rPr lang="en-US" altLang="en-US" sz="2500" b="1" dirty="0">
                  <a:latin typeface="Calibri" panose="020F0502020204030204" pitchFamily="34" charset="0"/>
                </a:rPr>
                <a:t>22</a:t>
              </a:r>
              <a:r>
                <a:rPr kumimoji="0" lang="en-US" altLang="en-US" sz="2500" b="1" i="0" u="none" strike="noStrike" cap="none" normalizeH="0" baseline="0" dirty="0">
                  <a:ln>
                    <a:noFill/>
                  </a:ln>
                  <a:effectLst/>
                  <a:latin typeface="Calibri" panose="020F0502020204030204" pitchFamily="34" charset="0"/>
                </a:rPr>
                <a:t>%</a:t>
              </a:r>
            </a:p>
          </p:txBody>
        </p:sp>
      </p:grpSp>
      <p:sp>
        <p:nvSpPr>
          <p:cNvPr id="89" name="Rectangle 59"/>
          <p:cNvSpPr>
            <a:spLocks noChangeArrowheads="1"/>
          </p:cNvSpPr>
          <p:nvPr/>
        </p:nvSpPr>
        <p:spPr bwMode="auto">
          <a:xfrm>
            <a:off x="347664" y="228600"/>
            <a:ext cx="835025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Enrollment in All Plans, Limited to New Enrollees, 2011</a:t>
            </a:r>
            <a:endParaRPr lang="en-US" altLang="en-US" dirty="0"/>
          </a:p>
        </p:txBody>
      </p:sp>
      <p:sp>
        <p:nvSpPr>
          <p:cNvPr id="90" name="TextBox 89"/>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Tree>
    <p:extLst>
      <p:ext uri="{BB962C8B-B14F-4D97-AF65-F5344CB8AC3E}">
        <p14:creationId xmlns:p14="http://schemas.microsoft.com/office/powerpoint/2010/main" val="28162817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spect="1" noChangeArrowheads="1" noTextEdit="1"/>
          </p:cNvSpPr>
          <p:nvPr/>
        </p:nvSpPr>
        <p:spPr bwMode="auto">
          <a:xfrm>
            <a:off x="381000" y="542925"/>
            <a:ext cx="8405813" cy="611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 name="Rectangle 5"/>
          <p:cNvSpPr>
            <a:spLocks noChangeArrowheads="1"/>
          </p:cNvSpPr>
          <p:nvPr/>
        </p:nvSpPr>
        <p:spPr bwMode="auto">
          <a:xfrm>
            <a:off x="381000" y="542925"/>
            <a:ext cx="8410575" cy="6116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 name="Rectangle 6"/>
          <p:cNvSpPr>
            <a:spLocks noChangeArrowheads="1"/>
          </p:cNvSpPr>
          <p:nvPr/>
        </p:nvSpPr>
        <p:spPr bwMode="auto">
          <a:xfrm>
            <a:off x="1082675" y="766763"/>
            <a:ext cx="7480300" cy="4935538"/>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Line 7"/>
          <p:cNvSpPr>
            <a:spLocks noChangeShapeType="1"/>
          </p:cNvSpPr>
          <p:nvPr/>
        </p:nvSpPr>
        <p:spPr bwMode="auto">
          <a:xfrm>
            <a:off x="1082675" y="5545138"/>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8"/>
          <p:cNvSpPr>
            <a:spLocks noChangeShapeType="1"/>
          </p:cNvSpPr>
          <p:nvPr/>
        </p:nvSpPr>
        <p:spPr bwMode="auto">
          <a:xfrm>
            <a:off x="1082675" y="4622800"/>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9"/>
          <p:cNvSpPr>
            <a:spLocks noChangeShapeType="1"/>
          </p:cNvSpPr>
          <p:nvPr/>
        </p:nvSpPr>
        <p:spPr bwMode="auto">
          <a:xfrm>
            <a:off x="1082675" y="3700463"/>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0"/>
          <p:cNvSpPr>
            <a:spLocks noChangeShapeType="1"/>
          </p:cNvSpPr>
          <p:nvPr/>
        </p:nvSpPr>
        <p:spPr bwMode="auto">
          <a:xfrm>
            <a:off x="1082675" y="2773363"/>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1"/>
          <p:cNvSpPr>
            <a:spLocks noChangeShapeType="1"/>
          </p:cNvSpPr>
          <p:nvPr/>
        </p:nvSpPr>
        <p:spPr bwMode="auto">
          <a:xfrm>
            <a:off x="1082675" y="1851025"/>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2"/>
          <p:cNvSpPr>
            <a:spLocks noChangeShapeType="1"/>
          </p:cNvSpPr>
          <p:nvPr/>
        </p:nvSpPr>
        <p:spPr bwMode="auto">
          <a:xfrm>
            <a:off x="1082675" y="930275"/>
            <a:ext cx="7485063"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Line 13"/>
          <p:cNvSpPr>
            <a:spLocks noChangeShapeType="1"/>
          </p:cNvSpPr>
          <p:nvPr/>
        </p:nvSpPr>
        <p:spPr bwMode="auto">
          <a:xfrm flipV="1">
            <a:off x="1892300" y="766763"/>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4"/>
          <p:cNvSpPr>
            <a:spLocks noChangeShapeType="1"/>
          </p:cNvSpPr>
          <p:nvPr/>
        </p:nvSpPr>
        <p:spPr bwMode="auto">
          <a:xfrm flipV="1">
            <a:off x="4067175" y="766763"/>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5"/>
          <p:cNvSpPr>
            <a:spLocks noChangeShapeType="1"/>
          </p:cNvSpPr>
          <p:nvPr/>
        </p:nvSpPr>
        <p:spPr bwMode="auto">
          <a:xfrm flipV="1">
            <a:off x="6235700" y="766763"/>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6"/>
          <p:cNvSpPr>
            <a:spLocks noChangeShapeType="1"/>
          </p:cNvSpPr>
          <p:nvPr/>
        </p:nvSpPr>
        <p:spPr bwMode="auto">
          <a:xfrm flipV="1">
            <a:off x="8405813" y="766763"/>
            <a:ext cx="0" cy="4940300"/>
          </a:xfrm>
          <a:prstGeom prst="line">
            <a:avLst/>
          </a:prstGeom>
          <a:noFill/>
          <a:ln w="20638"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7"/>
          <p:cNvSpPr>
            <a:spLocks noChangeArrowheads="1"/>
          </p:cNvSpPr>
          <p:nvPr/>
        </p:nvSpPr>
        <p:spPr bwMode="auto">
          <a:xfrm>
            <a:off x="1308100" y="3084513"/>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Oval 18"/>
          <p:cNvSpPr>
            <a:spLocks noChangeArrowheads="1"/>
          </p:cNvSpPr>
          <p:nvPr/>
        </p:nvSpPr>
        <p:spPr bwMode="auto">
          <a:xfrm>
            <a:off x="1527175" y="2713038"/>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Oval 19"/>
          <p:cNvSpPr>
            <a:spLocks noChangeArrowheads="1"/>
          </p:cNvSpPr>
          <p:nvPr/>
        </p:nvSpPr>
        <p:spPr bwMode="auto">
          <a:xfrm>
            <a:off x="1739900" y="3190875"/>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Oval 20"/>
          <p:cNvSpPr>
            <a:spLocks noChangeArrowheads="1"/>
          </p:cNvSpPr>
          <p:nvPr/>
        </p:nvSpPr>
        <p:spPr bwMode="auto">
          <a:xfrm>
            <a:off x="1958975" y="3684588"/>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Oval 21"/>
          <p:cNvSpPr>
            <a:spLocks noChangeArrowheads="1"/>
          </p:cNvSpPr>
          <p:nvPr/>
        </p:nvSpPr>
        <p:spPr bwMode="auto">
          <a:xfrm>
            <a:off x="2173288" y="3716338"/>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Oval 22"/>
          <p:cNvSpPr>
            <a:spLocks noChangeArrowheads="1"/>
          </p:cNvSpPr>
          <p:nvPr/>
        </p:nvSpPr>
        <p:spPr bwMode="auto">
          <a:xfrm>
            <a:off x="2392363" y="3792538"/>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Oval 23"/>
          <p:cNvSpPr>
            <a:spLocks noChangeArrowheads="1"/>
          </p:cNvSpPr>
          <p:nvPr/>
        </p:nvSpPr>
        <p:spPr bwMode="auto">
          <a:xfrm>
            <a:off x="2611438" y="3827463"/>
            <a:ext cx="90488"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Oval 24"/>
          <p:cNvSpPr>
            <a:spLocks noChangeArrowheads="1"/>
          </p:cNvSpPr>
          <p:nvPr/>
        </p:nvSpPr>
        <p:spPr bwMode="auto">
          <a:xfrm>
            <a:off x="2824163" y="3797300"/>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Oval 25"/>
          <p:cNvSpPr>
            <a:spLocks noChangeArrowheads="1"/>
          </p:cNvSpPr>
          <p:nvPr/>
        </p:nvSpPr>
        <p:spPr bwMode="auto">
          <a:xfrm>
            <a:off x="3043238" y="3975100"/>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Oval 26"/>
          <p:cNvSpPr>
            <a:spLocks noChangeArrowheads="1"/>
          </p:cNvSpPr>
          <p:nvPr/>
        </p:nvSpPr>
        <p:spPr bwMode="auto">
          <a:xfrm>
            <a:off x="3257550" y="4021138"/>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Oval 27"/>
          <p:cNvSpPr>
            <a:spLocks noChangeArrowheads="1"/>
          </p:cNvSpPr>
          <p:nvPr/>
        </p:nvSpPr>
        <p:spPr bwMode="auto">
          <a:xfrm>
            <a:off x="3476625" y="4067175"/>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Oval 28"/>
          <p:cNvSpPr>
            <a:spLocks noChangeArrowheads="1"/>
          </p:cNvSpPr>
          <p:nvPr/>
        </p:nvSpPr>
        <p:spPr bwMode="auto">
          <a:xfrm>
            <a:off x="3695700" y="3827463"/>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Oval 29"/>
          <p:cNvSpPr>
            <a:spLocks noChangeArrowheads="1"/>
          </p:cNvSpPr>
          <p:nvPr/>
        </p:nvSpPr>
        <p:spPr bwMode="auto">
          <a:xfrm>
            <a:off x="3910013" y="4143375"/>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Oval 30"/>
          <p:cNvSpPr>
            <a:spLocks noChangeArrowheads="1"/>
          </p:cNvSpPr>
          <p:nvPr/>
        </p:nvSpPr>
        <p:spPr bwMode="auto">
          <a:xfrm>
            <a:off x="4127500" y="4611688"/>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Oval 31"/>
          <p:cNvSpPr>
            <a:spLocks noChangeArrowheads="1"/>
          </p:cNvSpPr>
          <p:nvPr/>
        </p:nvSpPr>
        <p:spPr bwMode="auto">
          <a:xfrm>
            <a:off x="4346575" y="4597400"/>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Oval 32"/>
          <p:cNvSpPr>
            <a:spLocks noChangeArrowheads="1"/>
          </p:cNvSpPr>
          <p:nvPr/>
        </p:nvSpPr>
        <p:spPr bwMode="auto">
          <a:xfrm>
            <a:off x="4560888" y="4521200"/>
            <a:ext cx="87313"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Oval 33"/>
          <p:cNvSpPr>
            <a:spLocks noChangeArrowheads="1"/>
          </p:cNvSpPr>
          <p:nvPr/>
        </p:nvSpPr>
        <p:spPr bwMode="auto">
          <a:xfrm>
            <a:off x="4779963" y="4683125"/>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4"/>
          <p:cNvSpPr>
            <a:spLocks noChangeArrowheads="1"/>
          </p:cNvSpPr>
          <p:nvPr/>
        </p:nvSpPr>
        <p:spPr bwMode="auto">
          <a:xfrm>
            <a:off x="4999038" y="4648200"/>
            <a:ext cx="8572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Oval 35"/>
          <p:cNvSpPr>
            <a:spLocks noChangeArrowheads="1"/>
          </p:cNvSpPr>
          <p:nvPr/>
        </p:nvSpPr>
        <p:spPr bwMode="auto">
          <a:xfrm>
            <a:off x="5213350" y="4643438"/>
            <a:ext cx="85725" cy="90488"/>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Oval 36"/>
          <p:cNvSpPr>
            <a:spLocks noChangeArrowheads="1"/>
          </p:cNvSpPr>
          <p:nvPr/>
        </p:nvSpPr>
        <p:spPr bwMode="auto">
          <a:xfrm>
            <a:off x="5432425" y="4699000"/>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Oval 37"/>
          <p:cNvSpPr>
            <a:spLocks noChangeArrowheads="1"/>
          </p:cNvSpPr>
          <p:nvPr/>
        </p:nvSpPr>
        <p:spPr bwMode="auto">
          <a:xfrm>
            <a:off x="5645150" y="4576763"/>
            <a:ext cx="87313"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Oval 38"/>
          <p:cNvSpPr>
            <a:spLocks noChangeArrowheads="1"/>
          </p:cNvSpPr>
          <p:nvPr/>
        </p:nvSpPr>
        <p:spPr bwMode="auto">
          <a:xfrm>
            <a:off x="5864225" y="4800600"/>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Oval 39"/>
          <p:cNvSpPr>
            <a:spLocks noChangeArrowheads="1"/>
          </p:cNvSpPr>
          <p:nvPr/>
        </p:nvSpPr>
        <p:spPr bwMode="auto">
          <a:xfrm>
            <a:off x="6083300" y="4779963"/>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Oval 40"/>
          <p:cNvSpPr>
            <a:spLocks noChangeArrowheads="1"/>
          </p:cNvSpPr>
          <p:nvPr/>
        </p:nvSpPr>
        <p:spPr bwMode="auto">
          <a:xfrm>
            <a:off x="6297613" y="5003800"/>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Oval 41"/>
          <p:cNvSpPr>
            <a:spLocks noChangeArrowheads="1"/>
          </p:cNvSpPr>
          <p:nvPr/>
        </p:nvSpPr>
        <p:spPr bwMode="auto">
          <a:xfrm>
            <a:off x="6516688" y="4876800"/>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Oval 42"/>
          <p:cNvSpPr>
            <a:spLocks noChangeArrowheads="1"/>
          </p:cNvSpPr>
          <p:nvPr/>
        </p:nvSpPr>
        <p:spPr bwMode="auto">
          <a:xfrm>
            <a:off x="6735763" y="4897438"/>
            <a:ext cx="90488"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3"/>
          <p:cNvSpPr>
            <a:spLocks noChangeArrowheads="1"/>
          </p:cNvSpPr>
          <p:nvPr/>
        </p:nvSpPr>
        <p:spPr bwMode="auto">
          <a:xfrm>
            <a:off x="6948488" y="4973638"/>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Oval 44"/>
          <p:cNvSpPr>
            <a:spLocks noChangeArrowheads="1"/>
          </p:cNvSpPr>
          <p:nvPr/>
        </p:nvSpPr>
        <p:spPr bwMode="auto">
          <a:xfrm>
            <a:off x="7167563" y="5003800"/>
            <a:ext cx="92075" cy="9207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Oval 45"/>
          <p:cNvSpPr>
            <a:spLocks noChangeArrowheads="1"/>
          </p:cNvSpPr>
          <p:nvPr/>
        </p:nvSpPr>
        <p:spPr bwMode="auto">
          <a:xfrm>
            <a:off x="7381875" y="5045075"/>
            <a:ext cx="9207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Oval 46"/>
          <p:cNvSpPr>
            <a:spLocks noChangeArrowheads="1"/>
          </p:cNvSpPr>
          <p:nvPr/>
        </p:nvSpPr>
        <p:spPr bwMode="auto">
          <a:xfrm>
            <a:off x="7600950" y="5091113"/>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Oval 47"/>
          <p:cNvSpPr>
            <a:spLocks noChangeArrowheads="1"/>
          </p:cNvSpPr>
          <p:nvPr/>
        </p:nvSpPr>
        <p:spPr bwMode="auto">
          <a:xfrm>
            <a:off x="7820025" y="4906963"/>
            <a:ext cx="85725"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48"/>
          <p:cNvSpPr>
            <a:spLocks noChangeArrowheads="1"/>
          </p:cNvSpPr>
          <p:nvPr/>
        </p:nvSpPr>
        <p:spPr bwMode="auto">
          <a:xfrm>
            <a:off x="8034338" y="5060950"/>
            <a:ext cx="85725" cy="85725"/>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9"/>
          <p:cNvSpPr>
            <a:spLocks noChangeArrowheads="1"/>
          </p:cNvSpPr>
          <p:nvPr/>
        </p:nvSpPr>
        <p:spPr bwMode="auto">
          <a:xfrm>
            <a:off x="8251825" y="5126038"/>
            <a:ext cx="87313" cy="87313"/>
          </a:xfrm>
          <a:prstGeom prst="ellipse">
            <a:avLst/>
          </a:prstGeom>
          <a:solidFill>
            <a:srgbClr val="1A476F"/>
          </a:solidFill>
          <a:ln w="20638">
            <a:solidFill>
              <a:srgbClr val="1A476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0"/>
          <p:cNvSpPr>
            <a:spLocks/>
          </p:cNvSpPr>
          <p:nvPr/>
        </p:nvSpPr>
        <p:spPr bwMode="auto">
          <a:xfrm>
            <a:off x="1266825" y="2976563"/>
            <a:ext cx="606425" cy="128588"/>
          </a:xfrm>
          <a:custGeom>
            <a:avLst/>
            <a:gdLst>
              <a:gd name="T0" fmla="*/ 0 w 119"/>
              <a:gd name="T1" fmla="*/ 0 h 25"/>
              <a:gd name="T2" fmla="*/ 8 w 119"/>
              <a:gd name="T3" fmla="*/ 2 h 25"/>
              <a:gd name="T4" fmla="*/ 17 w 119"/>
              <a:gd name="T5" fmla="*/ 4 h 25"/>
              <a:gd name="T6" fmla="*/ 25 w 119"/>
              <a:gd name="T7" fmla="*/ 5 h 25"/>
              <a:gd name="T8" fmla="*/ 34 w 119"/>
              <a:gd name="T9" fmla="*/ 7 h 25"/>
              <a:gd name="T10" fmla="*/ 42 w 119"/>
              <a:gd name="T11" fmla="*/ 9 h 25"/>
              <a:gd name="T12" fmla="*/ 51 w 119"/>
              <a:gd name="T13" fmla="*/ 11 h 25"/>
              <a:gd name="T14" fmla="*/ 60 w 119"/>
              <a:gd name="T15" fmla="*/ 13 h 25"/>
              <a:gd name="T16" fmla="*/ 68 w 119"/>
              <a:gd name="T17" fmla="*/ 14 h 25"/>
              <a:gd name="T18" fmla="*/ 77 w 119"/>
              <a:gd name="T19" fmla="*/ 16 h 25"/>
              <a:gd name="T20" fmla="*/ 85 w 119"/>
              <a:gd name="T21" fmla="*/ 18 h 25"/>
              <a:gd name="T22" fmla="*/ 94 w 119"/>
              <a:gd name="T23" fmla="*/ 20 h 25"/>
              <a:gd name="T24" fmla="*/ 102 w 119"/>
              <a:gd name="T25" fmla="*/ 21 h 25"/>
              <a:gd name="T26" fmla="*/ 111 w 119"/>
              <a:gd name="T27" fmla="*/ 23 h 25"/>
              <a:gd name="T28" fmla="*/ 119 w 119"/>
              <a:gd name="T2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25">
                <a:moveTo>
                  <a:pt x="0" y="0"/>
                </a:moveTo>
                <a:lnTo>
                  <a:pt x="8" y="2"/>
                </a:lnTo>
                <a:lnTo>
                  <a:pt x="17" y="4"/>
                </a:lnTo>
                <a:lnTo>
                  <a:pt x="25" y="5"/>
                </a:lnTo>
                <a:lnTo>
                  <a:pt x="34" y="7"/>
                </a:lnTo>
                <a:lnTo>
                  <a:pt x="42" y="9"/>
                </a:lnTo>
                <a:lnTo>
                  <a:pt x="51" y="11"/>
                </a:lnTo>
                <a:lnTo>
                  <a:pt x="60" y="13"/>
                </a:lnTo>
                <a:lnTo>
                  <a:pt x="68" y="14"/>
                </a:lnTo>
                <a:lnTo>
                  <a:pt x="77" y="16"/>
                </a:lnTo>
                <a:lnTo>
                  <a:pt x="85" y="18"/>
                </a:lnTo>
                <a:lnTo>
                  <a:pt x="94" y="20"/>
                </a:lnTo>
                <a:lnTo>
                  <a:pt x="102" y="21"/>
                </a:lnTo>
                <a:lnTo>
                  <a:pt x="111" y="23"/>
                </a:lnTo>
                <a:lnTo>
                  <a:pt x="119" y="25"/>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51"/>
          <p:cNvSpPr>
            <a:spLocks/>
          </p:cNvSpPr>
          <p:nvPr/>
        </p:nvSpPr>
        <p:spPr bwMode="auto">
          <a:xfrm>
            <a:off x="1917700" y="3721100"/>
            <a:ext cx="2124075" cy="422275"/>
          </a:xfrm>
          <a:custGeom>
            <a:avLst/>
            <a:gdLst>
              <a:gd name="T0" fmla="*/ 0 w 417"/>
              <a:gd name="T1" fmla="*/ 0 h 83"/>
              <a:gd name="T2" fmla="*/ 8 w 417"/>
              <a:gd name="T3" fmla="*/ 2 h 83"/>
              <a:gd name="T4" fmla="*/ 17 w 417"/>
              <a:gd name="T5" fmla="*/ 3 h 83"/>
              <a:gd name="T6" fmla="*/ 25 w 417"/>
              <a:gd name="T7" fmla="*/ 5 h 83"/>
              <a:gd name="T8" fmla="*/ 34 w 417"/>
              <a:gd name="T9" fmla="*/ 7 h 83"/>
              <a:gd name="T10" fmla="*/ 42 w 417"/>
              <a:gd name="T11" fmla="*/ 8 h 83"/>
              <a:gd name="T12" fmla="*/ 51 w 417"/>
              <a:gd name="T13" fmla="*/ 10 h 83"/>
              <a:gd name="T14" fmla="*/ 59 w 417"/>
              <a:gd name="T15" fmla="*/ 12 h 83"/>
              <a:gd name="T16" fmla="*/ 68 w 417"/>
              <a:gd name="T17" fmla="*/ 13 h 83"/>
              <a:gd name="T18" fmla="*/ 76 w 417"/>
              <a:gd name="T19" fmla="*/ 15 h 83"/>
              <a:gd name="T20" fmla="*/ 85 w 417"/>
              <a:gd name="T21" fmla="*/ 17 h 83"/>
              <a:gd name="T22" fmla="*/ 93 w 417"/>
              <a:gd name="T23" fmla="*/ 18 h 83"/>
              <a:gd name="T24" fmla="*/ 102 w 417"/>
              <a:gd name="T25" fmla="*/ 20 h 83"/>
              <a:gd name="T26" fmla="*/ 111 w 417"/>
              <a:gd name="T27" fmla="*/ 22 h 83"/>
              <a:gd name="T28" fmla="*/ 119 w 417"/>
              <a:gd name="T29" fmla="*/ 24 h 83"/>
              <a:gd name="T30" fmla="*/ 128 w 417"/>
              <a:gd name="T31" fmla="*/ 25 h 83"/>
              <a:gd name="T32" fmla="*/ 136 w 417"/>
              <a:gd name="T33" fmla="*/ 27 h 83"/>
              <a:gd name="T34" fmla="*/ 145 w 417"/>
              <a:gd name="T35" fmla="*/ 29 h 83"/>
              <a:gd name="T36" fmla="*/ 153 w 417"/>
              <a:gd name="T37" fmla="*/ 30 h 83"/>
              <a:gd name="T38" fmla="*/ 162 w 417"/>
              <a:gd name="T39" fmla="*/ 32 h 83"/>
              <a:gd name="T40" fmla="*/ 170 w 417"/>
              <a:gd name="T41" fmla="*/ 34 h 83"/>
              <a:gd name="T42" fmla="*/ 179 w 417"/>
              <a:gd name="T43" fmla="*/ 35 h 83"/>
              <a:gd name="T44" fmla="*/ 187 w 417"/>
              <a:gd name="T45" fmla="*/ 37 h 83"/>
              <a:gd name="T46" fmla="*/ 196 w 417"/>
              <a:gd name="T47" fmla="*/ 39 h 83"/>
              <a:gd name="T48" fmla="*/ 204 w 417"/>
              <a:gd name="T49" fmla="*/ 40 h 83"/>
              <a:gd name="T50" fmla="*/ 213 w 417"/>
              <a:gd name="T51" fmla="*/ 42 h 83"/>
              <a:gd name="T52" fmla="*/ 221 w 417"/>
              <a:gd name="T53" fmla="*/ 44 h 83"/>
              <a:gd name="T54" fmla="*/ 230 w 417"/>
              <a:gd name="T55" fmla="*/ 45 h 83"/>
              <a:gd name="T56" fmla="*/ 238 w 417"/>
              <a:gd name="T57" fmla="*/ 47 h 83"/>
              <a:gd name="T58" fmla="*/ 247 w 417"/>
              <a:gd name="T59" fmla="*/ 49 h 83"/>
              <a:gd name="T60" fmla="*/ 255 w 417"/>
              <a:gd name="T61" fmla="*/ 51 h 83"/>
              <a:gd name="T62" fmla="*/ 264 w 417"/>
              <a:gd name="T63" fmla="*/ 52 h 83"/>
              <a:gd name="T64" fmla="*/ 272 w 417"/>
              <a:gd name="T65" fmla="*/ 54 h 83"/>
              <a:gd name="T66" fmla="*/ 281 w 417"/>
              <a:gd name="T67" fmla="*/ 56 h 83"/>
              <a:gd name="T68" fmla="*/ 290 w 417"/>
              <a:gd name="T69" fmla="*/ 57 h 83"/>
              <a:gd name="T70" fmla="*/ 298 w 417"/>
              <a:gd name="T71" fmla="*/ 59 h 83"/>
              <a:gd name="T72" fmla="*/ 307 w 417"/>
              <a:gd name="T73" fmla="*/ 61 h 83"/>
              <a:gd name="T74" fmla="*/ 315 w 417"/>
              <a:gd name="T75" fmla="*/ 62 h 83"/>
              <a:gd name="T76" fmla="*/ 324 w 417"/>
              <a:gd name="T77" fmla="*/ 64 h 83"/>
              <a:gd name="T78" fmla="*/ 332 w 417"/>
              <a:gd name="T79" fmla="*/ 66 h 83"/>
              <a:gd name="T80" fmla="*/ 341 w 417"/>
              <a:gd name="T81" fmla="*/ 67 h 83"/>
              <a:gd name="T82" fmla="*/ 349 w 417"/>
              <a:gd name="T83" fmla="*/ 69 h 83"/>
              <a:gd name="T84" fmla="*/ 358 w 417"/>
              <a:gd name="T85" fmla="*/ 71 h 83"/>
              <a:gd name="T86" fmla="*/ 366 w 417"/>
              <a:gd name="T87" fmla="*/ 73 h 83"/>
              <a:gd name="T88" fmla="*/ 375 w 417"/>
              <a:gd name="T89" fmla="*/ 74 h 83"/>
              <a:gd name="T90" fmla="*/ 383 w 417"/>
              <a:gd name="T91" fmla="*/ 76 h 83"/>
              <a:gd name="T92" fmla="*/ 392 w 417"/>
              <a:gd name="T93" fmla="*/ 78 h 83"/>
              <a:gd name="T94" fmla="*/ 400 w 417"/>
              <a:gd name="T95" fmla="*/ 79 h 83"/>
              <a:gd name="T96" fmla="*/ 409 w 417"/>
              <a:gd name="T97" fmla="*/ 81 h 83"/>
              <a:gd name="T98" fmla="*/ 417 w 417"/>
              <a:gd name="T99"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7" h="83">
                <a:moveTo>
                  <a:pt x="0" y="0"/>
                </a:moveTo>
                <a:lnTo>
                  <a:pt x="8" y="2"/>
                </a:lnTo>
                <a:lnTo>
                  <a:pt x="17" y="3"/>
                </a:lnTo>
                <a:lnTo>
                  <a:pt x="25" y="5"/>
                </a:lnTo>
                <a:lnTo>
                  <a:pt x="34" y="7"/>
                </a:lnTo>
                <a:lnTo>
                  <a:pt x="42" y="8"/>
                </a:lnTo>
                <a:lnTo>
                  <a:pt x="51" y="10"/>
                </a:lnTo>
                <a:lnTo>
                  <a:pt x="59" y="12"/>
                </a:lnTo>
                <a:lnTo>
                  <a:pt x="68" y="13"/>
                </a:lnTo>
                <a:lnTo>
                  <a:pt x="76" y="15"/>
                </a:lnTo>
                <a:lnTo>
                  <a:pt x="85" y="17"/>
                </a:lnTo>
                <a:lnTo>
                  <a:pt x="93" y="18"/>
                </a:lnTo>
                <a:lnTo>
                  <a:pt x="102" y="20"/>
                </a:lnTo>
                <a:lnTo>
                  <a:pt x="111" y="22"/>
                </a:lnTo>
                <a:lnTo>
                  <a:pt x="119" y="24"/>
                </a:lnTo>
                <a:lnTo>
                  <a:pt x="128" y="25"/>
                </a:lnTo>
                <a:lnTo>
                  <a:pt x="136" y="27"/>
                </a:lnTo>
                <a:lnTo>
                  <a:pt x="145" y="29"/>
                </a:lnTo>
                <a:lnTo>
                  <a:pt x="153" y="30"/>
                </a:lnTo>
                <a:lnTo>
                  <a:pt x="162" y="32"/>
                </a:lnTo>
                <a:lnTo>
                  <a:pt x="170" y="34"/>
                </a:lnTo>
                <a:lnTo>
                  <a:pt x="179" y="35"/>
                </a:lnTo>
                <a:lnTo>
                  <a:pt x="187" y="37"/>
                </a:lnTo>
                <a:lnTo>
                  <a:pt x="196" y="39"/>
                </a:lnTo>
                <a:lnTo>
                  <a:pt x="204" y="40"/>
                </a:lnTo>
                <a:lnTo>
                  <a:pt x="213" y="42"/>
                </a:lnTo>
                <a:lnTo>
                  <a:pt x="221" y="44"/>
                </a:lnTo>
                <a:lnTo>
                  <a:pt x="230" y="45"/>
                </a:lnTo>
                <a:lnTo>
                  <a:pt x="238" y="47"/>
                </a:lnTo>
                <a:lnTo>
                  <a:pt x="247" y="49"/>
                </a:lnTo>
                <a:lnTo>
                  <a:pt x="255" y="51"/>
                </a:lnTo>
                <a:lnTo>
                  <a:pt x="264" y="52"/>
                </a:lnTo>
                <a:lnTo>
                  <a:pt x="272" y="54"/>
                </a:lnTo>
                <a:lnTo>
                  <a:pt x="281" y="56"/>
                </a:lnTo>
                <a:lnTo>
                  <a:pt x="290" y="57"/>
                </a:lnTo>
                <a:lnTo>
                  <a:pt x="298" y="59"/>
                </a:lnTo>
                <a:lnTo>
                  <a:pt x="307" y="61"/>
                </a:lnTo>
                <a:lnTo>
                  <a:pt x="315" y="62"/>
                </a:lnTo>
                <a:lnTo>
                  <a:pt x="324" y="64"/>
                </a:lnTo>
                <a:lnTo>
                  <a:pt x="332" y="66"/>
                </a:lnTo>
                <a:lnTo>
                  <a:pt x="341" y="67"/>
                </a:lnTo>
                <a:lnTo>
                  <a:pt x="349" y="69"/>
                </a:lnTo>
                <a:lnTo>
                  <a:pt x="358" y="71"/>
                </a:lnTo>
                <a:lnTo>
                  <a:pt x="366" y="73"/>
                </a:lnTo>
                <a:lnTo>
                  <a:pt x="375" y="74"/>
                </a:lnTo>
                <a:lnTo>
                  <a:pt x="383" y="76"/>
                </a:lnTo>
                <a:lnTo>
                  <a:pt x="392" y="78"/>
                </a:lnTo>
                <a:lnTo>
                  <a:pt x="400" y="79"/>
                </a:lnTo>
                <a:lnTo>
                  <a:pt x="409" y="81"/>
                </a:lnTo>
                <a:lnTo>
                  <a:pt x="417" y="83"/>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52"/>
          <p:cNvSpPr>
            <a:spLocks/>
          </p:cNvSpPr>
          <p:nvPr/>
        </p:nvSpPr>
        <p:spPr bwMode="auto">
          <a:xfrm>
            <a:off x="4087813" y="4606925"/>
            <a:ext cx="2127250" cy="188913"/>
          </a:xfrm>
          <a:custGeom>
            <a:avLst/>
            <a:gdLst>
              <a:gd name="T0" fmla="*/ 0 w 418"/>
              <a:gd name="T1" fmla="*/ 0 h 37"/>
              <a:gd name="T2" fmla="*/ 9 w 418"/>
              <a:gd name="T3" fmla="*/ 1 h 37"/>
              <a:gd name="T4" fmla="*/ 17 w 418"/>
              <a:gd name="T5" fmla="*/ 1 h 37"/>
              <a:gd name="T6" fmla="*/ 26 w 418"/>
              <a:gd name="T7" fmla="*/ 2 h 37"/>
              <a:gd name="T8" fmla="*/ 34 w 418"/>
              <a:gd name="T9" fmla="*/ 3 h 37"/>
              <a:gd name="T10" fmla="*/ 43 w 418"/>
              <a:gd name="T11" fmla="*/ 4 h 37"/>
              <a:gd name="T12" fmla="*/ 51 w 418"/>
              <a:gd name="T13" fmla="*/ 4 h 37"/>
              <a:gd name="T14" fmla="*/ 60 w 418"/>
              <a:gd name="T15" fmla="*/ 5 h 37"/>
              <a:gd name="T16" fmla="*/ 68 w 418"/>
              <a:gd name="T17" fmla="*/ 6 h 37"/>
              <a:gd name="T18" fmla="*/ 77 w 418"/>
              <a:gd name="T19" fmla="*/ 7 h 37"/>
              <a:gd name="T20" fmla="*/ 85 w 418"/>
              <a:gd name="T21" fmla="*/ 8 h 37"/>
              <a:gd name="T22" fmla="*/ 94 w 418"/>
              <a:gd name="T23" fmla="*/ 8 h 37"/>
              <a:gd name="T24" fmla="*/ 102 w 418"/>
              <a:gd name="T25" fmla="*/ 9 h 37"/>
              <a:gd name="T26" fmla="*/ 111 w 418"/>
              <a:gd name="T27" fmla="*/ 10 h 37"/>
              <a:gd name="T28" fmla="*/ 119 w 418"/>
              <a:gd name="T29" fmla="*/ 11 h 37"/>
              <a:gd name="T30" fmla="*/ 128 w 418"/>
              <a:gd name="T31" fmla="*/ 11 h 37"/>
              <a:gd name="T32" fmla="*/ 136 w 418"/>
              <a:gd name="T33" fmla="*/ 12 h 37"/>
              <a:gd name="T34" fmla="*/ 145 w 418"/>
              <a:gd name="T35" fmla="*/ 13 h 37"/>
              <a:gd name="T36" fmla="*/ 153 w 418"/>
              <a:gd name="T37" fmla="*/ 14 h 37"/>
              <a:gd name="T38" fmla="*/ 162 w 418"/>
              <a:gd name="T39" fmla="*/ 14 h 37"/>
              <a:gd name="T40" fmla="*/ 170 w 418"/>
              <a:gd name="T41" fmla="*/ 15 h 37"/>
              <a:gd name="T42" fmla="*/ 179 w 418"/>
              <a:gd name="T43" fmla="*/ 16 h 37"/>
              <a:gd name="T44" fmla="*/ 188 w 418"/>
              <a:gd name="T45" fmla="*/ 17 h 37"/>
              <a:gd name="T46" fmla="*/ 196 w 418"/>
              <a:gd name="T47" fmla="*/ 18 h 37"/>
              <a:gd name="T48" fmla="*/ 205 w 418"/>
              <a:gd name="T49" fmla="*/ 18 h 37"/>
              <a:gd name="T50" fmla="*/ 213 w 418"/>
              <a:gd name="T51" fmla="*/ 19 h 37"/>
              <a:gd name="T52" fmla="*/ 222 w 418"/>
              <a:gd name="T53" fmla="*/ 20 h 37"/>
              <a:gd name="T54" fmla="*/ 230 w 418"/>
              <a:gd name="T55" fmla="*/ 21 h 37"/>
              <a:gd name="T56" fmla="*/ 239 w 418"/>
              <a:gd name="T57" fmla="*/ 21 h 37"/>
              <a:gd name="T58" fmla="*/ 247 w 418"/>
              <a:gd name="T59" fmla="*/ 22 h 37"/>
              <a:gd name="T60" fmla="*/ 256 w 418"/>
              <a:gd name="T61" fmla="*/ 23 h 37"/>
              <a:gd name="T62" fmla="*/ 264 w 418"/>
              <a:gd name="T63" fmla="*/ 24 h 37"/>
              <a:gd name="T64" fmla="*/ 273 w 418"/>
              <a:gd name="T65" fmla="*/ 24 h 37"/>
              <a:gd name="T66" fmla="*/ 281 w 418"/>
              <a:gd name="T67" fmla="*/ 25 h 37"/>
              <a:gd name="T68" fmla="*/ 290 w 418"/>
              <a:gd name="T69" fmla="*/ 26 h 37"/>
              <a:gd name="T70" fmla="*/ 298 w 418"/>
              <a:gd name="T71" fmla="*/ 27 h 37"/>
              <a:gd name="T72" fmla="*/ 307 w 418"/>
              <a:gd name="T73" fmla="*/ 28 h 37"/>
              <a:gd name="T74" fmla="*/ 315 w 418"/>
              <a:gd name="T75" fmla="*/ 28 h 37"/>
              <a:gd name="T76" fmla="*/ 324 w 418"/>
              <a:gd name="T77" fmla="*/ 29 h 37"/>
              <a:gd name="T78" fmla="*/ 332 w 418"/>
              <a:gd name="T79" fmla="*/ 30 h 37"/>
              <a:gd name="T80" fmla="*/ 341 w 418"/>
              <a:gd name="T81" fmla="*/ 31 h 37"/>
              <a:gd name="T82" fmla="*/ 350 w 418"/>
              <a:gd name="T83" fmla="*/ 31 h 37"/>
              <a:gd name="T84" fmla="*/ 358 w 418"/>
              <a:gd name="T85" fmla="*/ 32 h 37"/>
              <a:gd name="T86" fmla="*/ 367 w 418"/>
              <a:gd name="T87" fmla="*/ 33 h 37"/>
              <a:gd name="T88" fmla="*/ 375 w 418"/>
              <a:gd name="T89" fmla="*/ 34 h 37"/>
              <a:gd name="T90" fmla="*/ 384 w 418"/>
              <a:gd name="T91" fmla="*/ 34 h 37"/>
              <a:gd name="T92" fmla="*/ 392 w 418"/>
              <a:gd name="T93" fmla="*/ 35 h 37"/>
              <a:gd name="T94" fmla="*/ 401 w 418"/>
              <a:gd name="T95" fmla="*/ 36 h 37"/>
              <a:gd name="T96" fmla="*/ 409 w 418"/>
              <a:gd name="T97" fmla="*/ 37 h 37"/>
              <a:gd name="T98" fmla="*/ 418 w 418"/>
              <a:gd name="T99"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37">
                <a:moveTo>
                  <a:pt x="0" y="0"/>
                </a:moveTo>
                <a:lnTo>
                  <a:pt x="9" y="1"/>
                </a:lnTo>
                <a:lnTo>
                  <a:pt x="17" y="1"/>
                </a:lnTo>
                <a:lnTo>
                  <a:pt x="26" y="2"/>
                </a:lnTo>
                <a:lnTo>
                  <a:pt x="34" y="3"/>
                </a:lnTo>
                <a:lnTo>
                  <a:pt x="43" y="4"/>
                </a:lnTo>
                <a:lnTo>
                  <a:pt x="51" y="4"/>
                </a:lnTo>
                <a:lnTo>
                  <a:pt x="60" y="5"/>
                </a:lnTo>
                <a:lnTo>
                  <a:pt x="68" y="6"/>
                </a:lnTo>
                <a:lnTo>
                  <a:pt x="77" y="7"/>
                </a:lnTo>
                <a:lnTo>
                  <a:pt x="85" y="8"/>
                </a:lnTo>
                <a:lnTo>
                  <a:pt x="94" y="8"/>
                </a:lnTo>
                <a:lnTo>
                  <a:pt x="102" y="9"/>
                </a:lnTo>
                <a:lnTo>
                  <a:pt x="111" y="10"/>
                </a:lnTo>
                <a:lnTo>
                  <a:pt x="119" y="11"/>
                </a:lnTo>
                <a:lnTo>
                  <a:pt x="128" y="11"/>
                </a:lnTo>
                <a:lnTo>
                  <a:pt x="136" y="12"/>
                </a:lnTo>
                <a:lnTo>
                  <a:pt x="145" y="13"/>
                </a:lnTo>
                <a:lnTo>
                  <a:pt x="153" y="14"/>
                </a:lnTo>
                <a:lnTo>
                  <a:pt x="162" y="14"/>
                </a:lnTo>
                <a:lnTo>
                  <a:pt x="170" y="15"/>
                </a:lnTo>
                <a:lnTo>
                  <a:pt x="179" y="16"/>
                </a:lnTo>
                <a:lnTo>
                  <a:pt x="188" y="17"/>
                </a:lnTo>
                <a:lnTo>
                  <a:pt x="196" y="18"/>
                </a:lnTo>
                <a:lnTo>
                  <a:pt x="205" y="18"/>
                </a:lnTo>
                <a:lnTo>
                  <a:pt x="213" y="19"/>
                </a:lnTo>
                <a:lnTo>
                  <a:pt x="222" y="20"/>
                </a:lnTo>
                <a:lnTo>
                  <a:pt x="230" y="21"/>
                </a:lnTo>
                <a:lnTo>
                  <a:pt x="239" y="21"/>
                </a:lnTo>
                <a:lnTo>
                  <a:pt x="247" y="22"/>
                </a:lnTo>
                <a:lnTo>
                  <a:pt x="256" y="23"/>
                </a:lnTo>
                <a:lnTo>
                  <a:pt x="264" y="24"/>
                </a:lnTo>
                <a:lnTo>
                  <a:pt x="273" y="24"/>
                </a:lnTo>
                <a:lnTo>
                  <a:pt x="281" y="25"/>
                </a:lnTo>
                <a:lnTo>
                  <a:pt x="290" y="26"/>
                </a:lnTo>
                <a:lnTo>
                  <a:pt x="298" y="27"/>
                </a:lnTo>
                <a:lnTo>
                  <a:pt x="307" y="28"/>
                </a:lnTo>
                <a:lnTo>
                  <a:pt x="315" y="28"/>
                </a:lnTo>
                <a:lnTo>
                  <a:pt x="324" y="29"/>
                </a:lnTo>
                <a:lnTo>
                  <a:pt x="332" y="30"/>
                </a:lnTo>
                <a:lnTo>
                  <a:pt x="341" y="31"/>
                </a:lnTo>
                <a:lnTo>
                  <a:pt x="350" y="31"/>
                </a:lnTo>
                <a:lnTo>
                  <a:pt x="358" y="32"/>
                </a:lnTo>
                <a:lnTo>
                  <a:pt x="367" y="33"/>
                </a:lnTo>
                <a:lnTo>
                  <a:pt x="375" y="34"/>
                </a:lnTo>
                <a:lnTo>
                  <a:pt x="384" y="34"/>
                </a:lnTo>
                <a:lnTo>
                  <a:pt x="392" y="35"/>
                </a:lnTo>
                <a:lnTo>
                  <a:pt x="401" y="36"/>
                </a:lnTo>
                <a:lnTo>
                  <a:pt x="409" y="37"/>
                </a:lnTo>
                <a:lnTo>
                  <a:pt x="418" y="37"/>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53"/>
          <p:cNvSpPr>
            <a:spLocks/>
          </p:cNvSpPr>
          <p:nvPr/>
        </p:nvSpPr>
        <p:spPr bwMode="auto">
          <a:xfrm>
            <a:off x="6256338" y="4968875"/>
            <a:ext cx="2128838" cy="152400"/>
          </a:xfrm>
          <a:custGeom>
            <a:avLst/>
            <a:gdLst>
              <a:gd name="T0" fmla="*/ 0 w 418"/>
              <a:gd name="T1" fmla="*/ 0 h 30"/>
              <a:gd name="T2" fmla="*/ 9 w 418"/>
              <a:gd name="T3" fmla="*/ 0 h 30"/>
              <a:gd name="T4" fmla="*/ 17 w 418"/>
              <a:gd name="T5" fmla="*/ 1 h 30"/>
              <a:gd name="T6" fmla="*/ 26 w 418"/>
              <a:gd name="T7" fmla="*/ 1 h 30"/>
              <a:gd name="T8" fmla="*/ 34 w 418"/>
              <a:gd name="T9" fmla="*/ 2 h 30"/>
              <a:gd name="T10" fmla="*/ 43 w 418"/>
              <a:gd name="T11" fmla="*/ 3 h 30"/>
              <a:gd name="T12" fmla="*/ 51 w 418"/>
              <a:gd name="T13" fmla="*/ 3 h 30"/>
              <a:gd name="T14" fmla="*/ 60 w 418"/>
              <a:gd name="T15" fmla="*/ 4 h 30"/>
              <a:gd name="T16" fmla="*/ 68 w 418"/>
              <a:gd name="T17" fmla="*/ 5 h 30"/>
              <a:gd name="T18" fmla="*/ 77 w 418"/>
              <a:gd name="T19" fmla="*/ 5 h 30"/>
              <a:gd name="T20" fmla="*/ 86 w 418"/>
              <a:gd name="T21" fmla="*/ 6 h 30"/>
              <a:gd name="T22" fmla="*/ 94 w 418"/>
              <a:gd name="T23" fmla="*/ 6 h 30"/>
              <a:gd name="T24" fmla="*/ 103 w 418"/>
              <a:gd name="T25" fmla="*/ 7 h 30"/>
              <a:gd name="T26" fmla="*/ 111 w 418"/>
              <a:gd name="T27" fmla="*/ 8 h 30"/>
              <a:gd name="T28" fmla="*/ 120 w 418"/>
              <a:gd name="T29" fmla="*/ 8 h 30"/>
              <a:gd name="T30" fmla="*/ 128 w 418"/>
              <a:gd name="T31" fmla="*/ 9 h 30"/>
              <a:gd name="T32" fmla="*/ 137 w 418"/>
              <a:gd name="T33" fmla="*/ 10 h 30"/>
              <a:gd name="T34" fmla="*/ 145 w 418"/>
              <a:gd name="T35" fmla="*/ 10 h 30"/>
              <a:gd name="T36" fmla="*/ 154 w 418"/>
              <a:gd name="T37" fmla="*/ 11 h 30"/>
              <a:gd name="T38" fmla="*/ 162 w 418"/>
              <a:gd name="T39" fmla="*/ 11 h 30"/>
              <a:gd name="T40" fmla="*/ 171 w 418"/>
              <a:gd name="T41" fmla="*/ 12 h 30"/>
              <a:gd name="T42" fmla="*/ 179 w 418"/>
              <a:gd name="T43" fmla="*/ 13 h 30"/>
              <a:gd name="T44" fmla="*/ 188 w 418"/>
              <a:gd name="T45" fmla="*/ 13 h 30"/>
              <a:gd name="T46" fmla="*/ 196 w 418"/>
              <a:gd name="T47" fmla="*/ 14 h 30"/>
              <a:gd name="T48" fmla="*/ 205 w 418"/>
              <a:gd name="T49" fmla="*/ 14 h 30"/>
              <a:gd name="T50" fmla="*/ 213 w 418"/>
              <a:gd name="T51" fmla="*/ 15 h 30"/>
              <a:gd name="T52" fmla="*/ 222 w 418"/>
              <a:gd name="T53" fmla="*/ 16 h 30"/>
              <a:gd name="T54" fmla="*/ 230 w 418"/>
              <a:gd name="T55" fmla="*/ 16 h 30"/>
              <a:gd name="T56" fmla="*/ 239 w 418"/>
              <a:gd name="T57" fmla="*/ 17 h 30"/>
              <a:gd name="T58" fmla="*/ 248 w 418"/>
              <a:gd name="T59" fmla="*/ 18 h 30"/>
              <a:gd name="T60" fmla="*/ 256 w 418"/>
              <a:gd name="T61" fmla="*/ 18 h 30"/>
              <a:gd name="T62" fmla="*/ 265 w 418"/>
              <a:gd name="T63" fmla="*/ 19 h 30"/>
              <a:gd name="T64" fmla="*/ 273 w 418"/>
              <a:gd name="T65" fmla="*/ 19 h 30"/>
              <a:gd name="T66" fmla="*/ 282 w 418"/>
              <a:gd name="T67" fmla="*/ 20 h 30"/>
              <a:gd name="T68" fmla="*/ 290 w 418"/>
              <a:gd name="T69" fmla="*/ 21 h 30"/>
              <a:gd name="T70" fmla="*/ 299 w 418"/>
              <a:gd name="T71" fmla="*/ 21 h 30"/>
              <a:gd name="T72" fmla="*/ 307 w 418"/>
              <a:gd name="T73" fmla="*/ 22 h 30"/>
              <a:gd name="T74" fmla="*/ 316 w 418"/>
              <a:gd name="T75" fmla="*/ 23 h 30"/>
              <a:gd name="T76" fmla="*/ 324 w 418"/>
              <a:gd name="T77" fmla="*/ 23 h 30"/>
              <a:gd name="T78" fmla="*/ 333 w 418"/>
              <a:gd name="T79" fmla="*/ 24 h 30"/>
              <a:gd name="T80" fmla="*/ 341 w 418"/>
              <a:gd name="T81" fmla="*/ 24 h 30"/>
              <a:gd name="T82" fmla="*/ 350 w 418"/>
              <a:gd name="T83" fmla="*/ 25 h 30"/>
              <a:gd name="T84" fmla="*/ 358 w 418"/>
              <a:gd name="T85" fmla="*/ 26 h 30"/>
              <a:gd name="T86" fmla="*/ 367 w 418"/>
              <a:gd name="T87" fmla="*/ 26 h 30"/>
              <a:gd name="T88" fmla="*/ 375 w 418"/>
              <a:gd name="T89" fmla="*/ 27 h 30"/>
              <a:gd name="T90" fmla="*/ 384 w 418"/>
              <a:gd name="T91" fmla="*/ 28 h 30"/>
              <a:gd name="T92" fmla="*/ 392 w 418"/>
              <a:gd name="T93" fmla="*/ 28 h 30"/>
              <a:gd name="T94" fmla="*/ 401 w 418"/>
              <a:gd name="T95" fmla="*/ 29 h 30"/>
              <a:gd name="T96" fmla="*/ 409 w 418"/>
              <a:gd name="T97" fmla="*/ 29 h 30"/>
              <a:gd name="T98" fmla="*/ 418 w 418"/>
              <a:gd name="T9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30">
                <a:moveTo>
                  <a:pt x="0" y="0"/>
                </a:moveTo>
                <a:lnTo>
                  <a:pt x="9" y="0"/>
                </a:lnTo>
                <a:lnTo>
                  <a:pt x="17" y="1"/>
                </a:lnTo>
                <a:lnTo>
                  <a:pt x="26" y="1"/>
                </a:lnTo>
                <a:lnTo>
                  <a:pt x="34" y="2"/>
                </a:lnTo>
                <a:lnTo>
                  <a:pt x="43" y="3"/>
                </a:lnTo>
                <a:lnTo>
                  <a:pt x="51" y="3"/>
                </a:lnTo>
                <a:lnTo>
                  <a:pt x="60" y="4"/>
                </a:lnTo>
                <a:lnTo>
                  <a:pt x="68" y="5"/>
                </a:lnTo>
                <a:lnTo>
                  <a:pt x="77" y="5"/>
                </a:lnTo>
                <a:lnTo>
                  <a:pt x="86" y="6"/>
                </a:lnTo>
                <a:lnTo>
                  <a:pt x="94" y="6"/>
                </a:lnTo>
                <a:lnTo>
                  <a:pt x="103" y="7"/>
                </a:lnTo>
                <a:lnTo>
                  <a:pt x="111" y="8"/>
                </a:lnTo>
                <a:lnTo>
                  <a:pt x="120" y="8"/>
                </a:lnTo>
                <a:lnTo>
                  <a:pt x="128" y="9"/>
                </a:lnTo>
                <a:lnTo>
                  <a:pt x="137" y="10"/>
                </a:lnTo>
                <a:lnTo>
                  <a:pt x="145" y="10"/>
                </a:lnTo>
                <a:lnTo>
                  <a:pt x="154" y="11"/>
                </a:lnTo>
                <a:lnTo>
                  <a:pt x="162" y="11"/>
                </a:lnTo>
                <a:lnTo>
                  <a:pt x="171" y="12"/>
                </a:lnTo>
                <a:lnTo>
                  <a:pt x="179" y="13"/>
                </a:lnTo>
                <a:lnTo>
                  <a:pt x="188" y="13"/>
                </a:lnTo>
                <a:lnTo>
                  <a:pt x="196" y="14"/>
                </a:lnTo>
                <a:lnTo>
                  <a:pt x="205" y="14"/>
                </a:lnTo>
                <a:lnTo>
                  <a:pt x="213" y="15"/>
                </a:lnTo>
                <a:lnTo>
                  <a:pt x="222" y="16"/>
                </a:lnTo>
                <a:lnTo>
                  <a:pt x="230" y="16"/>
                </a:lnTo>
                <a:lnTo>
                  <a:pt x="239" y="17"/>
                </a:lnTo>
                <a:lnTo>
                  <a:pt x="248" y="18"/>
                </a:lnTo>
                <a:lnTo>
                  <a:pt x="256" y="18"/>
                </a:lnTo>
                <a:lnTo>
                  <a:pt x="265" y="19"/>
                </a:lnTo>
                <a:lnTo>
                  <a:pt x="273" y="19"/>
                </a:lnTo>
                <a:lnTo>
                  <a:pt x="282" y="20"/>
                </a:lnTo>
                <a:lnTo>
                  <a:pt x="290" y="21"/>
                </a:lnTo>
                <a:lnTo>
                  <a:pt x="299" y="21"/>
                </a:lnTo>
                <a:lnTo>
                  <a:pt x="307" y="22"/>
                </a:lnTo>
                <a:lnTo>
                  <a:pt x="316" y="23"/>
                </a:lnTo>
                <a:lnTo>
                  <a:pt x="324" y="23"/>
                </a:lnTo>
                <a:lnTo>
                  <a:pt x="333" y="24"/>
                </a:lnTo>
                <a:lnTo>
                  <a:pt x="341" y="24"/>
                </a:lnTo>
                <a:lnTo>
                  <a:pt x="350" y="25"/>
                </a:lnTo>
                <a:lnTo>
                  <a:pt x="358" y="26"/>
                </a:lnTo>
                <a:lnTo>
                  <a:pt x="367" y="26"/>
                </a:lnTo>
                <a:lnTo>
                  <a:pt x="375" y="27"/>
                </a:lnTo>
                <a:lnTo>
                  <a:pt x="384" y="28"/>
                </a:lnTo>
                <a:lnTo>
                  <a:pt x="392" y="28"/>
                </a:lnTo>
                <a:lnTo>
                  <a:pt x="401" y="29"/>
                </a:lnTo>
                <a:lnTo>
                  <a:pt x="409" y="29"/>
                </a:lnTo>
                <a:lnTo>
                  <a:pt x="418" y="30"/>
                </a:lnTo>
              </a:path>
            </a:pathLst>
          </a:custGeom>
          <a:noFill/>
          <a:ln w="20638">
            <a:solidFill>
              <a:srgbClr val="90353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4"/>
          <p:cNvSpPr>
            <a:spLocks noChangeShapeType="1"/>
          </p:cNvSpPr>
          <p:nvPr/>
        </p:nvSpPr>
        <p:spPr bwMode="auto">
          <a:xfrm flipV="1">
            <a:off x="1082675" y="766763"/>
            <a:ext cx="0" cy="49403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5"/>
          <p:cNvSpPr>
            <a:spLocks noChangeShapeType="1"/>
          </p:cNvSpPr>
          <p:nvPr/>
        </p:nvSpPr>
        <p:spPr bwMode="auto">
          <a:xfrm flipH="1">
            <a:off x="981075" y="5545138"/>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Rectangle 56"/>
          <p:cNvSpPr>
            <a:spLocks noChangeArrowheads="1"/>
          </p:cNvSpPr>
          <p:nvPr/>
        </p:nvSpPr>
        <p:spPr bwMode="auto">
          <a:xfrm rot="16200000">
            <a:off x="673100" y="5321300"/>
            <a:ext cx="25400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Line 57"/>
          <p:cNvSpPr>
            <a:spLocks noChangeShapeType="1"/>
          </p:cNvSpPr>
          <p:nvPr/>
        </p:nvSpPr>
        <p:spPr bwMode="auto">
          <a:xfrm flipH="1">
            <a:off x="981075" y="4622800"/>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58"/>
          <p:cNvSpPr>
            <a:spLocks noChangeArrowheads="1"/>
          </p:cNvSpPr>
          <p:nvPr/>
        </p:nvSpPr>
        <p:spPr bwMode="auto">
          <a:xfrm rot="16200000">
            <a:off x="531812" y="4402138"/>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59"/>
          <p:cNvSpPr>
            <a:spLocks noChangeShapeType="1"/>
          </p:cNvSpPr>
          <p:nvPr/>
        </p:nvSpPr>
        <p:spPr bwMode="auto">
          <a:xfrm flipH="1">
            <a:off x="981075" y="3700463"/>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Rectangle 60"/>
          <p:cNvSpPr>
            <a:spLocks noChangeArrowheads="1"/>
          </p:cNvSpPr>
          <p:nvPr/>
        </p:nvSpPr>
        <p:spPr bwMode="auto">
          <a:xfrm rot="16200000">
            <a:off x="531812" y="34798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Line 61"/>
          <p:cNvSpPr>
            <a:spLocks noChangeShapeType="1"/>
          </p:cNvSpPr>
          <p:nvPr/>
        </p:nvSpPr>
        <p:spPr bwMode="auto">
          <a:xfrm flipH="1">
            <a:off x="981075" y="2773363"/>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62"/>
          <p:cNvSpPr>
            <a:spLocks noChangeArrowheads="1"/>
          </p:cNvSpPr>
          <p:nvPr/>
        </p:nvSpPr>
        <p:spPr bwMode="auto">
          <a:xfrm rot="16200000">
            <a:off x="531812" y="2552700"/>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Line 63"/>
          <p:cNvSpPr>
            <a:spLocks noChangeShapeType="1"/>
          </p:cNvSpPr>
          <p:nvPr/>
        </p:nvSpPr>
        <p:spPr bwMode="auto">
          <a:xfrm flipH="1">
            <a:off x="981075" y="185102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Rectangle 64"/>
          <p:cNvSpPr>
            <a:spLocks noChangeArrowheads="1"/>
          </p:cNvSpPr>
          <p:nvPr/>
        </p:nvSpPr>
        <p:spPr bwMode="auto">
          <a:xfrm rot="16200000">
            <a:off x="458787" y="1630363"/>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Line 65"/>
          <p:cNvSpPr>
            <a:spLocks noChangeShapeType="1"/>
          </p:cNvSpPr>
          <p:nvPr/>
        </p:nvSpPr>
        <p:spPr bwMode="auto">
          <a:xfrm flipH="1">
            <a:off x="981075" y="930275"/>
            <a:ext cx="101600"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Rectangle 66"/>
          <p:cNvSpPr>
            <a:spLocks noChangeArrowheads="1"/>
          </p:cNvSpPr>
          <p:nvPr/>
        </p:nvSpPr>
        <p:spPr bwMode="auto">
          <a:xfrm rot="16200000">
            <a:off x="458787" y="706438"/>
            <a:ext cx="67786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Line 67"/>
          <p:cNvSpPr>
            <a:spLocks noChangeShapeType="1"/>
          </p:cNvSpPr>
          <p:nvPr/>
        </p:nvSpPr>
        <p:spPr bwMode="auto">
          <a:xfrm>
            <a:off x="1082675" y="5707063"/>
            <a:ext cx="7485063"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8"/>
          <p:cNvSpPr>
            <a:spLocks noChangeShapeType="1"/>
          </p:cNvSpPr>
          <p:nvPr/>
        </p:nvSpPr>
        <p:spPr bwMode="auto">
          <a:xfrm>
            <a:off x="1246188" y="5707063"/>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Rectangle 69"/>
          <p:cNvSpPr>
            <a:spLocks noChangeArrowheads="1"/>
          </p:cNvSpPr>
          <p:nvPr/>
        </p:nvSpPr>
        <p:spPr bwMode="auto">
          <a:xfrm>
            <a:off x="1031875" y="5859463"/>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 name="Line 70"/>
          <p:cNvSpPr>
            <a:spLocks noChangeShapeType="1"/>
          </p:cNvSpPr>
          <p:nvPr/>
        </p:nvSpPr>
        <p:spPr bwMode="auto">
          <a:xfrm>
            <a:off x="1892300" y="5707063"/>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Rectangle 71"/>
          <p:cNvSpPr>
            <a:spLocks noChangeArrowheads="1"/>
          </p:cNvSpPr>
          <p:nvPr/>
        </p:nvSpPr>
        <p:spPr bwMode="auto">
          <a:xfrm>
            <a:off x="1679575" y="5859463"/>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Line 72"/>
          <p:cNvSpPr>
            <a:spLocks noChangeShapeType="1"/>
          </p:cNvSpPr>
          <p:nvPr/>
        </p:nvSpPr>
        <p:spPr bwMode="auto">
          <a:xfrm>
            <a:off x="4067175" y="5707063"/>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Rectangle 73"/>
          <p:cNvSpPr>
            <a:spLocks noChangeArrowheads="1"/>
          </p:cNvSpPr>
          <p:nvPr/>
        </p:nvSpPr>
        <p:spPr bwMode="auto">
          <a:xfrm>
            <a:off x="3852863" y="5859463"/>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Line 74"/>
          <p:cNvSpPr>
            <a:spLocks noChangeShapeType="1"/>
          </p:cNvSpPr>
          <p:nvPr/>
        </p:nvSpPr>
        <p:spPr bwMode="auto">
          <a:xfrm>
            <a:off x="6235700" y="5707063"/>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Rectangle 75"/>
          <p:cNvSpPr>
            <a:spLocks noChangeArrowheads="1"/>
          </p:cNvSpPr>
          <p:nvPr/>
        </p:nvSpPr>
        <p:spPr bwMode="auto">
          <a:xfrm>
            <a:off x="6022975" y="5859463"/>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Line 76"/>
          <p:cNvSpPr>
            <a:spLocks noChangeShapeType="1"/>
          </p:cNvSpPr>
          <p:nvPr/>
        </p:nvSpPr>
        <p:spPr bwMode="auto">
          <a:xfrm>
            <a:off x="8405813" y="5707063"/>
            <a:ext cx="0" cy="10160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77"/>
          <p:cNvSpPr>
            <a:spLocks noChangeArrowheads="1"/>
          </p:cNvSpPr>
          <p:nvPr/>
        </p:nvSpPr>
        <p:spPr bwMode="auto">
          <a:xfrm>
            <a:off x="8191500" y="5859463"/>
            <a:ext cx="5349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78"/>
          <p:cNvSpPr>
            <a:spLocks noChangeArrowheads="1"/>
          </p:cNvSpPr>
          <p:nvPr/>
        </p:nvSpPr>
        <p:spPr bwMode="auto">
          <a:xfrm>
            <a:off x="3817938" y="6115050"/>
            <a:ext cx="212883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Income, % of FPL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7" name="Group 76"/>
          <p:cNvGrpSpPr/>
          <p:nvPr/>
        </p:nvGrpSpPr>
        <p:grpSpPr>
          <a:xfrm>
            <a:off x="1984375" y="1252222"/>
            <a:ext cx="1541787" cy="951572"/>
            <a:chOff x="1670050" y="605558"/>
            <a:chExt cx="1541787" cy="951572"/>
          </a:xfrm>
        </p:grpSpPr>
        <p:sp>
          <p:nvSpPr>
            <p:cNvPr id="78" name="Rectangle 53"/>
            <p:cNvSpPr>
              <a:spLocks noChangeArrowheads="1"/>
            </p:cNvSpPr>
            <p:nvPr/>
          </p:nvSpPr>
          <p:spPr bwMode="auto">
            <a:xfrm>
              <a:off x="1670050" y="605558"/>
              <a:ext cx="1487488"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-164.0</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79" name="Rectangle 54"/>
            <p:cNvSpPr>
              <a:spLocks noChangeArrowheads="1"/>
            </p:cNvSpPr>
            <p:nvPr/>
          </p:nvSpPr>
          <p:spPr bwMode="auto">
            <a:xfrm>
              <a:off x="1756310" y="878397"/>
              <a:ext cx="145552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(50.6)</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0" name="Rectangle 55"/>
            <p:cNvSpPr>
              <a:spLocks noChangeArrowheads="1"/>
            </p:cNvSpPr>
            <p:nvPr/>
          </p:nvSpPr>
          <p:spPr bwMode="auto">
            <a:xfrm>
              <a:off x="1751754" y="1172409"/>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a:t>
              </a:r>
              <a:r>
                <a:rPr lang="en-US" altLang="en-US" sz="2500" b="1" dirty="0">
                  <a:latin typeface="Calibri" panose="020F0502020204030204" pitchFamily="34" charset="0"/>
                </a:rPr>
                <a:t>25</a:t>
              </a:r>
              <a:r>
                <a:rPr kumimoji="0" lang="en-US" altLang="en-US" sz="2500" b="1" i="0" u="none" strike="noStrike" cap="none" normalizeH="0" baseline="0" dirty="0">
                  <a:ln>
                    <a:noFill/>
                  </a:ln>
                  <a:effectLst/>
                  <a:latin typeface="Calibri" panose="020F0502020204030204" pitchFamily="34" charset="0"/>
                </a:rPr>
                <a:t>%</a:t>
              </a:r>
            </a:p>
          </p:txBody>
        </p:sp>
      </p:grpSp>
      <p:grpSp>
        <p:nvGrpSpPr>
          <p:cNvPr id="81" name="Group 80"/>
          <p:cNvGrpSpPr/>
          <p:nvPr/>
        </p:nvGrpSpPr>
        <p:grpSpPr>
          <a:xfrm>
            <a:off x="4123532" y="2478614"/>
            <a:ext cx="1543594" cy="935346"/>
            <a:chOff x="3809207" y="1870076"/>
            <a:chExt cx="1543594" cy="935346"/>
          </a:xfrm>
        </p:grpSpPr>
        <p:sp>
          <p:nvSpPr>
            <p:cNvPr id="82" name="Rectangle 56"/>
            <p:cNvSpPr>
              <a:spLocks noChangeArrowheads="1"/>
            </p:cNvSpPr>
            <p:nvPr/>
          </p:nvSpPr>
          <p:spPr bwMode="auto">
            <a:xfrm>
              <a:off x="3809207" y="1870076"/>
              <a:ext cx="145713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kumimoji="0" lang="en-US" altLang="en-US" sz="2100" b="0" i="0" u="none" strike="noStrike" cap="none" normalizeH="0" baseline="0" dirty="0">
                  <a:ln>
                    <a:noFill/>
                  </a:ln>
                  <a:solidFill>
                    <a:srgbClr val="404040"/>
                  </a:solidFill>
                  <a:effectLst/>
                  <a:latin typeface="Arial" panose="020B0604020202020204" pitchFamily="34" charset="0"/>
                </a:rPr>
                <a:t>RD = </a:t>
              </a:r>
              <a:r>
                <a:rPr lang="en-US" altLang="en-US" sz="2100" dirty="0">
                  <a:solidFill>
                    <a:srgbClr val="404040"/>
                  </a:solidFill>
                </a:rPr>
                <a:t>-124.1</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3" name="Rectangle 57"/>
            <p:cNvSpPr>
              <a:spLocks noChangeArrowheads="1"/>
            </p:cNvSpPr>
            <p:nvPr/>
          </p:nvSpPr>
          <p:spPr bwMode="auto">
            <a:xfrm>
              <a:off x="3886841" y="2142915"/>
              <a:ext cx="145552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(22.1)</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4" name="Rectangle 55"/>
            <p:cNvSpPr>
              <a:spLocks noChangeArrowheads="1"/>
            </p:cNvSpPr>
            <p:nvPr/>
          </p:nvSpPr>
          <p:spPr bwMode="auto">
            <a:xfrm>
              <a:off x="3972615" y="2420701"/>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-33%</a:t>
              </a:r>
            </a:p>
          </p:txBody>
        </p:sp>
      </p:grpSp>
      <p:grpSp>
        <p:nvGrpSpPr>
          <p:cNvPr id="85" name="Group 84"/>
          <p:cNvGrpSpPr/>
          <p:nvPr/>
        </p:nvGrpSpPr>
        <p:grpSpPr>
          <a:xfrm>
            <a:off x="6265892" y="3389314"/>
            <a:ext cx="1488298" cy="944382"/>
            <a:chOff x="5951567" y="2909889"/>
            <a:chExt cx="1488298" cy="944382"/>
          </a:xfrm>
        </p:grpSpPr>
        <p:sp>
          <p:nvSpPr>
            <p:cNvPr id="86" name="Rectangle 59"/>
            <p:cNvSpPr>
              <a:spLocks noChangeArrowheads="1"/>
            </p:cNvSpPr>
            <p:nvPr/>
          </p:nvSpPr>
          <p:spPr bwMode="auto">
            <a:xfrm>
              <a:off x="6003323" y="2909889"/>
              <a:ext cx="130805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RD = -44.7</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7" name="Rectangle 60"/>
            <p:cNvSpPr>
              <a:spLocks noChangeArrowheads="1"/>
            </p:cNvSpPr>
            <p:nvPr/>
          </p:nvSpPr>
          <p:spPr bwMode="auto">
            <a:xfrm>
              <a:off x="5951567" y="3182728"/>
              <a:ext cx="1455527"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404040"/>
                  </a:solidFill>
                  <a:effectLst/>
                  <a:latin typeface="Arial" panose="020B0604020202020204" pitchFamily="34" charset="0"/>
                </a:rPr>
                <a:t>          (15.2)</a:t>
              </a:r>
              <a:endParaRPr kumimoji="0" lang="en-US" altLang="en-US" sz="2100" b="0" i="0" u="none" strike="noStrike" cap="none" normalizeH="0" baseline="0" dirty="0">
                <a:ln>
                  <a:noFill/>
                </a:ln>
                <a:solidFill>
                  <a:schemeClr val="tx1"/>
                </a:solidFill>
                <a:effectLst/>
                <a:latin typeface="Arial" panose="020B0604020202020204" pitchFamily="34" charset="0"/>
              </a:endParaRPr>
            </a:p>
          </p:txBody>
        </p:sp>
        <p:sp>
          <p:nvSpPr>
            <p:cNvPr id="88" name="Rectangle 55"/>
            <p:cNvSpPr>
              <a:spLocks noChangeArrowheads="1"/>
            </p:cNvSpPr>
            <p:nvPr/>
          </p:nvSpPr>
          <p:spPr bwMode="auto">
            <a:xfrm>
              <a:off x="6059679" y="3469550"/>
              <a:ext cx="138018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lvl="0" defTabSz="914400"/>
              <a:r>
                <a:rPr lang="en-US" sz="2500" b="1" dirty="0">
                  <a:latin typeface="Calibri" panose="020F0502020204030204" pitchFamily="34" charset="0"/>
                </a:rPr>
                <a:t>%</a:t>
              </a:r>
              <a:r>
                <a:rPr lang="el-GR" sz="2500" b="1" dirty="0">
                  <a:latin typeface="Calibri" panose="020F0502020204030204" pitchFamily="34" charset="0"/>
                </a:rPr>
                <a:t>Δ</a:t>
              </a:r>
              <a:r>
                <a:rPr lang="en-US" sz="2500" b="1" dirty="0">
                  <a:latin typeface="Calibri" panose="020F0502020204030204" pitchFamily="34" charset="0"/>
                </a:rPr>
                <a:t> =</a:t>
              </a:r>
              <a:r>
                <a:rPr kumimoji="0" lang="en-US" altLang="en-US" sz="2500" b="1" i="0" u="none" strike="noStrike" cap="none" normalizeH="0" baseline="0" dirty="0">
                  <a:ln>
                    <a:noFill/>
                  </a:ln>
                  <a:effectLst/>
                  <a:latin typeface="Calibri" panose="020F0502020204030204" pitchFamily="34" charset="0"/>
                </a:rPr>
                <a:t> -</a:t>
              </a:r>
              <a:r>
                <a:rPr lang="en-US" altLang="en-US" sz="2500" b="1" dirty="0">
                  <a:latin typeface="Calibri" panose="020F0502020204030204" pitchFamily="34" charset="0"/>
                </a:rPr>
                <a:t>22</a:t>
              </a:r>
              <a:r>
                <a:rPr kumimoji="0" lang="en-US" altLang="en-US" sz="2500" b="1" i="0" u="none" strike="noStrike" cap="none" normalizeH="0" baseline="0" dirty="0">
                  <a:ln>
                    <a:noFill/>
                  </a:ln>
                  <a:effectLst/>
                  <a:latin typeface="Calibri" panose="020F0502020204030204" pitchFamily="34" charset="0"/>
                </a:rPr>
                <a:t>%</a:t>
              </a:r>
            </a:p>
          </p:txBody>
        </p:sp>
      </p:grpSp>
      <p:sp>
        <p:nvSpPr>
          <p:cNvPr id="89" name="Rectangle 59"/>
          <p:cNvSpPr>
            <a:spLocks noChangeArrowheads="1"/>
          </p:cNvSpPr>
          <p:nvPr/>
        </p:nvSpPr>
        <p:spPr bwMode="auto">
          <a:xfrm>
            <a:off x="631824" y="228600"/>
            <a:ext cx="806608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Enrollment in </a:t>
            </a:r>
            <a:r>
              <a:rPr lang="en-US" altLang="en-US" sz="2700" i="1" dirty="0">
                <a:solidFill>
                  <a:srgbClr val="1E2D53"/>
                </a:solidFill>
              </a:rPr>
              <a:t>H</a:t>
            </a:r>
            <a:r>
              <a:rPr lang="en-US" altLang="en-US" sz="2700" dirty="0">
                <a:solidFill>
                  <a:srgbClr val="1E2D53"/>
                </a:solidFill>
              </a:rPr>
              <a:t> Plan, Limited to New Enrollees, 2011</a:t>
            </a:r>
            <a:endParaRPr lang="en-US" altLang="en-US" dirty="0"/>
          </a:p>
        </p:txBody>
      </p:sp>
      <p:sp>
        <p:nvSpPr>
          <p:cNvPr id="90" name="TextBox 89"/>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Tree>
    <p:extLst>
      <p:ext uri="{BB962C8B-B14F-4D97-AF65-F5344CB8AC3E}">
        <p14:creationId xmlns:p14="http://schemas.microsoft.com/office/powerpoint/2010/main" val="35588895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1287463" y="839788"/>
            <a:ext cx="7064375" cy="3863975"/>
          </a:xfrm>
          <a:prstGeom prst="rect">
            <a:avLst/>
          </a:prstGeom>
          <a:solidFill>
            <a:srgbClr val="FFFFFF"/>
          </a:solidFill>
          <a:ln w="14288">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 name="Line 8"/>
          <p:cNvSpPr>
            <a:spLocks noChangeShapeType="1"/>
          </p:cNvSpPr>
          <p:nvPr/>
        </p:nvSpPr>
        <p:spPr bwMode="auto">
          <a:xfrm>
            <a:off x="1287463" y="4543425"/>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Line 9"/>
          <p:cNvSpPr>
            <a:spLocks noChangeShapeType="1"/>
          </p:cNvSpPr>
          <p:nvPr/>
        </p:nvSpPr>
        <p:spPr bwMode="auto">
          <a:xfrm>
            <a:off x="1287463" y="3956050"/>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10"/>
          <p:cNvSpPr>
            <a:spLocks noChangeShapeType="1"/>
          </p:cNvSpPr>
          <p:nvPr/>
        </p:nvSpPr>
        <p:spPr bwMode="auto">
          <a:xfrm>
            <a:off x="1287463" y="3368675"/>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11"/>
          <p:cNvSpPr>
            <a:spLocks noChangeShapeType="1"/>
          </p:cNvSpPr>
          <p:nvPr/>
        </p:nvSpPr>
        <p:spPr bwMode="auto">
          <a:xfrm>
            <a:off x="1287463" y="2781300"/>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12"/>
          <p:cNvSpPr>
            <a:spLocks noChangeShapeType="1"/>
          </p:cNvSpPr>
          <p:nvPr/>
        </p:nvSpPr>
        <p:spPr bwMode="auto">
          <a:xfrm>
            <a:off x="1287463" y="2193925"/>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13"/>
          <p:cNvSpPr>
            <a:spLocks noChangeShapeType="1"/>
          </p:cNvSpPr>
          <p:nvPr/>
        </p:nvSpPr>
        <p:spPr bwMode="auto">
          <a:xfrm>
            <a:off x="1287463" y="1606550"/>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4"/>
          <p:cNvSpPr>
            <a:spLocks noChangeShapeType="1"/>
          </p:cNvSpPr>
          <p:nvPr/>
        </p:nvSpPr>
        <p:spPr bwMode="auto">
          <a:xfrm>
            <a:off x="1287463" y="1017588"/>
            <a:ext cx="7069138" cy="0"/>
          </a:xfrm>
          <a:prstGeom prst="line">
            <a:avLst/>
          </a:prstGeom>
          <a:noFill/>
          <a:ln w="20638"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15"/>
          <p:cNvSpPr>
            <a:spLocks/>
          </p:cNvSpPr>
          <p:nvPr/>
        </p:nvSpPr>
        <p:spPr bwMode="auto">
          <a:xfrm>
            <a:off x="2806700" y="1819275"/>
            <a:ext cx="4902200" cy="2724150"/>
          </a:xfrm>
          <a:custGeom>
            <a:avLst/>
            <a:gdLst>
              <a:gd name="T0" fmla="*/ 15 w 985"/>
              <a:gd name="T1" fmla="*/ 12 h 547"/>
              <a:gd name="T2" fmla="*/ 32 w 985"/>
              <a:gd name="T3" fmla="*/ 25 h 547"/>
              <a:gd name="T4" fmla="*/ 49 w 985"/>
              <a:gd name="T5" fmla="*/ 39 h 547"/>
              <a:gd name="T6" fmla="*/ 66 w 985"/>
              <a:gd name="T7" fmla="*/ 52 h 547"/>
              <a:gd name="T8" fmla="*/ 83 w 985"/>
              <a:gd name="T9" fmla="*/ 66 h 547"/>
              <a:gd name="T10" fmla="*/ 100 w 985"/>
              <a:gd name="T11" fmla="*/ 79 h 547"/>
              <a:gd name="T12" fmla="*/ 117 w 985"/>
              <a:gd name="T13" fmla="*/ 93 h 547"/>
              <a:gd name="T14" fmla="*/ 134 w 985"/>
              <a:gd name="T15" fmla="*/ 106 h 547"/>
              <a:gd name="T16" fmla="*/ 150 w 985"/>
              <a:gd name="T17" fmla="*/ 119 h 547"/>
              <a:gd name="T18" fmla="*/ 167 w 985"/>
              <a:gd name="T19" fmla="*/ 133 h 547"/>
              <a:gd name="T20" fmla="*/ 184 w 985"/>
              <a:gd name="T21" fmla="*/ 146 h 547"/>
              <a:gd name="T22" fmla="*/ 201 w 985"/>
              <a:gd name="T23" fmla="*/ 160 h 547"/>
              <a:gd name="T24" fmla="*/ 218 w 985"/>
              <a:gd name="T25" fmla="*/ 173 h 547"/>
              <a:gd name="T26" fmla="*/ 235 w 985"/>
              <a:gd name="T27" fmla="*/ 186 h 547"/>
              <a:gd name="T28" fmla="*/ 252 w 985"/>
              <a:gd name="T29" fmla="*/ 195 h 547"/>
              <a:gd name="T30" fmla="*/ 269 w 985"/>
              <a:gd name="T31" fmla="*/ 203 h 547"/>
              <a:gd name="T32" fmla="*/ 286 w 985"/>
              <a:gd name="T33" fmla="*/ 212 h 547"/>
              <a:gd name="T34" fmla="*/ 303 w 985"/>
              <a:gd name="T35" fmla="*/ 221 h 547"/>
              <a:gd name="T36" fmla="*/ 320 w 985"/>
              <a:gd name="T37" fmla="*/ 230 h 547"/>
              <a:gd name="T38" fmla="*/ 337 w 985"/>
              <a:gd name="T39" fmla="*/ 239 h 547"/>
              <a:gd name="T40" fmla="*/ 354 w 985"/>
              <a:gd name="T41" fmla="*/ 248 h 547"/>
              <a:gd name="T42" fmla="*/ 371 w 985"/>
              <a:gd name="T43" fmla="*/ 257 h 547"/>
              <a:gd name="T44" fmla="*/ 388 w 985"/>
              <a:gd name="T45" fmla="*/ 266 h 547"/>
              <a:gd name="T46" fmla="*/ 405 w 985"/>
              <a:gd name="T47" fmla="*/ 274 h 547"/>
              <a:gd name="T48" fmla="*/ 422 w 985"/>
              <a:gd name="T49" fmla="*/ 283 h 547"/>
              <a:gd name="T50" fmla="*/ 439 w 985"/>
              <a:gd name="T51" fmla="*/ 292 h 547"/>
              <a:gd name="T52" fmla="*/ 456 w 985"/>
              <a:gd name="T53" fmla="*/ 301 h 547"/>
              <a:gd name="T54" fmla="*/ 473 w 985"/>
              <a:gd name="T55" fmla="*/ 310 h 547"/>
              <a:gd name="T56" fmla="*/ 490 w 985"/>
              <a:gd name="T57" fmla="*/ 319 h 547"/>
              <a:gd name="T58" fmla="*/ 507 w 985"/>
              <a:gd name="T59" fmla="*/ 328 h 547"/>
              <a:gd name="T60" fmla="*/ 524 w 985"/>
              <a:gd name="T61" fmla="*/ 337 h 547"/>
              <a:gd name="T62" fmla="*/ 541 w 985"/>
              <a:gd name="T63" fmla="*/ 345 h 547"/>
              <a:gd name="T64" fmla="*/ 558 w 985"/>
              <a:gd name="T65" fmla="*/ 354 h 547"/>
              <a:gd name="T66" fmla="*/ 574 w 985"/>
              <a:gd name="T67" fmla="*/ 363 h 547"/>
              <a:gd name="T68" fmla="*/ 591 w 985"/>
              <a:gd name="T69" fmla="*/ 371 h 547"/>
              <a:gd name="T70" fmla="*/ 608 w 985"/>
              <a:gd name="T71" fmla="*/ 378 h 547"/>
              <a:gd name="T72" fmla="*/ 625 w 985"/>
              <a:gd name="T73" fmla="*/ 386 h 547"/>
              <a:gd name="T74" fmla="*/ 642 w 985"/>
              <a:gd name="T75" fmla="*/ 394 h 547"/>
              <a:gd name="T76" fmla="*/ 659 w 985"/>
              <a:gd name="T77" fmla="*/ 401 h 547"/>
              <a:gd name="T78" fmla="*/ 676 w 985"/>
              <a:gd name="T79" fmla="*/ 409 h 547"/>
              <a:gd name="T80" fmla="*/ 693 w 985"/>
              <a:gd name="T81" fmla="*/ 416 h 547"/>
              <a:gd name="T82" fmla="*/ 710 w 985"/>
              <a:gd name="T83" fmla="*/ 424 h 547"/>
              <a:gd name="T84" fmla="*/ 727 w 985"/>
              <a:gd name="T85" fmla="*/ 432 h 547"/>
              <a:gd name="T86" fmla="*/ 744 w 985"/>
              <a:gd name="T87" fmla="*/ 439 h 547"/>
              <a:gd name="T88" fmla="*/ 761 w 985"/>
              <a:gd name="T89" fmla="*/ 447 h 547"/>
              <a:gd name="T90" fmla="*/ 778 w 985"/>
              <a:gd name="T91" fmla="*/ 454 h 547"/>
              <a:gd name="T92" fmla="*/ 795 w 985"/>
              <a:gd name="T93" fmla="*/ 462 h 547"/>
              <a:gd name="T94" fmla="*/ 812 w 985"/>
              <a:gd name="T95" fmla="*/ 470 h 547"/>
              <a:gd name="T96" fmla="*/ 829 w 985"/>
              <a:gd name="T97" fmla="*/ 477 h 547"/>
              <a:gd name="T98" fmla="*/ 846 w 985"/>
              <a:gd name="T99" fmla="*/ 485 h 547"/>
              <a:gd name="T100" fmla="*/ 863 w 985"/>
              <a:gd name="T101" fmla="*/ 492 h 547"/>
              <a:gd name="T102" fmla="*/ 880 w 985"/>
              <a:gd name="T103" fmla="*/ 500 h 547"/>
              <a:gd name="T104" fmla="*/ 897 w 985"/>
              <a:gd name="T105" fmla="*/ 508 h 547"/>
              <a:gd name="T106" fmla="*/ 914 w 985"/>
              <a:gd name="T107" fmla="*/ 515 h 547"/>
              <a:gd name="T108" fmla="*/ 931 w 985"/>
              <a:gd name="T109" fmla="*/ 523 h 547"/>
              <a:gd name="T110" fmla="*/ 948 w 985"/>
              <a:gd name="T111" fmla="*/ 531 h 547"/>
              <a:gd name="T112" fmla="*/ 965 w 985"/>
              <a:gd name="T113" fmla="*/ 538 h 547"/>
              <a:gd name="T114" fmla="*/ 982 w 985"/>
              <a:gd name="T115"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5" h="547">
                <a:moveTo>
                  <a:pt x="0" y="0"/>
                </a:moveTo>
                <a:lnTo>
                  <a:pt x="1" y="1"/>
                </a:lnTo>
                <a:lnTo>
                  <a:pt x="3" y="3"/>
                </a:lnTo>
                <a:lnTo>
                  <a:pt x="5" y="4"/>
                </a:lnTo>
                <a:lnTo>
                  <a:pt x="6" y="5"/>
                </a:lnTo>
                <a:lnTo>
                  <a:pt x="8" y="7"/>
                </a:lnTo>
                <a:lnTo>
                  <a:pt x="10" y="8"/>
                </a:lnTo>
                <a:lnTo>
                  <a:pt x="11" y="9"/>
                </a:lnTo>
                <a:lnTo>
                  <a:pt x="13" y="11"/>
                </a:lnTo>
                <a:lnTo>
                  <a:pt x="15" y="12"/>
                </a:lnTo>
                <a:lnTo>
                  <a:pt x="17" y="13"/>
                </a:lnTo>
                <a:lnTo>
                  <a:pt x="18" y="15"/>
                </a:lnTo>
                <a:lnTo>
                  <a:pt x="20" y="16"/>
                </a:lnTo>
                <a:lnTo>
                  <a:pt x="22" y="17"/>
                </a:lnTo>
                <a:lnTo>
                  <a:pt x="23" y="19"/>
                </a:lnTo>
                <a:lnTo>
                  <a:pt x="25" y="20"/>
                </a:lnTo>
                <a:lnTo>
                  <a:pt x="27" y="21"/>
                </a:lnTo>
                <a:lnTo>
                  <a:pt x="28" y="23"/>
                </a:lnTo>
                <a:lnTo>
                  <a:pt x="30" y="24"/>
                </a:lnTo>
                <a:lnTo>
                  <a:pt x="32" y="25"/>
                </a:lnTo>
                <a:lnTo>
                  <a:pt x="33" y="27"/>
                </a:lnTo>
                <a:lnTo>
                  <a:pt x="35" y="28"/>
                </a:lnTo>
                <a:lnTo>
                  <a:pt x="37" y="29"/>
                </a:lnTo>
                <a:lnTo>
                  <a:pt x="39" y="31"/>
                </a:lnTo>
                <a:lnTo>
                  <a:pt x="40" y="32"/>
                </a:lnTo>
                <a:lnTo>
                  <a:pt x="42" y="33"/>
                </a:lnTo>
                <a:lnTo>
                  <a:pt x="44" y="35"/>
                </a:lnTo>
                <a:lnTo>
                  <a:pt x="45" y="36"/>
                </a:lnTo>
                <a:lnTo>
                  <a:pt x="47" y="37"/>
                </a:lnTo>
                <a:lnTo>
                  <a:pt x="49" y="39"/>
                </a:lnTo>
                <a:lnTo>
                  <a:pt x="50" y="40"/>
                </a:lnTo>
                <a:lnTo>
                  <a:pt x="52" y="41"/>
                </a:lnTo>
                <a:lnTo>
                  <a:pt x="54" y="43"/>
                </a:lnTo>
                <a:lnTo>
                  <a:pt x="56" y="44"/>
                </a:lnTo>
                <a:lnTo>
                  <a:pt x="57" y="45"/>
                </a:lnTo>
                <a:lnTo>
                  <a:pt x="59" y="47"/>
                </a:lnTo>
                <a:lnTo>
                  <a:pt x="61" y="48"/>
                </a:lnTo>
                <a:lnTo>
                  <a:pt x="62" y="50"/>
                </a:lnTo>
                <a:lnTo>
                  <a:pt x="64" y="51"/>
                </a:lnTo>
                <a:lnTo>
                  <a:pt x="66" y="52"/>
                </a:lnTo>
                <a:lnTo>
                  <a:pt x="67" y="54"/>
                </a:lnTo>
                <a:lnTo>
                  <a:pt x="69" y="55"/>
                </a:lnTo>
                <a:lnTo>
                  <a:pt x="71" y="56"/>
                </a:lnTo>
                <a:lnTo>
                  <a:pt x="72" y="58"/>
                </a:lnTo>
                <a:lnTo>
                  <a:pt x="74" y="59"/>
                </a:lnTo>
                <a:lnTo>
                  <a:pt x="76" y="60"/>
                </a:lnTo>
                <a:lnTo>
                  <a:pt x="78" y="62"/>
                </a:lnTo>
                <a:lnTo>
                  <a:pt x="79" y="63"/>
                </a:lnTo>
                <a:lnTo>
                  <a:pt x="81" y="64"/>
                </a:lnTo>
                <a:lnTo>
                  <a:pt x="83" y="66"/>
                </a:lnTo>
                <a:lnTo>
                  <a:pt x="84" y="67"/>
                </a:lnTo>
                <a:lnTo>
                  <a:pt x="86" y="68"/>
                </a:lnTo>
                <a:lnTo>
                  <a:pt x="88" y="70"/>
                </a:lnTo>
                <a:lnTo>
                  <a:pt x="89" y="71"/>
                </a:lnTo>
                <a:lnTo>
                  <a:pt x="91" y="72"/>
                </a:lnTo>
                <a:lnTo>
                  <a:pt x="93" y="74"/>
                </a:lnTo>
                <a:lnTo>
                  <a:pt x="95" y="75"/>
                </a:lnTo>
                <a:lnTo>
                  <a:pt x="96" y="76"/>
                </a:lnTo>
                <a:lnTo>
                  <a:pt x="98" y="78"/>
                </a:lnTo>
                <a:lnTo>
                  <a:pt x="100" y="79"/>
                </a:lnTo>
                <a:lnTo>
                  <a:pt x="101" y="80"/>
                </a:lnTo>
                <a:lnTo>
                  <a:pt x="103" y="82"/>
                </a:lnTo>
                <a:lnTo>
                  <a:pt x="105" y="83"/>
                </a:lnTo>
                <a:lnTo>
                  <a:pt x="106" y="84"/>
                </a:lnTo>
                <a:lnTo>
                  <a:pt x="108" y="86"/>
                </a:lnTo>
                <a:lnTo>
                  <a:pt x="110" y="87"/>
                </a:lnTo>
                <a:lnTo>
                  <a:pt x="111" y="88"/>
                </a:lnTo>
                <a:lnTo>
                  <a:pt x="113" y="90"/>
                </a:lnTo>
                <a:lnTo>
                  <a:pt x="115" y="91"/>
                </a:lnTo>
                <a:lnTo>
                  <a:pt x="117" y="93"/>
                </a:lnTo>
                <a:lnTo>
                  <a:pt x="118" y="94"/>
                </a:lnTo>
                <a:lnTo>
                  <a:pt x="120" y="95"/>
                </a:lnTo>
                <a:lnTo>
                  <a:pt x="122" y="97"/>
                </a:lnTo>
                <a:lnTo>
                  <a:pt x="123" y="98"/>
                </a:lnTo>
                <a:lnTo>
                  <a:pt x="125" y="99"/>
                </a:lnTo>
                <a:lnTo>
                  <a:pt x="127" y="101"/>
                </a:lnTo>
                <a:lnTo>
                  <a:pt x="128" y="102"/>
                </a:lnTo>
                <a:lnTo>
                  <a:pt x="130" y="103"/>
                </a:lnTo>
                <a:lnTo>
                  <a:pt x="132" y="105"/>
                </a:lnTo>
                <a:lnTo>
                  <a:pt x="134" y="106"/>
                </a:lnTo>
                <a:lnTo>
                  <a:pt x="135" y="107"/>
                </a:lnTo>
                <a:lnTo>
                  <a:pt x="137" y="109"/>
                </a:lnTo>
                <a:lnTo>
                  <a:pt x="139" y="110"/>
                </a:lnTo>
                <a:lnTo>
                  <a:pt x="140" y="111"/>
                </a:lnTo>
                <a:lnTo>
                  <a:pt x="142" y="113"/>
                </a:lnTo>
                <a:lnTo>
                  <a:pt x="144" y="114"/>
                </a:lnTo>
                <a:lnTo>
                  <a:pt x="145" y="115"/>
                </a:lnTo>
                <a:lnTo>
                  <a:pt x="147" y="117"/>
                </a:lnTo>
                <a:lnTo>
                  <a:pt x="149" y="118"/>
                </a:lnTo>
                <a:lnTo>
                  <a:pt x="150" y="119"/>
                </a:lnTo>
                <a:lnTo>
                  <a:pt x="152" y="121"/>
                </a:lnTo>
                <a:lnTo>
                  <a:pt x="154" y="122"/>
                </a:lnTo>
                <a:lnTo>
                  <a:pt x="156" y="123"/>
                </a:lnTo>
                <a:lnTo>
                  <a:pt x="157" y="125"/>
                </a:lnTo>
                <a:lnTo>
                  <a:pt x="159" y="126"/>
                </a:lnTo>
                <a:lnTo>
                  <a:pt x="161" y="127"/>
                </a:lnTo>
                <a:lnTo>
                  <a:pt x="162" y="129"/>
                </a:lnTo>
                <a:lnTo>
                  <a:pt x="164" y="130"/>
                </a:lnTo>
                <a:lnTo>
                  <a:pt x="166" y="131"/>
                </a:lnTo>
                <a:lnTo>
                  <a:pt x="167" y="133"/>
                </a:lnTo>
                <a:lnTo>
                  <a:pt x="169" y="134"/>
                </a:lnTo>
                <a:lnTo>
                  <a:pt x="171" y="136"/>
                </a:lnTo>
                <a:lnTo>
                  <a:pt x="173" y="137"/>
                </a:lnTo>
                <a:lnTo>
                  <a:pt x="174" y="138"/>
                </a:lnTo>
                <a:lnTo>
                  <a:pt x="176" y="140"/>
                </a:lnTo>
                <a:lnTo>
                  <a:pt x="178" y="141"/>
                </a:lnTo>
                <a:lnTo>
                  <a:pt x="179" y="142"/>
                </a:lnTo>
                <a:lnTo>
                  <a:pt x="181" y="144"/>
                </a:lnTo>
                <a:lnTo>
                  <a:pt x="183" y="145"/>
                </a:lnTo>
                <a:lnTo>
                  <a:pt x="184" y="146"/>
                </a:lnTo>
                <a:lnTo>
                  <a:pt x="186" y="148"/>
                </a:lnTo>
                <a:lnTo>
                  <a:pt x="188" y="149"/>
                </a:lnTo>
                <a:lnTo>
                  <a:pt x="190" y="150"/>
                </a:lnTo>
                <a:lnTo>
                  <a:pt x="191" y="152"/>
                </a:lnTo>
                <a:lnTo>
                  <a:pt x="193" y="153"/>
                </a:lnTo>
                <a:lnTo>
                  <a:pt x="195" y="154"/>
                </a:lnTo>
                <a:lnTo>
                  <a:pt x="196" y="156"/>
                </a:lnTo>
                <a:lnTo>
                  <a:pt x="198" y="157"/>
                </a:lnTo>
                <a:lnTo>
                  <a:pt x="200" y="158"/>
                </a:lnTo>
                <a:lnTo>
                  <a:pt x="201" y="160"/>
                </a:lnTo>
                <a:lnTo>
                  <a:pt x="203" y="161"/>
                </a:lnTo>
                <a:lnTo>
                  <a:pt x="205" y="162"/>
                </a:lnTo>
                <a:lnTo>
                  <a:pt x="206" y="164"/>
                </a:lnTo>
                <a:lnTo>
                  <a:pt x="208" y="165"/>
                </a:lnTo>
                <a:lnTo>
                  <a:pt x="210" y="166"/>
                </a:lnTo>
                <a:lnTo>
                  <a:pt x="212" y="168"/>
                </a:lnTo>
                <a:lnTo>
                  <a:pt x="213" y="169"/>
                </a:lnTo>
                <a:lnTo>
                  <a:pt x="215" y="170"/>
                </a:lnTo>
                <a:lnTo>
                  <a:pt x="217" y="172"/>
                </a:lnTo>
                <a:lnTo>
                  <a:pt x="218" y="173"/>
                </a:lnTo>
                <a:lnTo>
                  <a:pt x="220" y="174"/>
                </a:lnTo>
                <a:lnTo>
                  <a:pt x="222" y="176"/>
                </a:lnTo>
                <a:lnTo>
                  <a:pt x="223" y="177"/>
                </a:lnTo>
                <a:lnTo>
                  <a:pt x="225" y="179"/>
                </a:lnTo>
                <a:lnTo>
                  <a:pt x="227" y="180"/>
                </a:lnTo>
                <a:lnTo>
                  <a:pt x="229" y="181"/>
                </a:lnTo>
                <a:lnTo>
                  <a:pt x="230" y="183"/>
                </a:lnTo>
                <a:lnTo>
                  <a:pt x="232" y="184"/>
                </a:lnTo>
                <a:lnTo>
                  <a:pt x="234" y="185"/>
                </a:lnTo>
                <a:lnTo>
                  <a:pt x="235" y="186"/>
                </a:lnTo>
                <a:lnTo>
                  <a:pt x="237" y="187"/>
                </a:lnTo>
                <a:lnTo>
                  <a:pt x="239" y="187"/>
                </a:lnTo>
                <a:lnTo>
                  <a:pt x="240" y="188"/>
                </a:lnTo>
                <a:lnTo>
                  <a:pt x="242" y="189"/>
                </a:lnTo>
                <a:lnTo>
                  <a:pt x="244" y="190"/>
                </a:lnTo>
                <a:lnTo>
                  <a:pt x="245" y="191"/>
                </a:lnTo>
                <a:lnTo>
                  <a:pt x="247" y="192"/>
                </a:lnTo>
                <a:lnTo>
                  <a:pt x="249" y="193"/>
                </a:lnTo>
                <a:lnTo>
                  <a:pt x="251" y="194"/>
                </a:lnTo>
                <a:lnTo>
                  <a:pt x="252" y="195"/>
                </a:lnTo>
                <a:lnTo>
                  <a:pt x="254" y="195"/>
                </a:lnTo>
                <a:lnTo>
                  <a:pt x="256" y="196"/>
                </a:lnTo>
                <a:lnTo>
                  <a:pt x="257" y="197"/>
                </a:lnTo>
                <a:lnTo>
                  <a:pt x="259" y="198"/>
                </a:lnTo>
                <a:lnTo>
                  <a:pt x="261" y="199"/>
                </a:lnTo>
                <a:lnTo>
                  <a:pt x="262" y="200"/>
                </a:lnTo>
                <a:lnTo>
                  <a:pt x="264" y="201"/>
                </a:lnTo>
                <a:lnTo>
                  <a:pt x="266" y="202"/>
                </a:lnTo>
                <a:lnTo>
                  <a:pt x="268" y="203"/>
                </a:lnTo>
                <a:lnTo>
                  <a:pt x="269" y="203"/>
                </a:lnTo>
                <a:lnTo>
                  <a:pt x="271" y="204"/>
                </a:lnTo>
                <a:lnTo>
                  <a:pt x="273" y="205"/>
                </a:lnTo>
                <a:lnTo>
                  <a:pt x="274" y="206"/>
                </a:lnTo>
                <a:lnTo>
                  <a:pt x="276" y="207"/>
                </a:lnTo>
                <a:lnTo>
                  <a:pt x="278" y="208"/>
                </a:lnTo>
                <a:lnTo>
                  <a:pt x="279" y="209"/>
                </a:lnTo>
                <a:lnTo>
                  <a:pt x="281" y="210"/>
                </a:lnTo>
                <a:lnTo>
                  <a:pt x="283" y="211"/>
                </a:lnTo>
                <a:lnTo>
                  <a:pt x="284" y="211"/>
                </a:lnTo>
                <a:lnTo>
                  <a:pt x="286" y="212"/>
                </a:lnTo>
                <a:lnTo>
                  <a:pt x="288" y="213"/>
                </a:lnTo>
                <a:lnTo>
                  <a:pt x="290" y="214"/>
                </a:lnTo>
                <a:lnTo>
                  <a:pt x="291" y="215"/>
                </a:lnTo>
                <a:lnTo>
                  <a:pt x="293" y="216"/>
                </a:lnTo>
                <a:lnTo>
                  <a:pt x="295" y="217"/>
                </a:lnTo>
                <a:lnTo>
                  <a:pt x="296" y="218"/>
                </a:lnTo>
                <a:lnTo>
                  <a:pt x="298" y="219"/>
                </a:lnTo>
                <a:lnTo>
                  <a:pt x="300" y="219"/>
                </a:lnTo>
                <a:lnTo>
                  <a:pt x="301" y="220"/>
                </a:lnTo>
                <a:lnTo>
                  <a:pt x="303" y="221"/>
                </a:lnTo>
                <a:lnTo>
                  <a:pt x="305" y="222"/>
                </a:lnTo>
                <a:lnTo>
                  <a:pt x="307" y="223"/>
                </a:lnTo>
                <a:lnTo>
                  <a:pt x="308" y="224"/>
                </a:lnTo>
                <a:lnTo>
                  <a:pt x="310" y="225"/>
                </a:lnTo>
                <a:lnTo>
                  <a:pt x="312" y="226"/>
                </a:lnTo>
                <a:lnTo>
                  <a:pt x="313" y="226"/>
                </a:lnTo>
                <a:lnTo>
                  <a:pt x="315" y="227"/>
                </a:lnTo>
                <a:lnTo>
                  <a:pt x="317" y="228"/>
                </a:lnTo>
                <a:lnTo>
                  <a:pt x="318" y="229"/>
                </a:lnTo>
                <a:lnTo>
                  <a:pt x="320" y="230"/>
                </a:lnTo>
                <a:lnTo>
                  <a:pt x="322" y="231"/>
                </a:lnTo>
                <a:lnTo>
                  <a:pt x="323" y="232"/>
                </a:lnTo>
                <a:lnTo>
                  <a:pt x="325" y="233"/>
                </a:lnTo>
                <a:lnTo>
                  <a:pt x="327" y="234"/>
                </a:lnTo>
                <a:lnTo>
                  <a:pt x="329" y="234"/>
                </a:lnTo>
                <a:lnTo>
                  <a:pt x="330" y="235"/>
                </a:lnTo>
                <a:lnTo>
                  <a:pt x="332" y="236"/>
                </a:lnTo>
                <a:lnTo>
                  <a:pt x="334" y="237"/>
                </a:lnTo>
                <a:lnTo>
                  <a:pt x="335" y="238"/>
                </a:lnTo>
                <a:lnTo>
                  <a:pt x="337" y="239"/>
                </a:lnTo>
                <a:lnTo>
                  <a:pt x="339" y="240"/>
                </a:lnTo>
                <a:lnTo>
                  <a:pt x="340" y="241"/>
                </a:lnTo>
                <a:lnTo>
                  <a:pt x="342" y="242"/>
                </a:lnTo>
                <a:lnTo>
                  <a:pt x="344" y="242"/>
                </a:lnTo>
                <a:lnTo>
                  <a:pt x="346" y="243"/>
                </a:lnTo>
                <a:lnTo>
                  <a:pt x="347" y="244"/>
                </a:lnTo>
                <a:lnTo>
                  <a:pt x="349" y="245"/>
                </a:lnTo>
                <a:lnTo>
                  <a:pt x="351" y="246"/>
                </a:lnTo>
                <a:lnTo>
                  <a:pt x="352" y="247"/>
                </a:lnTo>
                <a:lnTo>
                  <a:pt x="354" y="248"/>
                </a:lnTo>
                <a:lnTo>
                  <a:pt x="356" y="249"/>
                </a:lnTo>
                <a:lnTo>
                  <a:pt x="357" y="250"/>
                </a:lnTo>
                <a:lnTo>
                  <a:pt x="359" y="250"/>
                </a:lnTo>
                <a:lnTo>
                  <a:pt x="361" y="251"/>
                </a:lnTo>
                <a:lnTo>
                  <a:pt x="362" y="252"/>
                </a:lnTo>
                <a:lnTo>
                  <a:pt x="364" y="253"/>
                </a:lnTo>
                <a:lnTo>
                  <a:pt x="366" y="254"/>
                </a:lnTo>
                <a:lnTo>
                  <a:pt x="368" y="255"/>
                </a:lnTo>
                <a:lnTo>
                  <a:pt x="369" y="256"/>
                </a:lnTo>
                <a:lnTo>
                  <a:pt x="371" y="257"/>
                </a:lnTo>
                <a:lnTo>
                  <a:pt x="373" y="258"/>
                </a:lnTo>
                <a:lnTo>
                  <a:pt x="374" y="258"/>
                </a:lnTo>
                <a:lnTo>
                  <a:pt x="376" y="259"/>
                </a:lnTo>
                <a:lnTo>
                  <a:pt x="378" y="260"/>
                </a:lnTo>
                <a:lnTo>
                  <a:pt x="379" y="261"/>
                </a:lnTo>
                <a:lnTo>
                  <a:pt x="381" y="262"/>
                </a:lnTo>
                <a:lnTo>
                  <a:pt x="383" y="263"/>
                </a:lnTo>
                <a:lnTo>
                  <a:pt x="385" y="264"/>
                </a:lnTo>
                <a:lnTo>
                  <a:pt x="386" y="265"/>
                </a:lnTo>
                <a:lnTo>
                  <a:pt x="388" y="266"/>
                </a:lnTo>
                <a:lnTo>
                  <a:pt x="390" y="266"/>
                </a:lnTo>
                <a:lnTo>
                  <a:pt x="391" y="267"/>
                </a:lnTo>
                <a:lnTo>
                  <a:pt x="393" y="268"/>
                </a:lnTo>
                <a:lnTo>
                  <a:pt x="395" y="269"/>
                </a:lnTo>
                <a:lnTo>
                  <a:pt x="396" y="270"/>
                </a:lnTo>
                <a:lnTo>
                  <a:pt x="398" y="271"/>
                </a:lnTo>
                <a:lnTo>
                  <a:pt x="400" y="272"/>
                </a:lnTo>
                <a:lnTo>
                  <a:pt x="402" y="273"/>
                </a:lnTo>
                <a:lnTo>
                  <a:pt x="403" y="274"/>
                </a:lnTo>
                <a:lnTo>
                  <a:pt x="405" y="274"/>
                </a:lnTo>
                <a:lnTo>
                  <a:pt x="407" y="275"/>
                </a:lnTo>
                <a:lnTo>
                  <a:pt x="408" y="276"/>
                </a:lnTo>
                <a:lnTo>
                  <a:pt x="410" y="277"/>
                </a:lnTo>
                <a:lnTo>
                  <a:pt x="412" y="278"/>
                </a:lnTo>
                <a:lnTo>
                  <a:pt x="413" y="279"/>
                </a:lnTo>
                <a:lnTo>
                  <a:pt x="415" y="280"/>
                </a:lnTo>
                <a:lnTo>
                  <a:pt x="417" y="281"/>
                </a:lnTo>
                <a:lnTo>
                  <a:pt x="418" y="282"/>
                </a:lnTo>
                <a:lnTo>
                  <a:pt x="420" y="282"/>
                </a:lnTo>
                <a:lnTo>
                  <a:pt x="422" y="283"/>
                </a:lnTo>
                <a:lnTo>
                  <a:pt x="424" y="284"/>
                </a:lnTo>
                <a:lnTo>
                  <a:pt x="425" y="285"/>
                </a:lnTo>
                <a:lnTo>
                  <a:pt x="427" y="286"/>
                </a:lnTo>
                <a:lnTo>
                  <a:pt x="429" y="287"/>
                </a:lnTo>
                <a:lnTo>
                  <a:pt x="430" y="288"/>
                </a:lnTo>
                <a:lnTo>
                  <a:pt x="432" y="289"/>
                </a:lnTo>
                <a:lnTo>
                  <a:pt x="434" y="290"/>
                </a:lnTo>
                <a:lnTo>
                  <a:pt x="435" y="290"/>
                </a:lnTo>
                <a:lnTo>
                  <a:pt x="437" y="291"/>
                </a:lnTo>
                <a:lnTo>
                  <a:pt x="439" y="292"/>
                </a:lnTo>
                <a:lnTo>
                  <a:pt x="441" y="293"/>
                </a:lnTo>
                <a:lnTo>
                  <a:pt x="442" y="294"/>
                </a:lnTo>
                <a:lnTo>
                  <a:pt x="444" y="295"/>
                </a:lnTo>
                <a:lnTo>
                  <a:pt x="446" y="296"/>
                </a:lnTo>
                <a:lnTo>
                  <a:pt x="447" y="297"/>
                </a:lnTo>
                <a:lnTo>
                  <a:pt x="449" y="298"/>
                </a:lnTo>
                <a:lnTo>
                  <a:pt x="451" y="298"/>
                </a:lnTo>
                <a:lnTo>
                  <a:pt x="452" y="299"/>
                </a:lnTo>
                <a:lnTo>
                  <a:pt x="454" y="300"/>
                </a:lnTo>
                <a:lnTo>
                  <a:pt x="456" y="301"/>
                </a:lnTo>
                <a:lnTo>
                  <a:pt x="457" y="302"/>
                </a:lnTo>
                <a:lnTo>
                  <a:pt x="459" y="303"/>
                </a:lnTo>
                <a:lnTo>
                  <a:pt x="461" y="304"/>
                </a:lnTo>
                <a:lnTo>
                  <a:pt x="463" y="305"/>
                </a:lnTo>
                <a:lnTo>
                  <a:pt x="464" y="306"/>
                </a:lnTo>
                <a:lnTo>
                  <a:pt x="466" y="306"/>
                </a:lnTo>
                <a:lnTo>
                  <a:pt x="468" y="307"/>
                </a:lnTo>
                <a:lnTo>
                  <a:pt x="469" y="308"/>
                </a:lnTo>
                <a:lnTo>
                  <a:pt x="471" y="309"/>
                </a:lnTo>
                <a:lnTo>
                  <a:pt x="473" y="310"/>
                </a:lnTo>
                <a:lnTo>
                  <a:pt x="474" y="311"/>
                </a:lnTo>
                <a:lnTo>
                  <a:pt x="476" y="312"/>
                </a:lnTo>
                <a:lnTo>
                  <a:pt x="478" y="313"/>
                </a:lnTo>
                <a:lnTo>
                  <a:pt x="480" y="314"/>
                </a:lnTo>
                <a:lnTo>
                  <a:pt x="481" y="314"/>
                </a:lnTo>
                <a:lnTo>
                  <a:pt x="483" y="315"/>
                </a:lnTo>
                <a:lnTo>
                  <a:pt x="485" y="316"/>
                </a:lnTo>
                <a:lnTo>
                  <a:pt x="486" y="317"/>
                </a:lnTo>
                <a:lnTo>
                  <a:pt x="488" y="318"/>
                </a:lnTo>
                <a:lnTo>
                  <a:pt x="490" y="319"/>
                </a:lnTo>
                <a:lnTo>
                  <a:pt x="491" y="320"/>
                </a:lnTo>
                <a:lnTo>
                  <a:pt x="493" y="321"/>
                </a:lnTo>
                <a:lnTo>
                  <a:pt x="495" y="321"/>
                </a:lnTo>
                <a:lnTo>
                  <a:pt x="496" y="322"/>
                </a:lnTo>
                <a:lnTo>
                  <a:pt x="498" y="323"/>
                </a:lnTo>
                <a:lnTo>
                  <a:pt x="500" y="324"/>
                </a:lnTo>
                <a:lnTo>
                  <a:pt x="502" y="325"/>
                </a:lnTo>
                <a:lnTo>
                  <a:pt x="503" y="326"/>
                </a:lnTo>
                <a:lnTo>
                  <a:pt x="505" y="327"/>
                </a:lnTo>
                <a:lnTo>
                  <a:pt x="507" y="328"/>
                </a:lnTo>
                <a:lnTo>
                  <a:pt x="508" y="329"/>
                </a:lnTo>
                <a:lnTo>
                  <a:pt x="510" y="329"/>
                </a:lnTo>
                <a:lnTo>
                  <a:pt x="512" y="330"/>
                </a:lnTo>
                <a:lnTo>
                  <a:pt x="513" y="331"/>
                </a:lnTo>
                <a:lnTo>
                  <a:pt x="515" y="332"/>
                </a:lnTo>
                <a:lnTo>
                  <a:pt x="517" y="333"/>
                </a:lnTo>
                <a:lnTo>
                  <a:pt x="519" y="334"/>
                </a:lnTo>
                <a:lnTo>
                  <a:pt x="520" y="335"/>
                </a:lnTo>
                <a:lnTo>
                  <a:pt x="522" y="336"/>
                </a:lnTo>
                <a:lnTo>
                  <a:pt x="524" y="337"/>
                </a:lnTo>
                <a:lnTo>
                  <a:pt x="525" y="337"/>
                </a:lnTo>
                <a:lnTo>
                  <a:pt x="527" y="338"/>
                </a:lnTo>
                <a:lnTo>
                  <a:pt x="529" y="339"/>
                </a:lnTo>
                <a:lnTo>
                  <a:pt x="530" y="340"/>
                </a:lnTo>
                <a:lnTo>
                  <a:pt x="532" y="341"/>
                </a:lnTo>
                <a:lnTo>
                  <a:pt x="534" y="342"/>
                </a:lnTo>
                <a:lnTo>
                  <a:pt x="535" y="343"/>
                </a:lnTo>
                <a:lnTo>
                  <a:pt x="537" y="344"/>
                </a:lnTo>
                <a:lnTo>
                  <a:pt x="539" y="345"/>
                </a:lnTo>
                <a:lnTo>
                  <a:pt x="541" y="345"/>
                </a:lnTo>
                <a:lnTo>
                  <a:pt x="542" y="346"/>
                </a:lnTo>
                <a:lnTo>
                  <a:pt x="544" y="347"/>
                </a:lnTo>
                <a:lnTo>
                  <a:pt x="546" y="348"/>
                </a:lnTo>
                <a:lnTo>
                  <a:pt x="547" y="349"/>
                </a:lnTo>
                <a:lnTo>
                  <a:pt x="549" y="350"/>
                </a:lnTo>
                <a:lnTo>
                  <a:pt x="551" y="351"/>
                </a:lnTo>
                <a:lnTo>
                  <a:pt x="552" y="352"/>
                </a:lnTo>
                <a:lnTo>
                  <a:pt x="554" y="353"/>
                </a:lnTo>
                <a:lnTo>
                  <a:pt x="556" y="353"/>
                </a:lnTo>
                <a:lnTo>
                  <a:pt x="558" y="354"/>
                </a:lnTo>
                <a:lnTo>
                  <a:pt x="559" y="355"/>
                </a:lnTo>
                <a:lnTo>
                  <a:pt x="561" y="356"/>
                </a:lnTo>
                <a:lnTo>
                  <a:pt x="563" y="357"/>
                </a:lnTo>
                <a:lnTo>
                  <a:pt x="564" y="358"/>
                </a:lnTo>
                <a:lnTo>
                  <a:pt x="566" y="359"/>
                </a:lnTo>
                <a:lnTo>
                  <a:pt x="568" y="360"/>
                </a:lnTo>
                <a:lnTo>
                  <a:pt x="569" y="361"/>
                </a:lnTo>
                <a:lnTo>
                  <a:pt x="571" y="361"/>
                </a:lnTo>
                <a:lnTo>
                  <a:pt x="573" y="362"/>
                </a:lnTo>
                <a:lnTo>
                  <a:pt x="574" y="363"/>
                </a:lnTo>
                <a:lnTo>
                  <a:pt x="576" y="364"/>
                </a:lnTo>
                <a:lnTo>
                  <a:pt x="578" y="365"/>
                </a:lnTo>
                <a:lnTo>
                  <a:pt x="580" y="365"/>
                </a:lnTo>
                <a:lnTo>
                  <a:pt x="581" y="366"/>
                </a:lnTo>
                <a:lnTo>
                  <a:pt x="583" y="367"/>
                </a:lnTo>
                <a:lnTo>
                  <a:pt x="585" y="368"/>
                </a:lnTo>
                <a:lnTo>
                  <a:pt x="586" y="369"/>
                </a:lnTo>
                <a:lnTo>
                  <a:pt x="588" y="369"/>
                </a:lnTo>
                <a:lnTo>
                  <a:pt x="590" y="370"/>
                </a:lnTo>
                <a:lnTo>
                  <a:pt x="591" y="371"/>
                </a:lnTo>
                <a:lnTo>
                  <a:pt x="593" y="372"/>
                </a:lnTo>
                <a:lnTo>
                  <a:pt x="595" y="372"/>
                </a:lnTo>
                <a:lnTo>
                  <a:pt x="597" y="373"/>
                </a:lnTo>
                <a:lnTo>
                  <a:pt x="598" y="374"/>
                </a:lnTo>
                <a:lnTo>
                  <a:pt x="600" y="375"/>
                </a:lnTo>
                <a:lnTo>
                  <a:pt x="602" y="375"/>
                </a:lnTo>
                <a:lnTo>
                  <a:pt x="603" y="376"/>
                </a:lnTo>
                <a:lnTo>
                  <a:pt x="605" y="377"/>
                </a:lnTo>
                <a:lnTo>
                  <a:pt x="607" y="378"/>
                </a:lnTo>
                <a:lnTo>
                  <a:pt x="608" y="378"/>
                </a:lnTo>
                <a:lnTo>
                  <a:pt x="610" y="379"/>
                </a:lnTo>
                <a:lnTo>
                  <a:pt x="612" y="380"/>
                </a:lnTo>
                <a:lnTo>
                  <a:pt x="613" y="381"/>
                </a:lnTo>
                <a:lnTo>
                  <a:pt x="615" y="381"/>
                </a:lnTo>
                <a:lnTo>
                  <a:pt x="617" y="382"/>
                </a:lnTo>
                <a:lnTo>
                  <a:pt x="619" y="383"/>
                </a:lnTo>
                <a:lnTo>
                  <a:pt x="620" y="384"/>
                </a:lnTo>
                <a:lnTo>
                  <a:pt x="622" y="385"/>
                </a:lnTo>
                <a:lnTo>
                  <a:pt x="624" y="385"/>
                </a:lnTo>
                <a:lnTo>
                  <a:pt x="625" y="386"/>
                </a:lnTo>
                <a:lnTo>
                  <a:pt x="627" y="387"/>
                </a:lnTo>
                <a:lnTo>
                  <a:pt x="629" y="388"/>
                </a:lnTo>
                <a:lnTo>
                  <a:pt x="630" y="388"/>
                </a:lnTo>
                <a:lnTo>
                  <a:pt x="632" y="389"/>
                </a:lnTo>
                <a:lnTo>
                  <a:pt x="634" y="390"/>
                </a:lnTo>
                <a:lnTo>
                  <a:pt x="636" y="391"/>
                </a:lnTo>
                <a:lnTo>
                  <a:pt x="637" y="391"/>
                </a:lnTo>
                <a:lnTo>
                  <a:pt x="639" y="392"/>
                </a:lnTo>
                <a:lnTo>
                  <a:pt x="641" y="393"/>
                </a:lnTo>
                <a:lnTo>
                  <a:pt x="642" y="394"/>
                </a:lnTo>
                <a:lnTo>
                  <a:pt x="644" y="394"/>
                </a:lnTo>
                <a:lnTo>
                  <a:pt x="646" y="395"/>
                </a:lnTo>
                <a:lnTo>
                  <a:pt x="647" y="396"/>
                </a:lnTo>
                <a:lnTo>
                  <a:pt x="649" y="397"/>
                </a:lnTo>
                <a:lnTo>
                  <a:pt x="651" y="397"/>
                </a:lnTo>
                <a:lnTo>
                  <a:pt x="653" y="398"/>
                </a:lnTo>
                <a:lnTo>
                  <a:pt x="654" y="399"/>
                </a:lnTo>
                <a:lnTo>
                  <a:pt x="656" y="400"/>
                </a:lnTo>
                <a:lnTo>
                  <a:pt x="658" y="400"/>
                </a:lnTo>
                <a:lnTo>
                  <a:pt x="659" y="401"/>
                </a:lnTo>
                <a:lnTo>
                  <a:pt x="661" y="402"/>
                </a:lnTo>
                <a:lnTo>
                  <a:pt x="663" y="403"/>
                </a:lnTo>
                <a:lnTo>
                  <a:pt x="664" y="404"/>
                </a:lnTo>
                <a:lnTo>
                  <a:pt x="666" y="404"/>
                </a:lnTo>
                <a:lnTo>
                  <a:pt x="668" y="405"/>
                </a:lnTo>
                <a:lnTo>
                  <a:pt x="669" y="406"/>
                </a:lnTo>
                <a:lnTo>
                  <a:pt x="671" y="407"/>
                </a:lnTo>
                <a:lnTo>
                  <a:pt x="673" y="407"/>
                </a:lnTo>
                <a:lnTo>
                  <a:pt x="675" y="408"/>
                </a:lnTo>
                <a:lnTo>
                  <a:pt x="676" y="409"/>
                </a:lnTo>
                <a:lnTo>
                  <a:pt x="678" y="410"/>
                </a:lnTo>
                <a:lnTo>
                  <a:pt x="680" y="410"/>
                </a:lnTo>
                <a:lnTo>
                  <a:pt x="681" y="411"/>
                </a:lnTo>
                <a:lnTo>
                  <a:pt x="683" y="412"/>
                </a:lnTo>
                <a:lnTo>
                  <a:pt x="685" y="413"/>
                </a:lnTo>
                <a:lnTo>
                  <a:pt x="686" y="413"/>
                </a:lnTo>
                <a:lnTo>
                  <a:pt x="688" y="414"/>
                </a:lnTo>
                <a:lnTo>
                  <a:pt x="690" y="415"/>
                </a:lnTo>
                <a:lnTo>
                  <a:pt x="692" y="416"/>
                </a:lnTo>
                <a:lnTo>
                  <a:pt x="693" y="416"/>
                </a:lnTo>
                <a:lnTo>
                  <a:pt x="695" y="417"/>
                </a:lnTo>
                <a:lnTo>
                  <a:pt x="697" y="418"/>
                </a:lnTo>
                <a:lnTo>
                  <a:pt x="698" y="419"/>
                </a:lnTo>
                <a:lnTo>
                  <a:pt x="700" y="419"/>
                </a:lnTo>
                <a:lnTo>
                  <a:pt x="702" y="420"/>
                </a:lnTo>
                <a:lnTo>
                  <a:pt x="703" y="421"/>
                </a:lnTo>
                <a:lnTo>
                  <a:pt x="705" y="422"/>
                </a:lnTo>
                <a:lnTo>
                  <a:pt x="707" y="423"/>
                </a:lnTo>
                <a:lnTo>
                  <a:pt x="708" y="423"/>
                </a:lnTo>
                <a:lnTo>
                  <a:pt x="710" y="424"/>
                </a:lnTo>
                <a:lnTo>
                  <a:pt x="712" y="425"/>
                </a:lnTo>
                <a:lnTo>
                  <a:pt x="714" y="426"/>
                </a:lnTo>
                <a:lnTo>
                  <a:pt x="715" y="426"/>
                </a:lnTo>
                <a:lnTo>
                  <a:pt x="717" y="427"/>
                </a:lnTo>
                <a:lnTo>
                  <a:pt x="719" y="428"/>
                </a:lnTo>
                <a:lnTo>
                  <a:pt x="720" y="429"/>
                </a:lnTo>
                <a:lnTo>
                  <a:pt x="722" y="429"/>
                </a:lnTo>
                <a:lnTo>
                  <a:pt x="724" y="430"/>
                </a:lnTo>
                <a:lnTo>
                  <a:pt x="725" y="431"/>
                </a:lnTo>
                <a:lnTo>
                  <a:pt x="727" y="432"/>
                </a:lnTo>
                <a:lnTo>
                  <a:pt x="729" y="432"/>
                </a:lnTo>
                <a:lnTo>
                  <a:pt x="731" y="433"/>
                </a:lnTo>
                <a:lnTo>
                  <a:pt x="732" y="434"/>
                </a:lnTo>
                <a:lnTo>
                  <a:pt x="734" y="435"/>
                </a:lnTo>
                <a:lnTo>
                  <a:pt x="736" y="435"/>
                </a:lnTo>
                <a:lnTo>
                  <a:pt x="737" y="436"/>
                </a:lnTo>
                <a:lnTo>
                  <a:pt x="739" y="437"/>
                </a:lnTo>
                <a:lnTo>
                  <a:pt x="741" y="438"/>
                </a:lnTo>
                <a:lnTo>
                  <a:pt x="742" y="439"/>
                </a:lnTo>
                <a:lnTo>
                  <a:pt x="744" y="439"/>
                </a:lnTo>
                <a:lnTo>
                  <a:pt x="746" y="440"/>
                </a:lnTo>
                <a:lnTo>
                  <a:pt x="747" y="441"/>
                </a:lnTo>
                <a:lnTo>
                  <a:pt x="749" y="442"/>
                </a:lnTo>
                <a:lnTo>
                  <a:pt x="751" y="442"/>
                </a:lnTo>
                <a:lnTo>
                  <a:pt x="753" y="443"/>
                </a:lnTo>
                <a:lnTo>
                  <a:pt x="754" y="444"/>
                </a:lnTo>
                <a:lnTo>
                  <a:pt x="756" y="445"/>
                </a:lnTo>
                <a:lnTo>
                  <a:pt x="758" y="445"/>
                </a:lnTo>
                <a:lnTo>
                  <a:pt x="759" y="446"/>
                </a:lnTo>
                <a:lnTo>
                  <a:pt x="761" y="447"/>
                </a:lnTo>
                <a:lnTo>
                  <a:pt x="763" y="448"/>
                </a:lnTo>
                <a:lnTo>
                  <a:pt x="764" y="448"/>
                </a:lnTo>
                <a:lnTo>
                  <a:pt x="766" y="449"/>
                </a:lnTo>
                <a:lnTo>
                  <a:pt x="768" y="450"/>
                </a:lnTo>
                <a:lnTo>
                  <a:pt x="770" y="451"/>
                </a:lnTo>
                <a:lnTo>
                  <a:pt x="771" y="451"/>
                </a:lnTo>
                <a:lnTo>
                  <a:pt x="773" y="452"/>
                </a:lnTo>
                <a:lnTo>
                  <a:pt x="775" y="453"/>
                </a:lnTo>
                <a:lnTo>
                  <a:pt x="776" y="454"/>
                </a:lnTo>
                <a:lnTo>
                  <a:pt x="778" y="454"/>
                </a:lnTo>
                <a:lnTo>
                  <a:pt x="780" y="455"/>
                </a:lnTo>
                <a:lnTo>
                  <a:pt x="781" y="456"/>
                </a:lnTo>
                <a:lnTo>
                  <a:pt x="783" y="457"/>
                </a:lnTo>
                <a:lnTo>
                  <a:pt x="785" y="458"/>
                </a:lnTo>
                <a:lnTo>
                  <a:pt x="786" y="458"/>
                </a:lnTo>
                <a:lnTo>
                  <a:pt x="788" y="459"/>
                </a:lnTo>
                <a:lnTo>
                  <a:pt x="790" y="460"/>
                </a:lnTo>
                <a:lnTo>
                  <a:pt x="792" y="461"/>
                </a:lnTo>
                <a:lnTo>
                  <a:pt x="793" y="461"/>
                </a:lnTo>
                <a:lnTo>
                  <a:pt x="795" y="462"/>
                </a:lnTo>
                <a:lnTo>
                  <a:pt x="797" y="463"/>
                </a:lnTo>
                <a:lnTo>
                  <a:pt x="798" y="464"/>
                </a:lnTo>
                <a:lnTo>
                  <a:pt x="800" y="464"/>
                </a:lnTo>
                <a:lnTo>
                  <a:pt x="802" y="465"/>
                </a:lnTo>
                <a:lnTo>
                  <a:pt x="803" y="466"/>
                </a:lnTo>
                <a:lnTo>
                  <a:pt x="805" y="467"/>
                </a:lnTo>
                <a:lnTo>
                  <a:pt x="807" y="467"/>
                </a:lnTo>
                <a:lnTo>
                  <a:pt x="809" y="468"/>
                </a:lnTo>
                <a:lnTo>
                  <a:pt x="810" y="469"/>
                </a:lnTo>
                <a:lnTo>
                  <a:pt x="812" y="470"/>
                </a:lnTo>
                <a:lnTo>
                  <a:pt x="814" y="470"/>
                </a:lnTo>
                <a:lnTo>
                  <a:pt x="815" y="471"/>
                </a:lnTo>
                <a:lnTo>
                  <a:pt x="817" y="472"/>
                </a:lnTo>
                <a:lnTo>
                  <a:pt x="819" y="473"/>
                </a:lnTo>
                <a:lnTo>
                  <a:pt x="820" y="473"/>
                </a:lnTo>
                <a:lnTo>
                  <a:pt x="822" y="474"/>
                </a:lnTo>
                <a:lnTo>
                  <a:pt x="824" y="475"/>
                </a:lnTo>
                <a:lnTo>
                  <a:pt x="825" y="476"/>
                </a:lnTo>
                <a:lnTo>
                  <a:pt x="827" y="477"/>
                </a:lnTo>
                <a:lnTo>
                  <a:pt x="829" y="477"/>
                </a:lnTo>
                <a:lnTo>
                  <a:pt x="831" y="478"/>
                </a:lnTo>
                <a:lnTo>
                  <a:pt x="832" y="479"/>
                </a:lnTo>
                <a:lnTo>
                  <a:pt x="834" y="480"/>
                </a:lnTo>
                <a:lnTo>
                  <a:pt x="836" y="480"/>
                </a:lnTo>
                <a:lnTo>
                  <a:pt x="837" y="481"/>
                </a:lnTo>
                <a:lnTo>
                  <a:pt x="839" y="482"/>
                </a:lnTo>
                <a:lnTo>
                  <a:pt x="841" y="483"/>
                </a:lnTo>
                <a:lnTo>
                  <a:pt x="842" y="483"/>
                </a:lnTo>
                <a:lnTo>
                  <a:pt x="844" y="484"/>
                </a:lnTo>
                <a:lnTo>
                  <a:pt x="846" y="485"/>
                </a:lnTo>
                <a:lnTo>
                  <a:pt x="848" y="486"/>
                </a:lnTo>
                <a:lnTo>
                  <a:pt x="849" y="486"/>
                </a:lnTo>
                <a:lnTo>
                  <a:pt x="851" y="487"/>
                </a:lnTo>
                <a:lnTo>
                  <a:pt x="853" y="488"/>
                </a:lnTo>
                <a:lnTo>
                  <a:pt x="854" y="489"/>
                </a:lnTo>
                <a:lnTo>
                  <a:pt x="856" y="489"/>
                </a:lnTo>
                <a:lnTo>
                  <a:pt x="858" y="490"/>
                </a:lnTo>
                <a:lnTo>
                  <a:pt x="859" y="491"/>
                </a:lnTo>
                <a:lnTo>
                  <a:pt x="861" y="492"/>
                </a:lnTo>
                <a:lnTo>
                  <a:pt x="863" y="492"/>
                </a:lnTo>
                <a:lnTo>
                  <a:pt x="865" y="493"/>
                </a:lnTo>
                <a:lnTo>
                  <a:pt x="866" y="494"/>
                </a:lnTo>
                <a:lnTo>
                  <a:pt x="868" y="495"/>
                </a:lnTo>
                <a:lnTo>
                  <a:pt x="870" y="496"/>
                </a:lnTo>
                <a:lnTo>
                  <a:pt x="871" y="496"/>
                </a:lnTo>
                <a:lnTo>
                  <a:pt x="873" y="497"/>
                </a:lnTo>
                <a:lnTo>
                  <a:pt x="875" y="498"/>
                </a:lnTo>
                <a:lnTo>
                  <a:pt x="876" y="499"/>
                </a:lnTo>
                <a:lnTo>
                  <a:pt x="878" y="499"/>
                </a:lnTo>
                <a:lnTo>
                  <a:pt x="880" y="500"/>
                </a:lnTo>
                <a:lnTo>
                  <a:pt x="881" y="501"/>
                </a:lnTo>
                <a:lnTo>
                  <a:pt x="883" y="502"/>
                </a:lnTo>
                <a:lnTo>
                  <a:pt x="885" y="502"/>
                </a:lnTo>
                <a:lnTo>
                  <a:pt x="887" y="503"/>
                </a:lnTo>
                <a:lnTo>
                  <a:pt x="888" y="504"/>
                </a:lnTo>
                <a:lnTo>
                  <a:pt x="890" y="505"/>
                </a:lnTo>
                <a:lnTo>
                  <a:pt x="892" y="505"/>
                </a:lnTo>
                <a:lnTo>
                  <a:pt x="893" y="506"/>
                </a:lnTo>
                <a:lnTo>
                  <a:pt x="895" y="507"/>
                </a:lnTo>
                <a:lnTo>
                  <a:pt x="897" y="508"/>
                </a:lnTo>
                <a:lnTo>
                  <a:pt x="898" y="508"/>
                </a:lnTo>
                <a:lnTo>
                  <a:pt x="900" y="509"/>
                </a:lnTo>
                <a:lnTo>
                  <a:pt x="902" y="510"/>
                </a:lnTo>
                <a:lnTo>
                  <a:pt x="904" y="511"/>
                </a:lnTo>
                <a:lnTo>
                  <a:pt x="905" y="512"/>
                </a:lnTo>
                <a:lnTo>
                  <a:pt x="907" y="512"/>
                </a:lnTo>
                <a:lnTo>
                  <a:pt x="909" y="513"/>
                </a:lnTo>
                <a:lnTo>
                  <a:pt x="910" y="514"/>
                </a:lnTo>
                <a:lnTo>
                  <a:pt x="912" y="515"/>
                </a:lnTo>
                <a:lnTo>
                  <a:pt x="914" y="515"/>
                </a:lnTo>
                <a:lnTo>
                  <a:pt x="915" y="516"/>
                </a:lnTo>
                <a:lnTo>
                  <a:pt x="917" y="517"/>
                </a:lnTo>
                <a:lnTo>
                  <a:pt x="919" y="518"/>
                </a:lnTo>
                <a:lnTo>
                  <a:pt x="920" y="518"/>
                </a:lnTo>
                <a:lnTo>
                  <a:pt x="922" y="519"/>
                </a:lnTo>
                <a:lnTo>
                  <a:pt x="924" y="520"/>
                </a:lnTo>
                <a:lnTo>
                  <a:pt x="926" y="521"/>
                </a:lnTo>
                <a:lnTo>
                  <a:pt x="927" y="521"/>
                </a:lnTo>
                <a:lnTo>
                  <a:pt x="929" y="522"/>
                </a:lnTo>
                <a:lnTo>
                  <a:pt x="931" y="523"/>
                </a:lnTo>
                <a:lnTo>
                  <a:pt x="932" y="524"/>
                </a:lnTo>
                <a:lnTo>
                  <a:pt x="934" y="524"/>
                </a:lnTo>
                <a:lnTo>
                  <a:pt x="936" y="525"/>
                </a:lnTo>
                <a:lnTo>
                  <a:pt x="937" y="526"/>
                </a:lnTo>
                <a:lnTo>
                  <a:pt x="939" y="527"/>
                </a:lnTo>
                <a:lnTo>
                  <a:pt x="941" y="527"/>
                </a:lnTo>
                <a:lnTo>
                  <a:pt x="943" y="528"/>
                </a:lnTo>
                <a:lnTo>
                  <a:pt x="944" y="529"/>
                </a:lnTo>
                <a:lnTo>
                  <a:pt x="946" y="530"/>
                </a:lnTo>
                <a:lnTo>
                  <a:pt x="948" y="531"/>
                </a:lnTo>
                <a:lnTo>
                  <a:pt x="949" y="531"/>
                </a:lnTo>
                <a:lnTo>
                  <a:pt x="951" y="532"/>
                </a:lnTo>
                <a:lnTo>
                  <a:pt x="953" y="533"/>
                </a:lnTo>
                <a:lnTo>
                  <a:pt x="954" y="534"/>
                </a:lnTo>
                <a:lnTo>
                  <a:pt x="956" y="534"/>
                </a:lnTo>
                <a:lnTo>
                  <a:pt x="958" y="535"/>
                </a:lnTo>
                <a:lnTo>
                  <a:pt x="959" y="536"/>
                </a:lnTo>
                <a:lnTo>
                  <a:pt x="961" y="537"/>
                </a:lnTo>
                <a:lnTo>
                  <a:pt x="963" y="537"/>
                </a:lnTo>
                <a:lnTo>
                  <a:pt x="965" y="538"/>
                </a:lnTo>
                <a:lnTo>
                  <a:pt x="966" y="539"/>
                </a:lnTo>
                <a:lnTo>
                  <a:pt x="968" y="540"/>
                </a:lnTo>
                <a:lnTo>
                  <a:pt x="970" y="540"/>
                </a:lnTo>
                <a:lnTo>
                  <a:pt x="971" y="541"/>
                </a:lnTo>
                <a:lnTo>
                  <a:pt x="973" y="542"/>
                </a:lnTo>
                <a:lnTo>
                  <a:pt x="975" y="543"/>
                </a:lnTo>
                <a:lnTo>
                  <a:pt x="976" y="543"/>
                </a:lnTo>
                <a:lnTo>
                  <a:pt x="978" y="544"/>
                </a:lnTo>
                <a:lnTo>
                  <a:pt x="980" y="545"/>
                </a:lnTo>
                <a:lnTo>
                  <a:pt x="982" y="546"/>
                </a:lnTo>
                <a:lnTo>
                  <a:pt x="983" y="546"/>
                </a:lnTo>
                <a:lnTo>
                  <a:pt x="985" y="547"/>
                </a:lnTo>
              </a:path>
            </a:pathLst>
          </a:custGeom>
          <a:noFill/>
          <a:ln w="60325">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16"/>
          <p:cNvSpPr>
            <a:spLocks/>
          </p:cNvSpPr>
          <p:nvPr/>
        </p:nvSpPr>
        <p:spPr bwMode="auto">
          <a:xfrm>
            <a:off x="2806700" y="1103313"/>
            <a:ext cx="3727450" cy="2659063"/>
          </a:xfrm>
          <a:custGeom>
            <a:avLst/>
            <a:gdLst>
              <a:gd name="T0" fmla="*/ 10 w 749"/>
              <a:gd name="T1" fmla="*/ 8 h 534"/>
              <a:gd name="T2" fmla="*/ 22 w 749"/>
              <a:gd name="T3" fmla="*/ 18 h 534"/>
              <a:gd name="T4" fmla="*/ 33 w 749"/>
              <a:gd name="T5" fmla="*/ 28 h 534"/>
              <a:gd name="T6" fmla="*/ 45 w 749"/>
              <a:gd name="T7" fmla="*/ 38 h 534"/>
              <a:gd name="T8" fmla="*/ 57 w 749"/>
              <a:gd name="T9" fmla="*/ 48 h 534"/>
              <a:gd name="T10" fmla="*/ 69 w 749"/>
              <a:gd name="T11" fmla="*/ 58 h 534"/>
              <a:gd name="T12" fmla="*/ 81 w 749"/>
              <a:gd name="T13" fmla="*/ 68 h 534"/>
              <a:gd name="T14" fmla="*/ 93 w 749"/>
              <a:gd name="T15" fmla="*/ 78 h 534"/>
              <a:gd name="T16" fmla="*/ 105 w 749"/>
              <a:gd name="T17" fmla="*/ 88 h 534"/>
              <a:gd name="T18" fmla="*/ 117 w 749"/>
              <a:gd name="T19" fmla="*/ 98 h 534"/>
              <a:gd name="T20" fmla="*/ 128 w 749"/>
              <a:gd name="T21" fmla="*/ 108 h 534"/>
              <a:gd name="T22" fmla="*/ 140 w 749"/>
              <a:gd name="T23" fmla="*/ 119 h 534"/>
              <a:gd name="T24" fmla="*/ 152 w 749"/>
              <a:gd name="T25" fmla="*/ 130 h 534"/>
              <a:gd name="T26" fmla="*/ 164 w 749"/>
              <a:gd name="T27" fmla="*/ 141 h 534"/>
              <a:gd name="T28" fmla="*/ 176 w 749"/>
              <a:gd name="T29" fmla="*/ 152 h 534"/>
              <a:gd name="T30" fmla="*/ 188 w 749"/>
              <a:gd name="T31" fmla="*/ 163 h 534"/>
              <a:gd name="T32" fmla="*/ 200 w 749"/>
              <a:gd name="T33" fmla="*/ 174 h 534"/>
              <a:gd name="T34" fmla="*/ 212 w 749"/>
              <a:gd name="T35" fmla="*/ 185 h 534"/>
              <a:gd name="T36" fmla="*/ 223 w 749"/>
              <a:gd name="T37" fmla="*/ 196 h 534"/>
              <a:gd name="T38" fmla="*/ 235 w 749"/>
              <a:gd name="T39" fmla="*/ 207 h 534"/>
              <a:gd name="T40" fmla="*/ 247 w 749"/>
              <a:gd name="T41" fmla="*/ 215 h 534"/>
              <a:gd name="T42" fmla="*/ 259 w 749"/>
              <a:gd name="T43" fmla="*/ 222 h 534"/>
              <a:gd name="T44" fmla="*/ 271 w 749"/>
              <a:gd name="T45" fmla="*/ 230 h 534"/>
              <a:gd name="T46" fmla="*/ 283 w 749"/>
              <a:gd name="T47" fmla="*/ 238 h 534"/>
              <a:gd name="T48" fmla="*/ 295 w 749"/>
              <a:gd name="T49" fmla="*/ 246 h 534"/>
              <a:gd name="T50" fmla="*/ 307 w 749"/>
              <a:gd name="T51" fmla="*/ 254 h 534"/>
              <a:gd name="T52" fmla="*/ 318 w 749"/>
              <a:gd name="T53" fmla="*/ 262 h 534"/>
              <a:gd name="T54" fmla="*/ 330 w 749"/>
              <a:gd name="T55" fmla="*/ 270 h 534"/>
              <a:gd name="T56" fmla="*/ 342 w 749"/>
              <a:gd name="T57" fmla="*/ 278 h 534"/>
              <a:gd name="T58" fmla="*/ 354 w 749"/>
              <a:gd name="T59" fmla="*/ 286 h 534"/>
              <a:gd name="T60" fmla="*/ 366 w 749"/>
              <a:gd name="T61" fmla="*/ 294 h 534"/>
              <a:gd name="T62" fmla="*/ 378 w 749"/>
              <a:gd name="T63" fmla="*/ 302 h 534"/>
              <a:gd name="T64" fmla="*/ 390 w 749"/>
              <a:gd name="T65" fmla="*/ 309 h 534"/>
              <a:gd name="T66" fmla="*/ 402 w 749"/>
              <a:gd name="T67" fmla="*/ 317 h 534"/>
              <a:gd name="T68" fmla="*/ 413 w 749"/>
              <a:gd name="T69" fmla="*/ 325 h 534"/>
              <a:gd name="T70" fmla="*/ 425 w 749"/>
              <a:gd name="T71" fmla="*/ 333 h 534"/>
              <a:gd name="T72" fmla="*/ 437 w 749"/>
              <a:gd name="T73" fmla="*/ 341 h 534"/>
              <a:gd name="T74" fmla="*/ 449 w 749"/>
              <a:gd name="T75" fmla="*/ 349 h 534"/>
              <a:gd name="T76" fmla="*/ 461 w 749"/>
              <a:gd name="T77" fmla="*/ 357 h 534"/>
              <a:gd name="T78" fmla="*/ 473 w 749"/>
              <a:gd name="T79" fmla="*/ 365 h 534"/>
              <a:gd name="T80" fmla="*/ 485 w 749"/>
              <a:gd name="T81" fmla="*/ 373 h 534"/>
              <a:gd name="T82" fmla="*/ 496 w 749"/>
              <a:gd name="T83" fmla="*/ 380 h 534"/>
              <a:gd name="T84" fmla="*/ 508 w 749"/>
              <a:gd name="T85" fmla="*/ 388 h 534"/>
              <a:gd name="T86" fmla="*/ 520 w 749"/>
              <a:gd name="T87" fmla="*/ 396 h 534"/>
              <a:gd name="T88" fmla="*/ 532 w 749"/>
              <a:gd name="T89" fmla="*/ 404 h 534"/>
              <a:gd name="T90" fmla="*/ 544 w 749"/>
              <a:gd name="T91" fmla="*/ 412 h 534"/>
              <a:gd name="T92" fmla="*/ 556 w 749"/>
              <a:gd name="T93" fmla="*/ 419 h 534"/>
              <a:gd name="T94" fmla="*/ 568 w 749"/>
              <a:gd name="T95" fmla="*/ 427 h 534"/>
              <a:gd name="T96" fmla="*/ 580 w 749"/>
              <a:gd name="T97" fmla="*/ 435 h 534"/>
              <a:gd name="T98" fmla="*/ 591 w 749"/>
              <a:gd name="T99" fmla="*/ 442 h 534"/>
              <a:gd name="T100" fmla="*/ 603 w 749"/>
              <a:gd name="T101" fmla="*/ 449 h 534"/>
              <a:gd name="T102" fmla="*/ 615 w 749"/>
              <a:gd name="T103" fmla="*/ 456 h 534"/>
              <a:gd name="T104" fmla="*/ 627 w 749"/>
              <a:gd name="T105" fmla="*/ 462 h 534"/>
              <a:gd name="T106" fmla="*/ 639 w 749"/>
              <a:gd name="T107" fmla="*/ 469 h 534"/>
              <a:gd name="T108" fmla="*/ 651 w 749"/>
              <a:gd name="T109" fmla="*/ 476 h 534"/>
              <a:gd name="T110" fmla="*/ 663 w 749"/>
              <a:gd name="T111" fmla="*/ 483 h 534"/>
              <a:gd name="T112" fmla="*/ 675 w 749"/>
              <a:gd name="T113" fmla="*/ 490 h 534"/>
              <a:gd name="T114" fmla="*/ 686 w 749"/>
              <a:gd name="T115" fmla="*/ 497 h 534"/>
              <a:gd name="T116" fmla="*/ 698 w 749"/>
              <a:gd name="T117" fmla="*/ 504 h 534"/>
              <a:gd name="T118" fmla="*/ 710 w 749"/>
              <a:gd name="T119" fmla="*/ 511 h 534"/>
              <a:gd name="T120" fmla="*/ 722 w 749"/>
              <a:gd name="T121" fmla="*/ 518 h 534"/>
              <a:gd name="T122" fmla="*/ 734 w 749"/>
              <a:gd name="T123" fmla="*/ 525 h 534"/>
              <a:gd name="T124" fmla="*/ 746 w 749"/>
              <a:gd name="T125" fmla="*/ 532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49" h="534">
                <a:moveTo>
                  <a:pt x="0" y="0"/>
                </a:moveTo>
                <a:lnTo>
                  <a:pt x="1" y="1"/>
                </a:lnTo>
                <a:lnTo>
                  <a:pt x="3" y="3"/>
                </a:lnTo>
                <a:lnTo>
                  <a:pt x="5" y="4"/>
                </a:lnTo>
                <a:lnTo>
                  <a:pt x="6" y="5"/>
                </a:lnTo>
                <a:lnTo>
                  <a:pt x="8" y="7"/>
                </a:lnTo>
                <a:lnTo>
                  <a:pt x="10" y="8"/>
                </a:lnTo>
                <a:lnTo>
                  <a:pt x="11" y="10"/>
                </a:lnTo>
                <a:lnTo>
                  <a:pt x="13" y="11"/>
                </a:lnTo>
                <a:lnTo>
                  <a:pt x="15" y="13"/>
                </a:lnTo>
                <a:lnTo>
                  <a:pt x="17" y="14"/>
                </a:lnTo>
                <a:lnTo>
                  <a:pt x="18" y="15"/>
                </a:lnTo>
                <a:lnTo>
                  <a:pt x="20" y="17"/>
                </a:lnTo>
                <a:lnTo>
                  <a:pt x="22" y="18"/>
                </a:lnTo>
                <a:lnTo>
                  <a:pt x="23" y="20"/>
                </a:lnTo>
                <a:lnTo>
                  <a:pt x="25" y="21"/>
                </a:lnTo>
                <a:lnTo>
                  <a:pt x="27" y="22"/>
                </a:lnTo>
                <a:lnTo>
                  <a:pt x="28" y="24"/>
                </a:lnTo>
                <a:lnTo>
                  <a:pt x="30" y="25"/>
                </a:lnTo>
                <a:lnTo>
                  <a:pt x="32" y="27"/>
                </a:lnTo>
                <a:lnTo>
                  <a:pt x="33" y="28"/>
                </a:lnTo>
                <a:lnTo>
                  <a:pt x="35" y="30"/>
                </a:lnTo>
                <a:lnTo>
                  <a:pt x="37" y="31"/>
                </a:lnTo>
                <a:lnTo>
                  <a:pt x="39" y="32"/>
                </a:lnTo>
                <a:lnTo>
                  <a:pt x="40" y="34"/>
                </a:lnTo>
                <a:lnTo>
                  <a:pt x="42" y="35"/>
                </a:lnTo>
                <a:lnTo>
                  <a:pt x="44" y="37"/>
                </a:lnTo>
                <a:lnTo>
                  <a:pt x="45" y="38"/>
                </a:lnTo>
                <a:lnTo>
                  <a:pt x="47" y="40"/>
                </a:lnTo>
                <a:lnTo>
                  <a:pt x="49" y="41"/>
                </a:lnTo>
                <a:lnTo>
                  <a:pt x="50" y="42"/>
                </a:lnTo>
                <a:lnTo>
                  <a:pt x="52" y="44"/>
                </a:lnTo>
                <a:lnTo>
                  <a:pt x="54" y="45"/>
                </a:lnTo>
                <a:lnTo>
                  <a:pt x="56" y="47"/>
                </a:lnTo>
                <a:lnTo>
                  <a:pt x="57" y="48"/>
                </a:lnTo>
                <a:lnTo>
                  <a:pt x="59" y="49"/>
                </a:lnTo>
                <a:lnTo>
                  <a:pt x="61" y="51"/>
                </a:lnTo>
                <a:lnTo>
                  <a:pt x="62" y="52"/>
                </a:lnTo>
                <a:lnTo>
                  <a:pt x="64" y="54"/>
                </a:lnTo>
                <a:lnTo>
                  <a:pt x="66" y="55"/>
                </a:lnTo>
                <a:lnTo>
                  <a:pt x="67" y="57"/>
                </a:lnTo>
                <a:lnTo>
                  <a:pt x="69" y="58"/>
                </a:lnTo>
                <a:lnTo>
                  <a:pt x="71" y="59"/>
                </a:lnTo>
                <a:lnTo>
                  <a:pt x="72" y="61"/>
                </a:lnTo>
                <a:lnTo>
                  <a:pt x="74" y="62"/>
                </a:lnTo>
                <a:lnTo>
                  <a:pt x="76" y="64"/>
                </a:lnTo>
                <a:lnTo>
                  <a:pt x="78" y="65"/>
                </a:lnTo>
                <a:lnTo>
                  <a:pt x="79" y="66"/>
                </a:lnTo>
                <a:lnTo>
                  <a:pt x="81" y="68"/>
                </a:lnTo>
                <a:lnTo>
                  <a:pt x="83" y="69"/>
                </a:lnTo>
                <a:lnTo>
                  <a:pt x="84" y="71"/>
                </a:lnTo>
                <a:lnTo>
                  <a:pt x="86" y="72"/>
                </a:lnTo>
                <a:lnTo>
                  <a:pt x="88" y="74"/>
                </a:lnTo>
                <a:lnTo>
                  <a:pt x="89" y="75"/>
                </a:lnTo>
                <a:lnTo>
                  <a:pt x="91" y="76"/>
                </a:lnTo>
                <a:lnTo>
                  <a:pt x="93" y="78"/>
                </a:lnTo>
                <a:lnTo>
                  <a:pt x="95" y="79"/>
                </a:lnTo>
                <a:lnTo>
                  <a:pt x="96" y="81"/>
                </a:lnTo>
                <a:lnTo>
                  <a:pt x="98" y="82"/>
                </a:lnTo>
                <a:lnTo>
                  <a:pt x="100" y="84"/>
                </a:lnTo>
                <a:lnTo>
                  <a:pt x="101" y="85"/>
                </a:lnTo>
                <a:lnTo>
                  <a:pt x="103" y="86"/>
                </a:lnTo>
                <a:lnTo>
                  <a:pt x="105" y="88"/>
                </a:lnTo>
                <a:lnTo>
                  <a:pt x="106" y="89"/>
                </a:lnTo>
                <a:lnTo>
                  <a:pt x="108" y="91"/>
                </a:lnTo>
                <a:lnTo>
                  <a:pt x="110" y="92"/>
                </a:lnTo>
                <a:lnTo>
                  <a:pt x="111" y="93"/>
                </a:lnTo>
                <a:lnTo>
                  <a:pt x="113" y="95"/>
                </a:lnTo>
                <a:lnTo>
                  <a:pt x="115" y="96"/>
                </a:lnTo>
                <a:lnTo>
                  <a:pt x="117" y="98"/>
                </a:lnTo>
                <a:lnTo>
                  <a:pt x="118" y="99"/>
                </a:lnTo>
                <a:lnTo>
                  <a:pt x="120" y="101"/>
                </a:lnTo>
                <a:lnTo>
                  <a:pt x="122" y="102"/>
                </a:lnTo>
                <a:lnTo>
                  <a:pt x="123" y="103"/>
                </a:lnTo>
                <a:lnTo>
                  <a:pt x="125" y="105"/>
                </a:lnTo>
                <a:lnTo>
                  <a:pt x="127" y="106"/>
                </a:lnTo>
                <a:lnTo>
                  <a:pt x="128" y="108"/>
                </a:lnTo>
                <a:lnTo>
                  <a:pt x="130" y="109"/>
                </a:lnTo>
                <a:lnTo>
                  <a:pt x="132" y="111"/>
                </a:lnTo>
                <a:lnTo>
                  <a:pt x="134" y="112"/>
                </a:lnTo>
                <a:lnTo>
                  <a:pt x="135" y="114"/>
                </a:lnTo>
                <a:lnTo>
                  <a:pt x="137" y="116"/>
                </a:lnTo>
                <a:lnTo>
                  <a:pt x="139" y="117"/>
                </a:lnTo>
                <a:lnTo>
                  <a:pt x="140" y="119"/>
                </a:lnTo>
                <a:lnTo>
                  <a:pt x="142" y="120"/>
                </a:lnTo>
                <a:lnTo>
                  <a:pt x="144" y="122"/>
                </a:lnTo>
                <a:lnTo>
                  <a:pt x="145" y="124"/>
                </a:lnTo>
                <a:lnTo>
                  <a:pt x="147" y="125"/>
                </a:lnTo>
                <a:lnTo>
                  <a:pt x="149" y="127"/>
                </a:lnTo>
                <a:lnTo>
                  <a:pt x="150" y="128"/>
                </a:lnTo>
                <a:lnTo>
                  <a:pt x="152" y="130"/>
                </a:lnTo>
                <a:lnTo>
                  <a:pt x="154" y="131"/>
                </a:lnTo>
                <a:lnTo>
                  <a:pt x="156" y="133"/>
                </a:lnTo>
                <a:lnTo>
                  <a:pt x="157" y="135"/>
                </a:lnTo>
                <a:lnTo>
                  <a:pt x="159" y="136"/>
                </a:lnTo>
                <a:lnTo>
                  <a:pt x="161" y="138"/>
                </a:lnTo>
                <a:lnTo>
                  <a:pt x="162" y="139"/>
                </a:lnTo>
                <a:lnTo>
                  <a:pt x="164" y="141"/>
                </a:lnTo>
                <a:lnTo>
                  <a:pt x="166" y="143"/>
                </a:lnTo>
                <a:lnTo>
                  <a:pt x="167" y="144"/>
                </a:lnTo>
                <a:lnTo>
                  <a:pt x="169" y="146"/>
                </a:lnTo>
                <a:lnTo>
                  <a:pt x="171" y="147"/>
                </a:lnTo>
                <a:lnTo>
                  <a:pt x="173" y="149"/>
                </a:lnTo>
                <a:lnTo>
                  <a:pt x="174" y="150"/>
                </a:lnTo>
                <a:lnTo>
                  <a:pt x="176" y="152"/>
                </a:lnTo>
                <a:lnTo>
                  <a:pt x="178" y="154"/>
                </a:lnTo>
                <a:lnTo>
                  <a:pt x="179" y="155"/>
                </a:lnTo>
                <a:lnTo>
                  <a:pt x="181" y="157"/>
                </a:lnTo>
                <a:lnTo>
                  <a:pt x="183" y="158"/>
                </a:lnTo>
                <a:lnTo>
                  <a:pt x="184" y="160"/>
                </a:lnTo>
                <a:lnTo>
                  <a:pt x="186" y="162"/>
                </a:lnTo>
                <a:lnTo>
                  <a:pt x="188" y="163"/>
                </a:lnTo>
                <a:lnTo>
                  <a:pt x="190" y="165"/>
                </a:lnTo>
                <a:lnTo>
                  <a:pt x="191" y="166"/>
                </a:lnTo>
                <a:lnTo>
                  <a:pt x="193" y="168"/>
                </a:lnTo>
                <a:lnTo>
                  <a:pt x="195" y="169"/>
                </a:lnTo>
                <a:lnTo>
                  <a:pt x="196" y="171"/>
                </a:lnTo>
                <a:lnTo>
                  <a:pt x="198" y="173"/>
                </a:lnTo>
                <a:lnTo>
                  <a:pt x="200" y="174"/>
                </a:lnTo>
                <a:lnTo>
                  <a:pt x="201" y="176"/>
                </a:lnTo>
                <a:lnTo>
                  <a:pt x="203" y="177"/>
                </a:lnTo>
                <a:lnTo>
                  <a:pt x="205" y="179"/>
                </a:lnTo>
                <a:lnTo>
                  <a:pt x="206" y="181"/>
                </a:lnTo>
                <a:lnTo>
                  <a:pt x="208" y="182"/>
                </a:lnTo>
                <a:lnTo>
                  <a:pt x="210" y="184"/>
                </a:lnTo>
                <a:lnTo>
                  <a:pt x="212" y="185"/>
                </a:lnTo>
                <a:lnTo>
                  <a:pt x="213" y="187"/>
                </a:lnTo>
                <a:lnTo>
                  <a:pt x="215" y="189"/>
                </a:lnTo>
                <a:lnTo>
                  <a:pt x="217" y="190"/>
                </a:lnTo>
                <a:lnTo>
                  <a:pt x="218" y="192"/>
                </a:lnTo>
                <a:lnTo>
                  <a:pt x="220" y="193"/>
                </a:lnTo>
                <a:lnTo>
                  <a:pt x="222" y="195"/>
                </a:lnTo>
                <a:lnTo>
                  <a:pt x="223" y="196"/>
                </a:lnTo>
                <a:lnTo>
                  <a:pt x="225" y="198"/>
                </a:lnTo>
                <a:lnTo>
                  <a:pt x="227" y="200"/>
                </a:lnTo>
                <a:lnTo>
                  <a:pt x="229" y="201"/>
                </a:lnTo>
                <a:lnTo>
                  <a:pt x="230" y="203"/>
                </a:lnTo>
                <a:lnTo>
                  <a:pt x="232" y="204"/>
                </a:lnTo>
                <a:lnTo>
                  <a:pt x="234" y="205"/>
                </a:lnTo>
                <a:lnTo>
                  <a:pt x="235" y="207"/>
                </a:lnTo>
                <a:lnTo>
                  <a:pt x="237" y="208"/>
                </a:lnTo>
                <a:lnTo>
                  <a:pt x="239" y="209"/>
                </a:lnTo>
                <a:lnTo>
                  <a:pt x="240" y="210"/>
                </a:lnTo>
                <a:lnTo>
                  <a:pt x="242" y="211"/>
                </a:lnTo>
                <a:lnTo>
                  <a:pt x="244" y="212"/>
                </a:lnTo>
                <a:lnTo>
                  <a:pt x="245" y="213"/>
                </a:lnTo>
                <a:lnTo>
                  <a:pt x="247" y="215"/>
                </a:lnTo>
                <a:lnTo>
                  <a:pt x="249" y="216"/>
                </a:lnTo>
                <a:lnTo>
                  <a:pt x="251" y="217"/>
                </a:lnTo>
                <a:lnTo>
                  <a:pt x="252" y="218"/>
                </a:lnTo>
                <a:lnTo>
                  <a:pt x="254" y="219"/>
                </a:lnTo>
                <a:lnTo>
                  <a:pt x="256" y="220"/>
                </a:lnTo>
                <a:lnTo>
                  <a:pt x="257" y="221"/>
                </a:lnTo>
                <a:lnTo>
                  <a:pt x="259" y="222"/>
                </a:lnTo>
                <a:lnTo>
                  <a:pt x="261" y="224"/>
                </a:lnTo>
                <a:lnTo>
                  <a:pt x="262" y="225"/>
                </a:lnTo>
                <a:lnTo>
                  <a:pt x="264" y="226"/>
                </a:lnTo>
                <a:lnTo>
                  <a:pt x="266" y="227"/>
                </a:lnTo>
                <a:lnTo>
                  <a:pt x="268" y="228"/>
                </a:lnTo>
                <a:lnTo>
                  <a:pt x="269" y="229"/>
                </a:lnTo>
                <a:lnTo>
                  <a:pt x="271" y="230"/>
                </a:lnTo>
                <a:lnTo>
                  <a:pt x="273" y="231"/>
                </a:lnTo>
                <a:lnTo>
                  <a:pt x="274" y="233"/>
                </a:lnTo>
                <a:lnTo>
                  <a:pt x="276" y="234"/>
                </a:lnTo>
                <a:lnTo>
                  <a:pt x="278" y="235"/>
                </a:lnTo>
                <a:lnTo>
                  <a:pt x="279" y="236"/>
                </a:lnTo>
                <a:lnTo>
                  <a:pt x="281" y="237"/>
                </a:lnTo>
                <a:lnTo>
                  <a:pt x="283" y="238"/>
                </a:lnTo>
                <a:lnTo>
                  <a:pt x="284" y="239"/>
                </a:lnTo>
                <a:lnTo>
                  <a:pt x="286" y="241"/>
                </a:lnTo>
                <a:lnTo>
                  <a:pt x="288" y="242"/>
                </a:lnTo>
                <a:lnTo>
                  <a:pt x="290" y="243"/>
                </a:lnTo>
                <a:lnTo>
                  <a:pt x="291" y="244"/>
                </a:lnTo>
                <a:lnTo>
                  <a:pt x="293" y="245"/>
                </a:lnTo>
                <a:lnTo>
                  <a:pt x="295" y="246"/>
                </a:lnTo>
                <a:lnTo>
                  <a:pt x="296" y="247"/>
                </a:lnTo>
                <a:lnTo>
                  <a:pt x="298" y="248"/>
                </a:lnTo>
                <a:lnTo>
                  <a:pt x="300" y="250"/>
                </a:lnTo>
                <a:lnTo>
                  <a:pt x="301" y="251"/>
                </a:lnTo>
                <a:lnTo>
                  <a:pt x="303" y="252"/>
                </a:lnTo>
                <a:lnTo>
                  <a:pt x="305" y="253"/>
                </a:lnTo>
                <a:lnTo>
                  <a:pt x="307" y="254"/>
                </a:lnTo>
                <a:lnTo>
                  <a:pt x="308" y="255"/>
                </a:lnTo>
                <a:lnTo>
                  <a:pt x="310" y="256"/>
                </a:lnTo>
                <a:lnTo>
                  <a:pt x="312" y="257"/>
                </a:lnTo>
                <a:lnTo>
                  <a:pt x="313" y="259"/>
                </a:lnTo>
                <a:lnTo>
                  <a:pt x="315" y="260"/>
                </a:lnTo>
                <a:lnTo>
                  <a:pt x="317" y="261"/>
                </a:lnTo>
                <a:lnTo>
                  <a:pt x="318" y="262"/>
                </a:lnTo>
                <a:lnTo>
                  <a:pt x="320" y="263"/>
                </a:lnTo>
                <a:lnTo>
                  <a:pt x="322" y="264"/>
                </a:lnTo>
                <a:lnTo>
                  <a:pt x="323" y="265"/>
                </a:lnTo>
                <a:lnTo>
                  <a:pt x="325" y="266"/>
                </a:lnTo>
                <a:lnTo>
                  <a:pt x="327" y="268"/>
                </a:lnTo>
                <a:lnTo>
                  <a:pt x="329" y="269"/>
                </a:lnTo>
                <a:lnTo>
                  <a:pt x="330" y="270"/>
                </a:lnTo>
                <a:lnTo>
                  <a:pt x="332" y="271"/>
                </a:lnTo>
                <a:lnTo>
                  <a:pt x="334" y="272"/>
                </a:lnTo>
                <a:lnTo>
                  <a:pt x="335" y="273"/>
                </a:lnTo>
                <a:lnTo>
                  <a:pt x="337" y="274"/>
                </a:lnTo>
                <a:lnTo>
                  <a:pt x="339" y="275"/>
                </a:lnTo>
                <a:lnTo>
                  <a:pt x="340" y="277"/>
                </a:lnTo>
                <a:lnTo>
                  <a:pt x="342" y="278"/>
                </a:lnTo>
                <a:lnTo>
                  <a:pt x="344" y="279"/>
                </a:lnTo>
                <a:lnTo>
                  <a:pt x="346" y="280"/>
                </a:lnTo>
                <a:lnTo>
                  <a:pt x="347" y="281"/>
                </a:lnTo>
                <a:lnTo>
                  <a:pt x="349" y="282"/>
                </a:lnTo>
                <a:lnTo>
                  <a:pt x="351" y="283"/>
                </a:lnTo>
                <a:lnTo>
                  <a:pt x="352" y="285"/>
                </a:lnTo>
                <a:lnTo>
                  <a:pt x="354" y="286"/>
                </a:lnTo>
                <a:lnTo>
                  <a:pt x="356" y="287"/>
                </a:lnTo>
                <a:lnTo>
                  <a:pt x="357" y="288"/>
                </a:lnTo>
                <a:lnTo>
                  <a:pt x="359" y="289"/>
                </a:lnTo>
                <a:lnTo>
                  <a:pt x="361" y="290"/>
                </a:lnTo>
                <a:lnTo>
                  <a:pt x="362" y="291"/>
                </a:lnTo>
                <a:lnTo>
                  <a:pt x="364" y="292"/>
                </a:lnTo>
                <a:lnTo>
                  <a:pt x="366" y="294"/>
                </a:lnTo>
                <a:lnTo>
                  <a:pt x="368" y="295"/>
                </a:lnTo>
                <a:lnTo>
                  <a:pt x="369" y="296"/>
                </a:lnTo>
                <a:lnTo>
                  <a:pt x="371" y="297"/>
                </a:lnTo>
                <a:lnTo>
                  <a:pt x="373" y="298"/>
                </a:lnTo>
                <a:lnTo>
                  <a:pt x="374" y="299"/>
                </a:lnTo>
                <a:lnTo>
                  <a:pt x="376" y="300"/>
                </a:lnTo>
                <a:lnTo>
                  <a:pt x="378" y="302"/>
                </a:lnTo>
                <a:lnTo>
                  <a:pt x="379" y="303"/>
                </a:lnTo>
                <a:lnTo>
                  <a:pt x="381" y="304"/>
                </a:lnTo>
                <a:lnTo>
                  <a:pt x="383" y="305"/>
                </a:lnTo>
                <a:lnTo>
                  <a:pt x="385" y="306"/>
                </a:lnTo>
                <a:lnTo>
                  <a:pt x="386" y="307"/>
                </a:lnTo>
                <a:lnTo>
                  <a:pt x="388" y="308"/>
                </a:lnTo>
                <a:lnTo>
                  <a:pt x="390" y="309"/>
                </a:lnTo>
                <a:lnTo>
                  <a:pt x="391" y="311"/>
                </a:lnTo>
                <a:lnTo>
                  <a:pt x="393" y="312"/>
                </a:lnTo>
                <a:lnTo>
                  <a:pt x="395" y="313"/>
                </a:lnTo>
                <a:lnTo>
                  <a:pt x="396" y="314"/>
                </a:lnTo>
                <a:lnTo>
                  <a:pt x="398" y="315"/>
                </a:lnTo>
                <a:lnTo>
                  <a:pt x="400" y="316"/>
                </a:lnTo>
                <a:lnTo>
                  <a:pt x="402" y="317"/>
                </a:lnTo>
                <a:lnTo>
                  <a:pt x="403" y="318"/>
                </a:lnTo>
                <a:lnTo>
                  <a:pt x="405" y="320"/>
                </a:lnTo>
                <a:lnTo>
                  <a:pt x="407" y="321"/>
                </a:lnTo>
                <a:lnTo>
                  <a:pt x="408" y="322"/>
                </a:lnTo>
                <a:lnTo>
                  <a:pt x="410" y="323"/>
                </a:lnTo>
                <a:lnTo>
                  <a:pt x="412" y="324"/>
                </a:lnTo>
                <a:lnTo>
                  <a:pt x="413" y="325"/>
                </a:lnTo>
                <a:lnTo>
                  <a:pt x="415" y="326"/>
                </a:lnTo>
                <a:lnTo>
                  <a:pt x="417" y="327"/>
                </a:lnTo>
                <a:lnTo>
                  <a:pt x="418" y="329"/>
                </a:lnTo>
                <a:lnTo>
                  <a:pt x="420" y="330"/>
                </a:lnTo>
                <a:lnTo>
                  <a:pt x="422" y="331"/>
                </a:lnTo>
                <a:lnTo>
                  <a:pt x="424" y="332"/>
                </a:lnTo>
                <a:lnTo>
                  <a:pt x="425" y="333"/>
                </a:lnTo>
                <a:lnTo>
                  <a:pt x="427" y="334"/>
                </a:lnTo>
                <a:lnTo>
                  <a:pt x="429" y="335"/>
                </a:lnTo>
                <a:lnTo>
                  <a:pt x="430" y="336"/>
                </a:lnTo>
                <a:lnTo>
                  <a:pt x="432" y="338"/>
                </a:lnTo>
                <a:lnTo>
                  <a:pt x="434" y="339"/>
                </a:lnTo>
                <a:lnTo>
                  <a:pt x="435" y="340"/>
                </a:lnTo>
                <a:lnTo>
                  <a:pt x="437" y="341"/>
                </a:lnTo>
                <a:lnTo>
                  <a:pt x="439" y="342"/>
                </a:lnTo>
                <a:lnTo>
                  <a:pt x="441" y="343"/>
                </a:lnTo>
                <a:lnTo>
                  <a:pt x="442" y="344"/>
                </a:lnTo>
                <a:lnTo>
                  <a:pt x="444" y="346"/>
                </a:lnTo>
                <a:lnTo>
                  <a:pt x="446" y="347"/>
                </a:lnTo>
                <a:lnTo>
                  <a:pt x="447" y="348"/>
                </a:lnTo>
                <a:lnTo>
                  <a:pt x="449" y="349"/>
                </a:lnTo>
                <a:lnTo>
                  <a:pt x="451" y="350"/>
                </a:lnTo>
                <a:lnTo>
                  <a:pt x="452" y="351"/>
                </a:lnTo>
                <a:lnTo>
                  <a:pt x="454" y="352"/>
                </a:lnTo>
                <a:lnTo>
                  <a:pt x="456" y="353"/>
                </a:lnTo>
                <a:lnTo>
                  <a:pt x="457" y="355"/>
                </a:lnTo>
                <a:lnTo>
                  <a:pt x="459" y="356"/>
                </a:lnTo>
                <a:lnTo>
                  <a:pt x="461" y="357"/>
                </a:lnTo>
                <a:lnTo>
                  <a:pt x="463" y="358"/>
                </a:lnTo>
                <a:lnTo>
                  <a:pt x="464" y="359"/>
                </a:lnTo>
                <a:lnTo>
                  <a:pt x="466" y="360"/>
                </a:lnTo>
                <a:lnTo>
                  <a:pt x="468" y="361"/>
                </a:lnTo>
                <a:lnTo>
                  <a:pt x="469" y="363"/>
                </a:lnTo>
                <a:lnTo>
                  <a:pt x="471" y="364"/>
                </a:lnTo>
                <a:lnTo>
                  <a:pt x="473" y="365"/>
                </a:lnTo>
                <a:lnTo>
                  <a:pt x="474" y="366"/>
                </a:lnTo>
                <a:lnTo>
                  <a:pt x="476" y="367"/>
                </a:lnTo>
                <a:lnTo>
                  <a:pt x="478" y="368"/>
                </a:lnTo>
                <a:lnTo>
                  <a:pt x="480" y="369"/>
                </a:lnTo>
                <a:lnTo>
                  <a:pt x="481" y="370"/>
                </a:lnTo>
                <a:lnTo>
                  <a:pt x="483" y="371"/>
                </a:lnTo>
                <a:lnTo>
                  <a:pt x="485" y="373"/>
                </a:lnTo>
                <a:lnTo>
                  <a:pt x="486" y="374"/>
                </a:lnTo>
                <a:lnTo>
                  <a:pt x="488" y="375"/>
                </a:lnTo>
                <a:lnTo>
                  <a:pt x="490" y="376"/>
                </a:lnTo>
                <a:lnTo>
                  <a:pt x="491" y="377"/>
                </a:lnTo>
                <a:lnTo>
                  <a:pt x="493" y="378"/>
                </a:lnTo>
                <a:lnTo>
                  <a:pt x="495" y="379"/>
                </a:lnTo>
                <a:lnTo>
                  <a:pt x="496" y="380"/>
                </a:lnTo>
                <a:lnTo>
                  <a:pt x="498" y="382"/>
                </a:lnTo>
                <a:lnTo>
                  <a:pt x="500" y="383"/>
                </a:lnTo>
                <a:lnTo>
                  <a:pt x="502" y="384"/>
                </a:lnTo>
                <a:lnTo>
                  <a:pt x="503" y="385"/>
                </a:lnTo>
                <a:lnTo>
                  <a:pt x="505" y="386"/>
                </a:lnTo>
                <a:lnTo>
                  <a:pt x="507" y="387"/>
                </a:lnTo>
                <a:lnTo>
                  <a:pt x="508" y="388"/>
                </a:lnTo>
                <a:lnTo>
                  <a:pt x="510" y="389"/>
                </a:lnTo>
                <a:lnTo>
                  <a:pt x="512" y="390"/>
                </a:lnTo>
                <a:lnTo>
                  <a:pt x="513" y="392"/>
                </a:lnTo>
                <a:lnTo>
                  <a:pt x="515" y="393"/>
                </a:lnTo>
                <a:lnTo>
                  <a:pt x="517" y="394"/>
                </a:lnTo>
                <a:lnTo>
                  <a:pt x="519" y="395"/>
                </a:lnTo>
                <a:lnTo>
                  <a:pt x="520" y="396"/>
                </a:lnTo>
                <a:lnTo>
                  <a:pt x="522" y="397"/>
                </a:lnTo>
                <a:lnTo>
                  <a:pt x="524" y="398"/>
                </a:lnTo>
                <a:lnTo>
                  <a:pt x="525" y="399"/>
                </a:lnTo>
                <a:lnTo>
                  <a:pt x="527" y="400"/>
                </a:lnTo>
                <a:lnTo>
                  <a:pt x="529" y="402"/>
                </a:lnTo>
                <a:lnTo>
                  <a:pt x="530" y="403"/>
                </a:lnTo>
                <a:lnTo>
                  <a:pt x="532" y="404"/>
                </a:lnTo>
                <a:lnTo>
                  <a:pt x="534" y="405"/>
                </a:lnTo>
                <a:lnTo>
                  <a:pt x="535" y="406"/>
                </a:lnTo>
                <a:lnTo>
                  <a:pt x="537" y="407"/>
                </a:lnTo>
                <a:lnTo>
                  <a:pt x="539" y="408"/>
                </a:lnTo>
                <a:lnTo>
                  <a:pt x="541" y="409"/>
                </a:lnTo>
                <a:lnTo>
                  <a:pt x="542" y="411"/>
                </a:lnTo>
                <a:lnTo>
                  <a:pt x="544" y="412"/>
                </a:lnTo>
                <a:lnTo>
                  <a:pt x="546" y="413"/>
                </a:lnTo>
                <a:lnTo>
                  <a:pt x="547" y="414"/>
                </a:lnTo>
                <a:lnTo>
                  <a:pt x="549" y="415"/>
                </a:lnTo>
                <a:lnTo>
                  <a:pt x="551" y="416"/>
                </a:lnTo>
                <a:lnTo>
                  <a:pt x="552" y="417"/>
                </a:lnTo>
                <a:lnTo>
                  <a:pt x="554" y="418"/>
                </a:lnTo>
                <a:lnTo>
                  <a:pt x="556" y="419"/>
                </a:lnTo>
                <a:lnTo>
                  <a:pt x="558" y="421"/>
                </a:lnTo>
                <a:lnTo>
                  <a:pt x="559" y="422"/>
                </a:lnTo>
                <a:lnTo>
                  <a:pt x="561" y="423"/>
                </a:lnTo>
                <a:lnTo>
                  <a:pt x="563" y="424"/>
                </a:lnTo>
                <a:lnTo>
                  <a:pt x="564" y="425"/>
                </a:lnTo>
                <a:lnTo>
                  <a:pt x="566" y="426"/>
                </a:lnTo>
                <a:lnTo>
                  <a:pt x="568" y="427"/>
                </a:lnTo>
                <a:lnTo>
                  <a:pt x="569" y="428"/>
                </a:lnTo>
                <a:lnTo>
                  <a:pt x="571" y="429"/>
                </a:lnTo>
                <a:lnTo>
                  <a:pt x="573" y="431"/>
                </a:lnTo>
                <a:lnTo>
                  <a:pt x="574" y="432"/>
                </a:lnTo>
                <a:lnTo>
                  <a:pt x="576" y="433"/>
                </a:lnTo>
                <a:lnTo>
                  <a:pt x="578" y="434"/>
                </a:lnTo>
                <a:lnTo>
                  <a:pt x="580" y="435"/>
                </a:lnTo>
                <a:lnTo>
                  <a:pt x="581" y="436"/>
                </a:lnTo>
                <a:lnTo>
                  <a:pt x="583" y="437"/>
                </a:lnTo>
                <a:lnTo>
                  <a:pt x="585" y="438"/>
                </a:lnTo>
                <a:lnTo>
                  <a:pt x="586" y="439"/>
                </a:lnTo>
                <a:lnTo>
                  <a:pt x="588" y="440"/>
                </a:lnTo>
                <a:lnTo>
                  <a:pt x="590" y="441"/>
                </a:lnTo>
                <a:lnTo>
                  <a:pt x="591" y="442"/>
                </a:lnTo>
                <a:lnTo>
                  <a:pt x="593" y="443"/>
                </a:lnTo>
                <a:lnTo>
                  <a:pt x="595" y="444"/>
                </a:lnTo>
                <a:lnTo>
                  <a:pt x="597" y="445"/>
                </a:lnTo>
                <a:lnTo>
                  <a:pt x="598" y="446"/>
                </a:lnTo>
                <a:lnTo>
                  <a:pt x="600" y="447"/>
                </a:lnTo>
                <a:lnTo>
                  <a:pt x="602" y="448"/>
                </a:lnTo>
                <a:lnTo>
                  <a:pt x="603" y="449"/>
                </a:lnTo>
                <a:lnTo>
                  <a:pt x="605" y="450"/>
                </a:lnTo>
                <a:lnTo>
                  <a:pt x="607" y="451"/>
                </a:lnTo>
                <a:lnTo>
                  <a:pt x="608" y="452"/>
                </a:lnTo>
                <a:lnTo>
                  <a:pt x="610" y="453"/>
                </a:lnTo>
                <a:lnTo>
                  <a:pt x="612" y="453"/>
                </a:lnTo>
                <a:lnTo>
                  <a:pt x="613" y="454"/>
                </a:lnTo>
                <a:lnTo>
                  <a:pt x="615" y="456"/>
                </a:lnTo>
                <a:lnTo>
                  <a:pt x="617" y="456"/>
                </a:lnTo>
                <a:lnTo>
                  <a:pt x="619" y="457"/>
                </a:lnTo>
                <a:lnTo>
                  <a:pt x="620" y="458"/>
                </a:lnTo>
                <a:lnTo>
                  <a:pt x="622" y="459"/>
                </a:lnTo>
                <a:lnTo>
                  <a:pt x="624" y="460"/>
                </a:lnTo>
                <a:lnTo>
                  <a:pt x="625" y="461"/>
                </a:lnTo>
                <a:lnTo>
                  <a:pt x="627" y="462"/>
                </a:lnTo>
                <a:lnTo>
                  <a:pt x="629" y="463"/>
                </a:lnTo>
                <a:lnTo>
                  <a:pt x="630" y="464"/>
                </a:lnTo>
                <a:lnTo>
                  <a:pt x="632" y="465"/>
                </a:lnTo>
                <a:lnTo>
                  <a:pt x="634" y="466"/>
                </a:lnTo>
                <a:lnTo>
                  <a:pt x="636" y="467"/>
                </a:lnTo>
                <a:lnTo>
                  <a:pt x="637" y="468"/>
                </a:lnTo>
                <a:lnTo>
                  <a:pt x="639" y="469"/>
                </a:lnTo>
                <a:lnTo>
                  <a:pt x="641" y="470"/>
                </a:lnTo>
                <a:lnTo>
                  <a:pt x="642" y="471"/>
                </a:lnTo>
                <a:lnTo>
                  <a:pt x="644" y="472"/>
                </a:lnTo>
                <a:lnTo>
                  <a:pt x="646" y="473"/>
                </a:lnTo>
                <a:lnTo>
                  <a:pt x="647" y="474"/>
                </a:lnTo>
                <a:lnTo>
                  <a:pt x="649" y="475"/>
                </a:lnTo>
                <a:lnTo>
                  <a:pt x="651" y="476"/>
                </a:lnTo>
                <a:lnTo>
                  <a:pt x="653" y="477"/>
                </a:lnTo>
                <a:lnTo>
                  <a:pt x="654" y="478"/>
                </a:lnTo>
                <a:lnTo>
                  <a:pt x="656" y="479"/>
                </a:lnTo>
                <a:lnTo>
                  <a:pt x="658" y="480"/>
                </a:lnTo>
                <a:lnTo>
                  <a:pt x="659" y="481"/>
                </a:lnTo>
                <a:lnTo>
                  <a:pt x="661" y="482"/>
                </a:lnTo>
                <a:lnTo>
                  <a:pt x="663" y="483"/>
                </a:lnTo>
                <a:lnTo>
                  <a:pt x="664" y="484"/>
                </a:lnTo>
                <a:lnTo>
                  <a:pt x="666" y="485"/>
                </a:lnTo>
                <a:lnTo>
                  <a:pt x="668" y="486"/>
                </a:lnTo>
                <a:lnTo>
                  <a:pt x="669" y="487"/>
                </a:lnTo>
                <a:lnTo>
                  <a:pt x="671" y="488"/>
                </a:lnTo>
                <a:lnTo>
                  <a:pt x="673" y="489"/>
                </a:lnTo>
                <a:lnTo>
                  <a:pt x="675" y="490"/>
                </a:lnTo>
                <a:lnTo>
                  <a:pt x="676" y="491"/>
                </a:lnTo>
                <a:lnTo>
                  <a:pt x="678" y="492"/>
                </a:lnTo>
                <a:lnTo>
                  <a:pt x="680" y="493"/>
                </a:lnTo>
                <a:lnTo>
                  <a:pt x="681" y="494"/>
                </a:lnTo>
                <a:lnTo>
                  <a:pt x="683" y="495"/>
                </a:lnTo>
                <a:lnTo>
                  <a:pt x="685" y="496"/>
                </a:lnTo>
                <a:lnTo>
                  <a:pt x="686" y="497"/>
                </a:lnTo>
                <a:lnTo>
                  <a:pt x="688" y="498"/>
                </a:lnTo>
                <a:lnTo>
                  <a:pt x="690" y="499"/>
                </a:lnTo>
                <a:lnTo>
                  <a:pt x="692" y="500"/>
                </a:lnTo>
                <a:lnTo>
                  <a:pt x="693" y="501"/>
                </a:lnTo>
                <a:lnTo>
                  <a:pt x="695" y="502"/>
                </a:lnTo>
                <a:lnTo>
                  <a:pt x="697" y="503"/>
                </a:lnTo>
                <a:lnTo>
                  <a:pt x="698" y="504"/>
                </a:lnTo>
                <a:lnTo>
                  <a:pt x="700" y="505"/>
                </a:lnTo>
                <a:lnTo>
                  <a:pt x="702" y="506"/>
                </a:lnTo>
                <a:lnTo>
                  <a:pt x="703" y="507"/>
                </a:lnTo>
                <a:lnTo>
                  <a:pt x="705" y="508"/>
                </a:lnTo>
                <a:lnTo>
                  <a:pt x="707" y="509"/>
                </a:lnTo>
                <a:lnTo>
                  <a:pt x="708" y="510"/>
                </a:lnTo>
                <a:lnTo>
                  <a:pt x="710" y="511"/>
                </a:lnTo>
                <a:lnTo>
                  <a:pt x="712" y="512"/>
                </a:lnTo>
                <a:lnTo>
                  <a:pt x="714" y="513"/>
                </a:lnTo>
                <a:lnTo>
                  <a:pt x="715" y="514"/>
                </a:lnTo>
                <a:lnTo>
                  <a:pt x="717" y="515"/>
                </a:lnTo>
                <a:lnTo>
                  <a:pt x="719" y="516"/>
                </a:lnTo>
                <a:lnTo>
                  <a:pt x="720" y="517"/>
                </a:lnTo>
                <a:lnTo>
                  <a:pt x="722" y="518"/>
                </a:lnTo>
                <a:lnTo>
                  <a:pt x="724" y="519"/>
                </a:lnTo>
                <a:lnTo>
                  <a:pt x="725" y="520"/>
                </a:lnTo>
                <a:lnTo>
                  <a:pt x="727" y="521"/>
                </a:lnTo>
                <a:lnTo>
                  <a:pt x="729" y="522"/>
                </a:lnTo>
                <a:lnTo>
                  <a:pt x="731" y="523"/>
                </a:lnTo>
                <a:lnTo>
                  <a:pt x="732" y="524"/>
                </a:lnTo>
                <a:lnTo>
                  <a:pt x="734" y="525"/>
                </a:lnTo>
                <a:lnTo>
                  <a:pt x="736" y="526"/>
                </a:lnTo>
                <a:lnTo>
                  <a:pt x="737" y="527"/>
                </a:lnTo>
                <a:lnTo>
                  <a:pt x="739" y="528"/>
                </a:lnTo>
                <a:lnTo>
                  <a:pt x="741" y="529"/>
                </a:lnTo>
                <a:lnTo>
                  <a:pt x="742" y="530"/>
                </a:lnTo>
                <a:lnTo>
                  <a:pt x="744" y="531"/>
                </a:lnTo>
                <a:lnTo>
                  <a:pt x="746" y="532"/>
                </a:lnTo>
                <a:lnTo>
                  <a:pt x="747" y="533"/>
                </a:lnTo>
                <a:lnTo>
                  <a:pt x="749" y="534"/>
                </a:lnTo>
              </a:path>
            </a:pathLst>
          </a:custGeom>
          <a:noFill/>
          <a:ln w="60325">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7"/>
          <p:cNvSpPr>
            <a:spLocks noChangeShapeType="1"/>
          </p:cNvSpPr>
          <p:nvPr/>
        </p:nvSpPr>
        <p:spPr bwMode="auto">
          <a:xfrm>
            <a:off x="2806700" y="1819275"/>
            <a:ext cx="88900" cy="762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8"/>
          <p:cNvSpPr>
            <a:spLocks noChangeShapeType="1"/>
          </p:cNvSpPr>
          <p:nvPr/>
        </p:nvSpPr>
        <p:spPr bwMode="auto">
          <a:xfrm>
            <a:off x="2946400" y="1928813"/>
            <a:ext cx="93663" cy="762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19"/>
          <p:cNvSpPr>
            <a:spLocks noChangeShapeType="1"/>
          </p:cNvSpPr>
          <p:nvPr/>
        </p:nvSpPr>
        <p:spPr bwMode="auto">
          <a:xfrm>
            <a:off x="3084513" y="2044700"/>
            <a:ext cx="95250"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20"/>
          <p:cNvSpPr>
            <a:spLocks noChangeShapeType="1"/>
          </p:cNvSpPr>
          <p:nvPr/>
        </p:nvSpPr>
        <p:spPr bwMode="auto">
          <a:xfrm>
            <a:off x="3224213" y="2154238"/>
            <a:ext cx="95250"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21"/>
          <p:cNvSpPr>
            <a:spLocks noChangeShapeType="1"/>
          </p:cNvSpPr>
          <p:nvPr/>
        </p:nvSpPr>
        <p:spPr bwMode="auto">
          <a:xfrm>
            <a:off x="3363913" y="2263775"/>
            <a:ext cx="93663"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22"/>
          <p:cNvSpPr>
            <a:spLocks noChangeShapeType="1"/>
          </p:cNvSpPr>
          <p:nvPr/>
        </p:nvSpPr>
        <p:spPr bwMode="auto">
          <a:xfrm>
            <a:off x="3508375" y="2378075"/>
            <a:ext cx="88900"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23"/>
          <p:cNvSpPr>
            <a:spLocks noChangeShapeType="1"/>
          </p:cNvSpPr>
          <p:nvPr/>
        </p:nvSpPr>
        <p:spPr bwMode="auto">
          <a:xfrm>
            <a:off x="3648075" y="2487613"/>
            <a:ext cx="93663"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24"/>
          <p:cNvSpPr>
            <a:spLocks noChangeShapeType="1"/>
          </p:cNvSpPr>
          <p:nvPr/>
        </p:nvSpPr>
        <p:spPr bwMode="auto">
          <a:xfrm>
            <a:off x="3786188" y="2597150"/>
            <a:ext cx="95250"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5"/>
          <p:cNvSpPr>
            <a:spLocks noChangeShapeType="1"/>
          </p:cNvSpPr>
          <p:nvPr/>
        </p:nvSpPr>
        <p:spPr bwMode="auto">
          <a:xfrm>
            <a:off x="3925888" y="2711450"/>
            <a:ext cx="34925" cy="254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26"/>
          <p:cNvSpPr>
            <a:spLocks noChangeShapeType="1"/>
          </p:cNvSpPr>
          <p:nvPr/>
        </p:nvSpPr>
        <p:spPr bwMode="auto">
          <a:xfrm>
            <a:off x="3960813" y="2736850"/>
            <a:ext cx="69850" cy="3492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7"/>
          <p:cNvSpPr>
            <a:spLocks noChangeShapeType="1"/>
          </p:cNvSpPr>
          <p:nvPr/>
        </p:nvSpPr>
        <p:spPr bwMode="auto">
          <a:xfrm>
            <a:off x="4079875" y="2800350"/>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8"/>
          <p:cNvSpPr>
            <a:spLocks noChangeShapeType="1"/>
          </p:cNvSpPr>
          <p:nvPr/>
        </p:nvSpPr>
        <p:spPr bwMode="auto">
          <a:xfrm>
            <a:off x="4240213" y="2881313"/>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9"/>
          <p:cNvSpPr>
            <a:spLocks noChangeShapeType="1"/>
          </p:cNvSpPr>
          <p:nvPr/>
        </p:nvSpPr>
        <p:spPr bwMode="auto">
          <a:xfrm>
            <a:off x="4398963" y="2965450"/>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30"/>
          <p:cNvSpPr>
            <a:spLocks noChangeShapeType="1"/>
          </p:cNvSpPr>
          <p:nvPr/>
        </p:nvSpPr>
        <p:spPr bwMode="auto">
          <a:xfrm>
            <a:off x="4557713" y="3049588"/>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31"/>
          <p:cNvSpPr>
            <a:spLocks noChangeShapeType="1"/>
          </p:cNvSpPr>
          <p:nvPr/>
        </p:nvSpPr>
        <p:spPr bwMode="auto">
          <a:xfrm>
            <a:off x="4718050" y="3128963"/>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32"/>
          <p:cNvSpPr>
            <a:spLocks noChangeShapeType="1"/>
          </p:cNvSpPr>
          <p:nvPr/>
        </p:nvSpPr>
        <p:spPr bwMode="auto">
          <a:xfrm>
            <a:off x="4876800" y="3214688"/>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33"/>
          <p:cNvSpPr>
            <a:spLocks noChangeShapeType="1"/>
          </p:cNvSpPr>
          <p:nvPr/>
        </p:nvSpPr>
        <p:spPr bwMode="auto">
          <a:xfrm>
            <a:off x="5030788" y="3298825"/>
            <a:ext cx="109538"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34"/>
          <p:cNvSpPr>
            <a:spLocks noChangeShapeType="1"/>
          </p:cNvSpPr>
          <p:nvPr/>
        </p:nvSpPr>
        <p:spPr bwMode="auto">
          <a:xfrm>
            <a:off x="5191125" y="3378200"/>
            <a:ext cx="103188"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35"/>
          <p:cNvSpPr>
            <a:spLocks noChangeShapeType="1"/>
          </p:cNvSpPr>
          <p:nvPr/>
        </p:nvSpPr>
        <p:spPr bwMode="auto">
          <a:xfrm>
            <a:off x="5349875" y="3463925"/>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36"/>
          <p:cNvSpPr>
            <a:spLocks noChangeShapeType="1"/>
          </p:cNvSpPr>
          <p:nvPr/>
        </p:nvSpPr>
        <p:spPr bwMode="auto">
          <a:xfrm>
            <a:off x="5508625" y="3548063"/>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37"/>
          <p:cNvSpPr>
            <a:spLocks noChangeShapeType="1"/>
          </p:cNvSpPr>
          <p:nvPr/>
        </p:nvSpPr>
        <p:spPr bwMode="auto">
          <a:xfrm>
            <a:off x="5668963" y="3627438"/>
            <a:ext cx="10953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38"/>
          <p:cNvSpPr>
            <a:spLocks noChangeShapeType="1"/>
          </p:cNvSpPr>
          <p:nvPr/>
        </p:nvSpPr>
        <p:spPr bwMode="auto">
          <a:xfrm>
            <a:off x="5832475" y="3702050"/>
            <a:ext cx="10953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39"/>
          <p:cNvSpPr>
            <a:spLocks noChangeShapeType="1"/>
          </p:cNvSpPr>
          <p:nvPr/>
        </p:nvSpPr>
        <p:spPr bwMode="auto">
          <a:xfrm>
            <a:off x="5997575" y="3776663"/>
            <a:ext cx="10318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40"/>
          <p:cNvSpPr>
            <a:spLocks noChangeShapeType="1"/>
          </p:cNvSpPr>
          <p:nvPr/>
        </p:nvSpPr>
        <p:spPr bwMode="auto">
          <a:xfrm>
            <a:off x="6156325" y="3851275"/>
            <a:ext cx="109538" cy="444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41"/>
          <p:cNvSpPr>
            <a:spLocks noChangeShapeType="1"/>
          </p:cNvSpPr>
          <p:nvPr/>
        </p:nvSpPr>
        <p:spPr bwMode="auto">
          <a:xfrm>
            <a:off x="6319838" y="3921125"/>
            <a:ext cx="10953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42"/>
          <p:cNvSpPr>
            <a:spLocks noChangeShapeType="1"/>
          </p:cNvSpPr>
          <p:nvPr/>
        </p:nvSpPr>
        <p:spPr bwMode="auto">
          <a:xfrm>
            <a:off x="6484938" y="3995738"/>
            <a:ext cx="10953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43"/>
          <p:cNvSpPr>
            <a:spLocks noChangeShapeType="1"/>
          </p:cNvSpPr>
          <p:nvPr/>
        </p:nvSpPr>
        <p:spPr bwMode="auto">
          <a:xfrm>
            <a:off x="6648450" y="4070350"/>
            <a:ext cx="109538" cy="508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44"/>
          <p:cNvSpPr>
            <a:spLocks noChangeShapeType="1"/>
          </p:cNvSpPr>
          <p:nvPr/>
        </p:nvSpPr>
        <p:spPr bwMode="auto">
          <a:xfrm>
            <a:off x="6813550" y="4140200"/>
            <a:ext cx="109538" cy="492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45"/>
          <p:cNvSpPr>
            <a:spLocks noChangeShapeType="1"/>
          </p:cNvSpPr>
          <p:nvPr/>
        </p:nvSpPr>
        <p:spPr bwMode="auto">
          <a:xfrm>
            <a:off x="6977063" y="4214813"/>
            <a:ext cx="104775" cy="508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46"/>
          <p:cNvSpPr>
            <a:spLocks noChangeShapeType="1"/>
          </p:cNvSpPr>
          <p:nvPr/>
        </p:nvSpPr>
        <p:spPr bwMode="auto">
          <a:xfrm>
            <a:off x="7137400" y="4289425"/>
            <a:ext cx="109538" cy="508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47"/>
          <p:cNvSpPr>
            <a:spLocks noChangeShapeType="1"/>
          </p:cNvSpPr>
          <p:nvPr/>
        </p:nvSpPr>
        <p:spPr bwMode="auto">
          <a:xfrm>
            <a:off x="7300913" y="4364038"/>
            <a:ext cx="109538" cy="444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48"/>
          <p:cNvSpPr>
            <a:spLocks noChangeShapeType="1"/>
          </p:cNvSpPr>
          <p:nvPr/>
        </p:nvSpPr>
        <p:spPr bwMode="auto">
          <a:xfrm>
            <a:off x="7466013" y="4433888"/>
            <a:ext cx="107950" cy="508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49"/>
          <p:cNvSpPr>
            <a:spLocks noChangeShapeType="1"/>
          </p:cNvSpPr>
          <p:nvPr/>
        </p:nvSpPr>
        <p:spPr bwMode="auto">
          <a:xfrm>
            <a:off x="7629525" y="4508500"/>
            <a:ext cx="79375" cy="3492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Oval 50"/>
          <p:cNvSpPr>
            <a:spLocks noChangeArrowheads="1"/>
          </p:cNvSpPr>
          <p:nvPr/>
        </p:nvSpPr>
        <p:spPr bwMode="auto">
          <a:xfrm>
            <a:off x="2736850" y="1751013"/>
            <a:ext cx="133350" cy="138113"/>
          </a:xfrm>
          <a:prstGeom prst="ellipse">
            <a:avLst/>
          </a:pr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Oval 51"/>
          <p:cNvSpPr>
            <a:spLocks noChangeArrowheads="1"/>
          </p:cNvSpPr>
          <p:nvPr/>
        </p:nvSpPr>
        <p:spPr bwMode="auto">
          <a:xfrm>
            <a:off x="3890963" y="2667000"/>
            <a:ext cx="134938" cy="138113"/>
          </a:xfrm>
          <a:prstGeom prst="ellipse">
            <a:avLst/>
          </a:pr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52"/>
          <p:cNvSpPr>
            <a:spLocks noChangeArrowheads="1"/>
          </p:cNvSpPr>
          <p:nvPr/>
        </p:nvSpPr>
        <p:spPr bwMode="auto">
          <a:xfrm>
            <a:off x="5594350" y="3557588"/>
            <a:ext cx="138113" cy="134938"/>
          </a:xfrm>
          <a:prstGeom prst="ellipse">
            <a:avLst/>
          </a:pr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Oval 53"/>
          <p:cNvSpPr>
            <a:spLocks noChangeArrowheads="1"/>
          </p:cNvSpPr>
          <p:nvPr/>
        </p:nvSpPr>
        <p:spPr bwMode="auto">
          <a:xfrm>
            <a:off x="7639050" y="4473575"/>
            <a:ext cx="139700" cy="134938"/>
          </a:xfrm>
          <a:prstGeom prst="ellipse">
            <a:avLst/>
          </a:pr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Line 54"/>
          <p:cNvSpPr>
            <a:spLocks noChangeShapeType="1"/>
          </p:cNvSpPr>
          <p:nvPr/>
        </p:nvSpPr>
        <p:spPr bwMode="auto">
          <a:xfrm>
            <a:off x="2806700" y="998538"/>
            <a:ext cx="88900"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55"/>
          <p:cNvSpPr>
            <a:spLocks noChangeShapeType="1"/>
          </p:cNvSpPr>
          <p:nvPr/>
        </p:nvSpPr>
        <p:spPr bwMode="auto">
          <a:xfrm>
            <a:off x="2940050" y="1112838"/>
            <a:ext cx="90488"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56"/>
          <p:cNvSpPr>
            <a:spLocks noChangeShapeType="1"/>
          </p:cNvSpPr>
          <p:nvPr/>
        </p:nvSpPr>
        <p:spPr bwMode="auto">
          <a:xfrm>
            <a:off x="3079750" y="1227138"/>
            <a:ext cx="90488"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7"/>
          <p:cNvSpPr>
            <a:spLocks noChangeShapeType="1"/>
          </p:cNvSpPr>
          <p:nvPr/>
        </p:nvSpPr>
        <p:spPr bwMode="auto">
          <a:xfrm>
            <a:off x="3214688" y="1341438"/>
            <a:ext cx="88900" cy="809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58"/>
          <p:cNvSpPr>
            <a:spLocks noChangeShapeType="1"/>
          </p:cNvSpPr>
          <p:nvPr/>
        </p:nvSpPr>
        <p:spPr bwMode="auto">
          <a:xfrm>
            <a:off x="3354388" y="1455738"/>
            <a:ext cx="88900" cy="809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59"/>
          <p:cNvSpPr>
            <a:spLocks noChangeShapeType="1"/>
          </p:cNvSpPr>
          <p:nvPr/>
        </p:nvSpPr>
        <p:spPr bwMode="auto">
          <a:xfrm>
            <a:off x="3487738" y="1571625"/>
            <a:ext cx="95250" cy="793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60"/>
          <p:cNvSpPr>
            <a:spLocks noChangeShapeType="1"/>
          </p:cNvSpPr>
          <p:nvPr/>
        </p:nvSpPr>
        <p:spPr bwMode="auto">
          <a:xfrm>
            <a:off x="3627438" y="1690688"/>
            <a:ext cx="90488"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61"/>
          <p:cNvSpPr>
            <a:spLocks noChangeShapeType="1"/>
          </p:cNvSpPr>
          <p:nvPr/>
        </p:nvSpPr>
        <p:spPr bwMode="auto">
          <a:xfrm>
            <a:off x="3762375" y="1804988"/>
            <a:ext cx="93663" cy="746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62"/>
          <p:cNvSpPr>
            <a:spLocks noChangeShapeType="1"/>
          </p:cNvSpPr>
          <p:nvPr/>
        </p:nvSpPr>
        <p:spPr bwMode="auto">
          <a:xfrm>
            <a:off x="3902075" y="1919288"/>
            <a:ext cx="58738" cy="508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63"/>
          <p:cNvSpPr>
            <a:spLocks noChangeShapeType="1"/>
          </p:cNvSpPr>
          <p:nvPr/>
        </p:nvSpPr>
        <p:spPr bwMode="auto">
          <a:xfrm>
            <a:off x="3960813" y="1970088"/>
            <a:ext cx="34925" cy="2381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64"/>
          <p:cNvSpPr>
            <a:spLocks noChangeShapeType="1"/>
          </p:cNvSpPr>
          <p:nvPr/>
        </p:nvSpPr>
        <p:spPr bwMode="auto">
          <a:xfrm>
            <a:off x="4044950" y="2024063"/>
            <a:ext cx="95250"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65"/>
          <p:cNvSpPr>
            <a:spLocks noChangeShapeType="1"/>
          </p:cNvSpPr>
          <p:nvPr/>
        </p:nvSpPr>
        <p:spPr bwMode="auto">
          <a:xfrm>
            <a:off x="4189413" y="2128838"/>
            <a:ext cx="100013" cy="65088"/>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Line 66"/>
          <p:cNvSpPr>
            <a:spLocks noChangeShapeType="1"/>
          </p:cNvSpPr>
          <p:nvPr/>
        </p:nvSpPr>
        <p:spPr bwMode="auto">
          <a:xfrm>
            <a:off x="4338638" y="2228850"/>
            <a:ext cx="100013"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Line 67"/>
          <p:cNvSpPr>
            <a:spLocks noChangeShapeType="1"/>
          </p:cNvSpPr>
          <p:nvPr/>
        </p:nvSpPr>
        <p:spPr bwMode="auto">
          <a:xfrm>
            <a:off x="4489450" y="2327275"/>
            <a:ext cx="93663"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Line 68"/>
          <p:cNvSpPr>
            <a:spLocks noChangeShapeType="1"/>
          </p:cNvSpPr>
          <p:nvPr/>
        </p:nvSpPr>
        <p:spPr bwMode="auto">
          <a:xfrm>
            <a:off x="4632325" y="2432050"/>
            <a:ext cx="100013" cy="65088"/>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Line 69"/>
          <p:cNvSpPr>
            <a:spLocks noChangeShapeType="1"/>
          </p:cNvSpPr>
          <p:nvPr/>
        </p:nvSpPr>
        <p:spPr bwMode="auto">
          <a:xfrm>
            <a:off x="4781550" y="2532063"/>
            <a:ext cx="100013" cy="65088"/>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70"/>
          <p:cNvSpPr>
            <a:spLocks noChangeShapeType="1"/>
          </p:cNvSpPr>
          <p:nvPr/>
        </p:nvSpPr>
        <p:spPr bwMode="auto">
          <a:xfrm>
            <a:off x="4932363" y="2632075"/>
            <a:ext cx="93663"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71"/>
          <p:cNvSpPr>
            <a:spLocks noChangeShapeType="1"/>
          </p:cNvSpPr>
          <p:nvPr/>
        </p:nvSpPr>
        <p:spPr bwMode="auto">
          <a:xfrm>
            <a:off x="5075238" y="2736850"/>
            <a:ext cx="100013" cy="6350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72"/>
          <p:cNvSpPr>
            <a:spLocks noChangeShapeType="1"/>
          </p:cNvSpPr>
          <p:nvPr/>
        </p:nvSpPr>
        <p:spPr bwMode="auto">
          <a:xfrm>
            <a:off x="5226050" y="2835275"/>
            <a:ext cx="98425" cy="65088"/>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Line 73"/>
          <p:cNvSpPr>
            <a:spLocks noChangeShapeType="1"/>
          </p:cNvSpPr>
          <p:nvPr/>
        </p:nvSpPr>
        <p:spPr bwMode="auto">
          <a:xfrm>
            <a:off x="5375275" y="2935288"/>
            <a:ext cx="98425"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74"/>
          <p:cNvSpPr>
            <a:spLocks noChangeShapeType="1"/>
          </p:cNvSpPr>
          <p:nvPr/>
        </p:nvSpPr>
        <p:spPr bwMode="auto">
          <a:xfrm>
            <a:off x="5519738" y="3035300"/>
            <a:ext cx="98425" cy="6985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75"/>
          <p:cNvSpPr>
            <a:spLocks noChangeShapeType="1"/>
          </p:cNvSpPr>
          <p:nvPr/>
        </p:nvSpPr>
        <p:spPr bwMode="auto">
          <a:xfrm>
            <a:off x="5668963" y="3140075"/>
            <a:ext cx="103188"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76"/>
          <p:cNvSpPr>
            <a:spLocks noChangeShapeType="1"/>
          </p:cNvSpPr>
          <p:nvPr/>
        </p:nvSpPr>
        <p:spPr bwMode="auto">
          <a:xfrm>
            <a:off x="5827713" y="3224213"/>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77"/>
          <p:cNvSpPr>
            <a:spLocks noChangeShapeType="1"/>
          </p:cNvSpPr>
          <p:nvPr/>
        </p:nvSpPr>
        <p:spPr bwMode="auto">
          <a:xfrm>
            <a:off x="5981700" y="3308350"/>
            <a:ext cx="104775" cy="6032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78"/>
          <p:cNvSpPr>
            <a:spLocks noChangeShapeType="1"/>
          </p:cNvSpPr>
          <p:nvPr/>
        </p:nvSpPr>
        <p:spPr bwMode="auto">
          <a:xfrm>
            <a:off x="6140450" y="3398838"/>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Line 79"/>
          <p:cNvSpPr>
            <a:spLocks noChangeShapeType="1"/>
          </p:cNvSpPr>
          <p:nvPr/>
        </p:nvSpPr>
        <p:spPr bwMode="auto">
          <a:xfrm>
            <a:off x="6296025" y="3482975"/>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80"/>
          <p:cNvSpPr>
            <a:spLocks noChangeShapeType="1"/>
          </p:cNvSpPr>
          <p:nvPr/>
        </p:nvSpPr>
        <p:spPr bwMode="auto">
          <a:xfrm>
            <a:off x="6454775" y="3567113"/>
            <a:ext cx="104775" cy="6032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81"/>
          <p:cNvSpPr>
            <a:spLocks noChangeShapeType="1"/>
          </p:cNvSpPr>
          <p:nvPr/>
        </p:nvSpPr>
        <p:spPr bwMode="auto">
          <a:xfrm>
            <a:off x="6608763" y="3657600"/>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82"/>
          <p:cNvSpPr>
            <a:spLocks noChangeShapeType="1"/>
          </p:cNvSpPr>
          <p:nvPr/>
        </p:nvSpPr>
        <p:spPr bwMode="auto">
          <a:xfrm>
            <a:off x="6769100" y="3741738"/>
            <a:ext cx="103188"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83"/>
          <p:cNvSpPr>
            <a:spLocks noChangeShapeType="1"/>
          </p:cNvSpPr>
          <p:nvPr/>
        </p:nvSpPr>
        <p:spPr bwMode="auto">
          <a:xfrm>
            <a:off x="6923088" y="3825875"/>
            <a:ext cx="104775" cy="6032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84"/>
          <p:cNvSpPr>
            <a:spLocks noChangeShapeType="1"/>
          </p:cNvSpPr>
          <p:nvPr/>
        </p:nvSpPr>
        <p:spPr bwMode="auto">
          <a:xfrm>
            <a:off x="7081838" y="3916363"/>
            <a:ext cx="104775" cy="53975"/>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85"/>
          <p:cNvSpPr>
            <a:spLocks noChangeShapeType="1"/>
          </p:cNvSpPr>
          <p:nvPr/>
        </p:nvSpPr>
        <p:spPr bwMode="auto">
          <a:xfrm>
            <a:off x="7235825" y="4000500"/>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86"/>
          <p:cNvSpPr>
            <a:spLocks noChangeShapeType="1"/>
          </p:cNvSpPr>
          <p:nvPr/>
        </p:nvSpPr>
        <p:spPr bwMode="auto">
          <a:xfrm>
            <a:off x="7396163" y="4086225"/>
            <a:ext cx="103188" cy="58738"/>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87"/>
          <p:cNvSpPr>
            <a:spLocks noChangeShapeType="1"/>
          </p:cNvSpPr>
          <p:nvPr/>
        </p:nvSpPr>
        <p:spPr bwMode="auto">
          <a:xfrm>
            <a:off x="7554913" y="4175125"/>
            <a:ext cx="104775" cy="55563"/>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88"/>
          <p:cNvSpPr>
            <a:spLocks/>
          </p:cNvSpPr>
          <p:nvPr/>
        </p:nvSpPr>
        <p:spPr bwMode="auto">
          <a:xfrm>
            <a:off x="2720975" y="903288"/>
            <a:ext cx="165100" cy="139700"/>
          </a:xfrm>
          <a:custGeom>
            <a:avLst/>
            <a:gdLst>
              <a:gd name="T0" fmla="*/ 54 w 104"/>
              <a:gd name="T1" fmla="*/ 0 h 88"/>
              <a:gd name="T2" fmla="*/ 0 w 104"/>
              <a:gd name="T3" fmla="*/ 88 h 88"/>
              <a:gd name="T4" fmla="*/ 104 w 104"/>
              <a:gd name="T5" fmla="*/ 88 h 88"/>
              <a:gd name="T6" fmla="*/ 54 w 104"/>
              <a:gd name="T7" fmla="*/ 0 h 88"/>
            </a:gdLst>
            <a:ahLst/>
            <a:cxnLst>
              <a:cxn ang="0">
                <a:pos x="T0" y="T1"/>
              </a:cxn>
              <a:cxn ang="0">
                <a:pos x="T2" y="T3"/>
              </a:cxn>
              <a:cxn ang="0">
                <a:pos x="T4" y="T5"/>
              </a:cxn>
              <a:cxn ang="0">
                <a:pos x="T6" y="T7"/>
              </a:cxn>
            </a:cxnLst>
            <a:rect l="0" t="0" r="r" b="b"/>
            <a:pathLst>
              <a:path w="104" h="88">
                <a:moveTo>
                  <a:pt x="54" y="0"/>
                </a:moveTo>
                <a:lnTo>
                  <a:pt x="0" y="88"/>
                </a:lnTo>
                <a:lnTo>
                  <a:pt x="104" y="88"/>
                </a:lnTo>
                <a:lnTo>
                  <a:pt x="54" y="0"/>
                </a:lnTo>
                <a:close/>
              </a:path>
            </a:pathLst>
          </a:cu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89"/>
          <p:cNvSpPr>
            <a:spLocks/>
          </p:cNvSpPr>
          <p:nvPr/>
        </p:nvSpPr>
        <p:spPr bwMode="auto">
          <a:xfrm>
            <a:off x="3881438" y="1874838"/>
            <a:ext cx="158750" cy="139700"/>
          </a:xfrm>
          <a:custGeom>
            <a:avLst/>
            <a:gdLst>
              <a:gd name="T0" fmla="*/ 50 w 100"/>
              <a:gd name="T1" fmla="*/ 0 h 88"/>
              <a:gd name="T2" fmla="*/ 0 w 100"/>
              <a:gd name="T3" fmla="*/ 88 h 88"/>
              <a:gd name="T4" fmla="*/ 100 w 100"/>
              <a:gd name="T5" fmla="*/ 88 h 88"/>
              <a:gd name="T6" fmla="*/ 50 w 100"/>
              <a:gd name="T7" fmla="*/ 0 h 88"/>
            </a:gdLst>
            <a:ahLst/>
            <a:cxnLst>
              <a:cxn ang="0">
                <a:pos x="T0" y="T1"/>
              </a:cxn>
              <a:cxn ang="0">
                <a:pos x="T2" y="T3"/>
              </a:cxn>
              <a:cxn ang="0">
                <a:pos x="T4" y="T5"/>
              </a:cxn>
              <a:cxn ang="0">
                <a:pos x="T6" y="T7"/>
              </a:cxn>
            </a:cxnLst>
            <a:rect l="0" t="0" r="r" b="b"/>
            <a:pathLst>
              <a:path w="100" h="88">
                <a:moveTo>
                  <a:pt x="50" y="0"/>
                </a:moveTo>
                <a:lnTo>
                  <a:pt x="0" y="88"/>
                </a:lnTo>
                <a:lnTo>
                  <a:pt x="100" y="88"/>
                </a:lnTo>
                <a:lnTo>
                  <a:pt x="50" y="0"/>
                </a:lnTo>
                <a:close/>
              </a:path>
            </a:pathLst>
          </a:cu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90"/>
          <p:cNvSpPr>
            <a:spLocks/>
          </p:cNvSpPr>
          <p:nvPr/>
        </p:nvSpPr>
        <p:spPr bwMode="auto">
          <a:xfrm>
            <a:off x="5583238" y="3044825"/>
            <a:ext cx="165100" cy="139700"/>
          </a:xfrm>
          <a:custGeom>
            <a:avLst/>
            <a:gdLst>
              <a:gd name="T0" fmla="*/ 50 w 104"/>
              <a:gd name="T1" fmla="*/ 0 h 88"/>
              <a:gd name="T2" fmla="*/ 0 w 104"/>
              <a:gd name="T3" fmla="*/ 88 h 88"/>
              <a:gd name="T4" fmla="*/ 104 w 104"/>
              <a:gd name="T5" fmla="*/ 88 h 88"/>
              <a:gd name="T6" fmla="*/ 50 w 104"/>
              <a:gd name="T7" fmla="*/ 0 h 88"/>
            </a:gdLst>
            <a:ahLst/>
            <a:cxnLst>
              <a:cxn ang="0">
                <a:pos x="T0" y="T1"/>
              </a:cxn>
              <a:cxn ang="0">
                <a:pos x="T2" y="T3"/>
              </a:cxn>
              <a:cxn ang="0">
                <a:pos x="T4" y="T5"/>
              </a:cxn>
              <a:cxn ang="0">
                <a:pos x="T6" y="T7"/>
              </a:cxn>
            </a:cxnLst>
            <a:rect l="0" t="0" r="r" b="b"/>
            <a:pathLst>
              <a:path w="104" h="88">
                <a:moveTo>
                  <a:pt x="50" y="0"/>
                </a:moveTo>
                <a:lnTo>
                  <a:pt x="0" y="88"/>
                </a:lnTo>
                <a:lnTo>
                  <a:pt x="104" y="88"/>
                </a:lnTo>
                <a:lnTo>
                  <a:pt x="50" y="0"/>
                </a:lnTo>
                <a:close/>
              </a:path>
            </a:pathLst>
          </a:cu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91"/>
          <p:cNvSpPr>
            <a:spLocks/>
          </p:cNvSpPr>
          <p:nvPr/>
        </p:nvSpPr>
        <p:spPr bwMode="auto">
          <a:xfrm>
            <a:off x="7629525" y="4165600"/>
            <a:ext cx="158750" cy="139700"/>
          </a:xfrm>
          <a:custGeom>
            <a:avLst/>
            <a:gdLst>
              <a:gd name="T0" fmla="*/ 50 w 100"/>
              <a:gd name="T1" fmla="*/ 0 h 88"/>
              <a:gd name="T2" fmla="*/ 0 w 100"/>
              <a:gd name="T3" fmla="*/ 88 h 88"/>
              <a:gd name="T4" fmla="*/ 100 w 100"/>
              <a:gd name="T5" fmla="*/ 88 h 88"/>
              <a:gd name="T6" fmla="*/ 50 w 100"/>
              <a:gd name="T7" fmla="*/ 0 h 88"/>
            </a:gdLst>
            <a:ahLst/>
            <a:cxnLst>
              <a:cxn ang="0">
                <a:pos x="T0" y="T1"/>
              </a:cxn>
              <a:cxn ang="0">
                <a:pos x="T2" y="T3"/>
              </a:cxn>
              <a:cxn ang="0">
                <a:pos x="T4" y="T5"/>
              </a:cxn>
              <a:cxn ang="0">
                <a:pos x="T6" y="T7"/>
              </a:cxn>
            </a:cxnLst>
            <a:rect l="0" t="0" r="r" b="b"/>
            <a:pathLst>
              <a:path w="100" h="88">
                <a:moveTo>
                  <a:pt x="50" y="0"/>
                </a:moveTo>
                <a:lnTo>
                  <a:pt x="0" y="88"/>
                </a:lnTo>
                <a:lnTo>
                  <a:pt x="100" y="88"/>
                </a:lnTo>
                <a:lnTo>
                  <a:pt x="50" y="0"/>
                </a:lnTo>
                <a:close/>
              </a:path>
            </a:pathLst>
          </a:cu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Line 92"/>
          <p:cNvSpPr>
            <a:spLocks noChangeShapeType="1"/>
          </p:cNvSpPr>
          <p:nvPr/>
        </p:nvSpPr>
        <p:spPr bwMode="auto">
          <a:xfrm flipV="1">
            <a:off x="1287463" y="839788"/>
            <a:ext cx="0" cy="386397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93"/>
          <p:cNvSpPr>
            <a:spLocks noChangeShapeType="1"/>
          </p:cNvSpPr>
          <p:nvPr/>
        </p:nvSpPr>
        <p:spPr bwMode="auto">
          <a:xfrm flipH="1">
            <a:off x="1189038" y="4543425"/>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Rectangle 94"/>
          <p:cNvSpPr>
            <a:spLocks noChangeArrowheads="1"/>
          </p:cNvSpPr>
          <p:nvPr/>
        </p:nvSpPr>
        <p:spPr bwMode="auto">
          <a:xfrm rot="16200000">
            <a:off x="893763" y="4316413"/>
            <a:ext cx="254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Line 95"/>
          <p:cNvSpPr>
            <a:spLocks noChangeShapeType="1"/>
          </p:cNvSpPr>
          <p:nvPr/>
        </p:nvSpPr>
        <p:spPr bwMode="auto">
          <a:xfrm flipH="1">
            <a:off x="1189038" y="3956050"/>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96"/>
          <p:cNvSpPr>
            <a:spLocks noChangeArrowheads="1"/>
          </p:cNvSpPr>
          <p:nvPr/>
        </p:nvSpPr>
        <p:spPr bwMode="auto">
          <a:xfrm rot="16200000">
            <a:off x="820738" y="3725863"/>
            <a:ext cx="3984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Line 97"/>
          <p:cNvSpPr>
            <a:spLocks noChangeShapeType="1"/>
          </p:cNvSpPr>
          <p:nvPr/>
        </p:nvSpPr>
        <p:spPr bwMode="auto">
          <a:xfrm flipH="1">
            <a:off x="1189038" y="3368675"/>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98"/>
          <p:cNvSpPr>
            <a:spLocks noChangeArrowheads="1"/>
          </p:cNvSpPr>
          <p:nvPr/>
        </p:nvSpPr>
        <p:spPr bwMode="auto">
          <a:xfrm rot="16200000">
            <a:off x="819150" y="3138488"/>
            <a:ext cx="3984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Line 99"/>
          <p:cNvSpPr>
            <a:spLocks noChangeShapeType="1"/>
          </p:cNvSpPr>
          <p:nvPr/>
        </p:nvSpPr>
        <p:spPr bwMode="auto">
          <a:xfrm flipH="1">
            <a:off x="1189038" y="2781300"/>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100"/>
          <p:cNvSpPr>
            <a:spLocks noChangeArrowheads="1"/>
          </p:cNvSpPr>
          <p:nvPr/>
        </p:nvSpPr>
        <p:spPr bwMode="auto">
          <a:xfrm rot="16200000">
            <a:off x="819150" y="2549525"/>
            <a:ext cx="3984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75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Line 101"/>
          <p:cNvSpPr>
            <a:spLocks noChangeShapeType="1"/>
          </p:cNvSpPr>
          <p:nvPr/>
        </p:nvSpPr>
        <p:spPr bwMode="auto">
          <a:xfrm flipH="1">
            <a:off x="1189038" y="2193925"/>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102"/>
          <p:cNvSpPr>
            <a:spLocks noChangeArrowheads="1"/>
          </p:cNvSpPr>
          <p:nvPr/>
        </p:nvSpPr>
        <p:spPr bwMode="auto">
          <a:xfrm rot="16200000">
            <a:off x="749300" y="1962150"/>
            <a:ext cx="538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Line 103"/>
          <p:cNvSpPr>
            <a:spLocks noChangeShapeType="1"/>
          </p:cNvSpPr>
          <p:nvPr/>
        </p:nvSpPr>
        <p:spPr bwMode="auto">
          <a:xfrm flipH="1">
            <a:off x="1189038" y="1606550"/>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Rectangle 104"/>
          <p:cNvSpPr>
            <a:spLocks noChangeArrowheads="1"/>
          </p:cNvSpPr>
          <p:nvPr/>
        </p:nvSpPr>
        <p:spPr bwMode="auto">
          <a:xfrm rot="16200000">
            <a:off x="750888" y="1373188"/>
            <a:ext cx="538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Line 105"/>
          <p:cNvSpPr>
            <a:spLocks noChangeShapeType="1"/>
          </p:cNvSpPr>
          <p:nvPr/>
        </p:nvSpPr>
        <p:spPr bwMode="auto">
          <a:xfrm flipH="1">
            <a:off x="1189038" y="1017588"/>
            <a:ext cx="98425"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Rectangle 106"/>
          <p:cNvSpPr>
            <a:spLocks noChangeArrowheads="1"/>
          </p:cNvSpPr>
          <p:nvPr/>
        </p:nvSpPr>
        <p:spPr bwMode="auto">
          <a:xfrm rot="16200000">
            <a:off x="750888" y="785813"/>
            <a:ext cx="538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2" name="Rectangle 107"/>
          <p:cNvSpPr>
            <a:spLocks noChangeArrowheads="1"/>
          </p:cNvSpPr>
          <p:nvPr/>
        </p:nvSpPr>
        <p:spPr bwMode="auto">
          <a:xfrm rot="16200000">
            <a:off x="11112" y="2533650"/>
            <a:ext cx="1468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3" name="Line 108"/>
          <p:cNvSpPr>
            <a:spLocks noChangeShapeType="1"/>
          </p:cNvSpPr>
          <p:nvPr/>
        </p:nvSpPr>
        <p:spPr bwMode="auto">
          <a:xfrm>
            <a:off x="1287463" y="4703763"/>
            <a:ext cx="7069138"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Line 109"/>
          <p:cNvSpPr>
            <a:spLocks noChangeShapeType="1"/>
          </p:cNvSpPr>
          <p:nvPr/>
        </p:nvSpPr>
        <p:spPr bwMode="auto">
          <a:xfrm>
            <a:off x="1447800" y="4703763"/>
            <a:ext cx="0" cy="9842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10"/>
          <p:cNvSpPr>
            <a:spLocks noChangeArrowheads="1"/>
          </p:cNvSpPr>
          <p:nvPr/>
        </p:nvSpPr>
        <p:spPr bwMode="auto">
          <a:xfrm>
            <a:off x="1343025" y="4852988"/>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6" name="Line 111"/>
          <p:cNvSpPr>
            <a:spLocks noChangeShapeType="1"/>
          </p:cNvSpPr>
          <p:nvPr/>
        </p:nvSpPr>
        <p:spPr bwMode="auto">
          <a:xfrm>
            <a:off x="3135313" y="4703763"/>
            <a:ext cx="0" cy="9842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12"/>
          <p:cNvSpPr>
            <a:spLocks noChangeArrowheads="1"/>
          </p:cNvSpPr>
          <p:nvPr/>
        </p:nvSpPr>
        <p:spPr bwMode="auto">
          <a:xfrm>
            <a:off x="3030538" y="4852988"/>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8" name="Line 113"/>
          <p:cNvSpPr>
            <a:spLocks noChangeShapeType="1"/>
          </p:cNvSpPr>
          <p:nvPr/>
        </p:nvSpPr>
        <p:spPr bwMode="auto">
          <a:xfrm>
            <a:off x="4822825" y="4703763"/>
            <a:ext cx="0" cy="9842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14"/>
          <p:cNvSpPr>
            <a:spLocks noChangeArrowheads="1"/>
          </p:cNvSpPr>
          <p:nvPr/>
        </p:nvSpPr>
        <p:spPr bwMode="auto">
          <a:xfrm>
            <a:off x="4718050" y="4852988"/>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0" name="Line 115"/>
          <p:cNvSpPr>
            <a:spLocks noChangeShapeType="1"/>
          </p:cNvSpPr>
          <p:nvPr/>
        </p:nvSpPr>
        <p:spPr bwMode="auto">
          <a:xfrm>
            <a:off x="6510338" y="4703763"/>
            <a:ext cx="0" cy="9842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16"/>
          <p:cNvSpPr>
            <a:spLocks noChangeArrowheads="1"/>
          </p:cNvSpPr>
          <p:nvPr/>
        </p:nvSpPr>
        <p:spPr bwMode="auto">
          <a:xfrm>
            <a:off x="6405563" y="4852988"/>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 name="Line 117"/>
          <p:cNvSpPr>
            <a:spLocks noChangeShapeType="1"/>
          </p:cNvSpPr>
          <p:nvPr/>
        </p:nvSpPr>
        <p:spPr bwMode="auto">
          <a:xfrm>
            <a:off x="8196263" y="4703763"/>
            <a:ext cx="0" cy="98425"/>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18"/>
          <p:cNvSpPr>
            <a:spLocks noChangeArrowheads="1"/>
          </p:cNvSpPr>
          <p:nvPr/>
        </p:nvSpPr>
        <p:spPr bwMode="auto">
          <a:xfrm>
            <a:off x="8128000" y="4852988"/>
            <a:ext cx="254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4" name="Rectangle 119"/>
          <p:cNvSpPr>
            <a:spLocks noChangeArrowheads="1"/>
          </p:cNvSpPr>
          <p:nvPr/>
        </p:nvSpPr>
        <p:spPr bwMode="auto">
          <a:xfrm>
            <a:off x="4648200" y="5102225"/>
            <a:ext cx="4683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1-s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5" name="Rectangle 120"/>
          <p:cNvSpPr>
            <a:spLocks noChangeArrowheads="1"/>
          </p:cNvSpPr>
          <p:nvPr/>
        </p:nvSpPr>
        <p:spPr bwMode="auto">
          <a:xfrm>
            <a:off x="1436688" y="5510213"/>
            <a:ext cx="6770688" cy="790575"/>
          </a:xfrm>
          <a:prstGeom prst="rect">
            <a:avLst/>
          </a:prstGeom>
          <a:solidFill>
            <a:srgbClr val="FFFFFF"/>
          </a:solidFill>
          <a:ln w="1428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 name="Line 121"/>
          <p:cNvSpPr>
            <a:spLocks noChangeShapeType="1"/>
          </p:cNvSpPr>
          <p:nvPr/>
        </p:nvSpPr>
        <p:spPr bwMode="auto">
          <a:xfrm>
            <a:off x="1541463" y="5743575"/>
            <a:ext cx="931863" cy="0"/>
          </a:xfrm>
          <a:prstGeom prst="line">
            <a:avLst/>
          </a:prstGeom>
          <a:noFill/>
          <a:ln w="60325"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Line 122"/>
          <p:cNvSpPr>
            <a:spLocks noChangeShapeType="1"/>
          </p:cNvSpPr>
          <p:nvPr/>
        </p:nvSpPr>
        <p:spPr bwMode="auto">
          <a:xfrm>
            <a:off x="4941888" y="5743575"/>
            <a:ext cx="930275" cy="0"/>
          </a:xfrm>
          <a:prstGeom prst="line">
            <a:avLst/>
          </a:prstGeom>
          <a:noFill/>
          <a:ln w="60325"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123"/>
          <p:cNvSpPr>
            <a:spLocks noChangeShapeType="1"/>
          </p:cNvSpPr>
          <p:nvPr/>
        </p:nvSpPr>
        <p:spPr bwMode="auto">
          <a:xfrm>
            <a:off x="1541463" y="6072188"/>
            <a:ext cx="120650"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124"/>
          <p:cNvSpPr>
            <a:spLocks noChangeShapeType="1"/>
          </p:cNvSpPr>
          <p:nvPr/>
        </p:nvSpPr>
        <p:spPr bwMode="auto">
          <a:xfrm>
            <a:off x="1720850"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125"/>
          <p:cNvSpPr>
            <a:spLocks noChangeShapeType="1"/>
          </p:cNvSpPr>
          <p:nvPr/>
        </p:nvSpPr>
        <p:spPr bwMode="auto">
          <a:xfrm>
            <a:off x="1900238"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126"/>
          <p:cNvSpPr>
            <a:spLocks noChangeShapeType="1"/>
          </p:cNvSpPr>
          <p:nvPr/>
        </p:nvSpPr>
        <p:spPr bwMode="auto">
          <a:xfrm>
            <a:off x="2079625"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127"/>
          <p:cNvSpPr>
            <a:spLocks noChangeShapeType="1"/>
          </p:cNvSpPr>
          <p:nvPr/>
        </p:nvSpPr>
        <p:spPr bwMode="auto">
          <a:xfrm>
            <a:off x="2259013"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128"/>
          <p:cNvSpPr>
            <a:spLocks noChangeShapeType="1"/>
          </p:cNvSpPr>
          <p:nvPr/>
        </p:nvSpPr>
        <p:spPr bwMode="auto">
          <a:xfrm>
            <a:off x="2438400" y="6072188"/>
            <a:ext cx="34925"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Oval 129"/>
          <p:cNvSpPr>
            <a:spLocks noChangeArrowheads="1"/>
          </p:cNvSpPr>
          <p:nvPr/>
        </p:nvSpPr>
        <p:spPr bwMode="auto">
          <a:xfrm>
            <a:off x="1939925" y="6002338"/>
            <a:ext cx="134938" cy="139700"/>
          </a:xfrm>
          <a:prstGeom prst="ellipse">
            <a:avLst/>
          </a:pr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5" name="Line 130"/>
          <p:cNvSpPr>
            <a:spLocks noChangeShapeType="1"/>
          </p:cNvSpPr>
          <p:nvPr/>
        </p:nvSpPr>
        <p:spPr bwMode="auto">
          <a:xfrm>
            <a:off x="4941888"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131"/>
          <p:cNvSpPr>
            <a:spLocks noChangeShapeType="1"/>
          </p:cNvSpPr>
          <p:nvPr/>
        </p:nvSpPr>
        <p:spPr bwMode="auto">
          <a:xfrm>
            <a:off x="5121275"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132"/>
          <p:cNvSpPr>
            <a:spLocks noChangeShapeType="1"/>
          </p:cNvSpPr>
          <p:nvPr/>
        </p:nvSpPr>
        <p:spPr bwMode="auto">
          <a:xfrm>
            <a:off x="5300663" y="6072188"/>
            <a:ext cx="119063"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133"/>
          <p:cNvSpPr>
            <a:spLocks noChangeShapeType="1"/>
          </p:cNvSpPr>
          <p:nvPr/>
        </p:nvSpPr>
        <p:spPr bwMode="auto">
          <a:xfrm>
            <a:off x="5478463" y="6072188"/>
            <a:ext cx="120650"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134"/>
          <p:cNvSpPr>
            <a:spLocks noChangeShapeType="1"/>
          </p:cNvSpPr>
          <p:nvPr/>
        </p:nvSpPr>
        <p:spPr bwMode="auto">
          <a:xfrm>
            <a:off x="5657850" y="6072188"/>
            <a:ext cx="120650"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135"/>
          <p:cNvSpPr>
            <a:spLocks noChangeShapeType="1"/>
          </p:cNvSpPr>
          <p:nvPr/>
        </p:nvSpPr>
        <p:spPr bwMode="auto">
          <a:xfrm>
            <a:off x="5837238" y="6072188"/>
            <a:ext cx="34925" cy="0"/>
          </a:xfrm>
          <a:prstGeom prst="line">
            <a:avLst/>
          </a:prstGeom>
          <a:noFill/>
          <a:ln w="30163"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Freeform 136"/>
          <p:cNvSpPr>
            <a:spLocks/>
          </p:cNvSpPr>
          <p:nvPr/>
        </p:nvSpPr>
        <p:spPr bwMode="auto">
          <a:xfrm>
            <a:off x="5324475" y="5983288"/>
            <a:ext cx="165100" cy="138113"/>
          </a:xfrm>
          <a:custGeom>
            <a:avLst/>
            <a:gdLst>
              <a:gd name="T0" fmla="*/ 50 w 104"/>
              <a:gd name="T1" fmla="*/ 0 h 87"/>
              <a:gd name="T2" fmla="*/ 0 w 104"/>
              <a:gd name="T3" fmla="*/ 87 h 87"/>
              <a:gd name="T4" fmla="*/ 104 w 104"/>
              <a:gd name="T5" fmla="*/ 87 h 87"/>
              <a:gd name="T6" fmla="*/ 50 w 104"/>
              <a:gd name="T7" fmla="*/ 0 h 87"/>
            </a:gdLst>
            <a:ahLst/>
            <a:cxnLst>
              <a:cxn ang="0">
                <a:pos x="T0" y="T1"/>
              </a:cxn>
              <a:cxn ang="0">
                <a:pos x="T2" y="T3"/>
              </a:cxn>
              <a:cxn ang="0">
                <a:pos x="T4" y="T5"/>
              </a:cxn>
              <a:cxn ang="0">
                <a:pos x="T6" y="T7"/>
              </a:cxn>
            </a:cxnLst>
            <a:rect l="0" t="0" r="r" b="b"/>
            <a:pathLst>
              <a:path w="104" h="87">
                <a:moveTo>
                  <a:pt x="50" y="0"/>
                </a:moveTo>
                <a:lnTo>
                  <a:pt x="0" y="87"/>
                </a:lnTo>
                <a:lnTo>
                  <a:pt x="104" y="87"/>
                </a:lnTo>
                <a:lnTo>
                  <a:pt x="50" y="0"/>
                </a:lnTo>
                <a:close/>
              </a:path>
            </a:pathLst>
          </a:custGeom>
          <a:solidFill>
            <a:srgbClr val="000000"/>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Rectangle 137"/>
          <p:cNvSpPr>
            <a:spLocks noChangeArrowheads="1"/>
          </p:cNvSpPr>
          <p:nvPr/>
        </p:nvSpPr>
        <p:spPr bwMode="auto">
          <a:xfrm>
            <a:off x="2597150" y="5608638"/>
            <a:ext cx="13287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W_L curve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3" name="Rectangle 138"/>
          <p:cNvSpPr>
            <a:spLocks noChangeArrowheads="1"/>
          </p:cNvSpPr>
          <p:nvPr/>
        </p:nvSpPr>
        <p:spPr bwMode="auto">
          <a:xfrm>
            <a:off x="5997575" y="5608638"/>
            <a:ext cx="13731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W_H curve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4" name="Rectangle 139"/>
          <p:cNvSpPr>
            <a:spLocks noChangeArrowheads="1"/>
          </p:cNvSpPr>
          <p:nvPr/>
        </p:nvSpPr>
        <p:spPr bwMode="auto">
          <a:xfrm>
            <a:off x="2597150" y="5943600"/>
            <a:ext cx="21304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WTP lower bound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Rectangle 140"/>
          <p:cNvSpPr>
            <a:spLocks noChangeArrowheads="1"/>
          </p:cNvSpPr>
          <p:nvPr/>
        </p:nvSpPr>
        <p:spPr bwMode="auto">
          <a:xfrm>
            <a:off x="5997575" y="5943600"/>
            <a:ext cx="21748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000000"/>
                </a:solidFill>
                <a:effectLst/>
                <a:latin typeface="Arial" panose="020B0604020202020204" pitchFamily="34" charset="0"/>
              </a:rPr>
              <a:t>WTP upper bound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59"/>
          <p:cNvSpPr>
            <a:spLocks noChangeArrowheads="1"/>
          </p:cNvSpPr>
          <p:nvPr/>
        </p:nvSpPr>
        <p:spPr bwMode="auto">
          <a:xfrm>
            <a:off x="771524" y="270302"/>
            <a:ext cx="792638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2700" dirty="0">
                <a:solidFill>
                  <a:srgbClr val="1E2D53"/>
                </a:solidFill>
              </a:rPr>
              <a:t>Bounds on WTP for CommCare Insurance</a:t>
            </a:r>
            <a:endParaRPr lang="en-US" altLang="en-US" dirty="0"/>
          </a:p>
        </p:txBody>
      </p:sp>
      <p:sp>
        <p:nvSpPr>
          <p:cNvPr id="137" name="TextBox 136"/>
          <p:cNvSpPr txBox="1"/>
          <p:nvPr/>
        </p:nvSpPr>
        <p:spPr>
          <a:xfrm>
            <a:off x="85655" y="6341224"/>
            <a:ext cx="1381126" cy="369332"/>
          </a:xfrm>
          <a:prstGeom prst="rect">
            <a:avLst/>
          </a:prstGeom>
          <a:noFill/>
        </p:spPr>
        <p:txBody>
          <a:bodyPr wrap="square" rtlCol="0">
            <a:spAutoFit/>
          </a:bodyPr>
          <a:lstStyle/>
          <a:p>
            <a:r>
              <a:rPr lang="en-US" i="1" dirty="0">
                <a:sym typeface="Wingdings" panose="05000000000000000000" pitchFamily="2" charset="2"/>
                <a:hlinkClick r:id="rId2" action="ppaction://hlinksldjump"/>
              </a:rPr>
              <a:t> Go back</a:t>
            </a:r>
            <a:endParaRPr lang="en-US" i="1" dirty="0"/>
          </a:p>
        </p:txBody>
      </p:sp>
    </p:spTree>
    <p:extLst>
      <p:ext uri="{BB962C8B-B14F-4D97-AF65-F5344CB8AC3E}">
        <p14:creationId xmlns:p14="http://schemas.microsoft.com/office/powerpoint/2010/main" val="3751411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Rectangle 2"/>
          <p:cNvSpPr>
            <a:spLocks noGrp="1" noChangeArrowheads="1"/>
          </p:cNvSpPr>
          <p:nvPr>
            <p:ph type="ctrTitle"/>
          </p:nvPr>
        </p:nvSpPr>
        <p:spPr/>
        <p:txBody>
          <a:bodyPr/>
          <a:lstStyle/>
          <a:p>
            <a:pPr eaLnBrk="1" hangingPunct="1"/>
            <a:r>
              <a:rPr lang="en-US" sz="2800" dirty="0">
                <a:latin typeface="Arial" panose="020B0604020202020204" pitchFamily="34" charset="0"/>
                <a:ea typeface="ＭＳ Ｐゴシック" pitchFamily="34" charset="-128"/>
                <a:cs typeface="Arial" panose="020B0604020202020204" pitchFamily="34" charset="0"/>
              </a:rPr>
              <a:t>1. Setting and Descriptive Evidence</a:t>
            </a:r>
          </a:p>
        </p:txBody>
      </p:sp>
    </p:spTree>
    <p:extLst>
      <p:ext uri="{BB962C8B-B14F-4D97-AF65-F5344CB8AC3E}">
        <p14:creationId xmlns:p14="http://schemas.microsoft.com/office/powerpoint/2010/main" val="212140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Mass. Health Insurance Exchange</a:t>
            </a:r>
          </a:p>
        </p:txBody>
      </p:sp>
      <p:sp>
        <p:nvSpPr>
          <p:cNvPr id="3" name="Content Placeholder 2"/>
          <p:cNvSpPr>
            <a:spLocks noGrp="1"/>
          </p:cNvSpPr>
          <p:nvPr>
            <p:ph idx="1"/>
          </p:nvPr>
        </p:nvSpPr>
        <p:spPr>
          <a:xfrm>
            <a:off x="381000" y="838200"/>
            <a:ext cx="8458200" cy="5791200"/>
          </a:xfrm>
        </p:spPr>
        <p:txBody>
          <a:bodyPr/>
          <a:lstStyle/>
          <a:p>
            <a:r>
              <a:rPr lang="en-US" b="1" dirty="0"/>
              <a:t>Setting</a:t>
            </a:r>
            <a:r>
              <a:rPr lang="en-US" dirty="0"/>
              <a:t>: Pre-ACA subsidized insurance exchange (</a:t>
            </a:r>
            <a:r>
              <a:rPr lang="en-US" dirty="0" err="1"/>
              <a:t>CommCare</a:t>
            </a:r>
            <a:r>
              <a:rPr lang="en-US" dirty="0"/>
              <a:t>)</a:t>
            </a:r>
          </a:p>
          <a:p>
            <a:pPr lvl="1"/>
            <a:r>
              <a:rPr lang="en-US" dirty="0"/>
              <a:t>Introduced in 2006 “</a:t>
            </a:r>
            <a:r>
              <a:rPr lang="en-US" dirty="0" err="1"/>
              <a:t>Romneycare</a:t>
            </a:r>
            <a:r>
              <a:rPr lang="en-US" dirty="0"/>
              <a:t>” reform</a:t>
            </a:r>
          </a:p>
          <a:p>
            <a:pPr lvl="1"/>
            <a:r>
              <a:rPr lang="en-US" dirty="0"/>
              <a:t>ACA-like eligible population: Low-income adults (&lt;300% poverty) w/out access to employer insurance or other public insurance</a:t>
            </a:r>
          </a:p>
          <a:p>
            <a:pPr lvl="2">
              <a:spcAft>
                <a:spcPts val="600"/>
              </a:spcAft>
            </a:pPr>
            <a:r>
              <a:rPr lang="en-US" dirty="0"/>
              <a:t>Relevant choice: </a:t>
            </a:r>
            <a:r>
              <a:rPr lang="en-US" dirty="0" err="1"/>
              <a:t>CommCare</a:t>
            </a:r>
            <a:r>
              <a:rPr lang="en-US" dirty="0"/>
              <a:t> plan vs. Uninsurance</a:t>
            </a:r>
          </a:p>
          <a:p>
            <a:pPr lvl="1"/>
            <a:r>
              <a:rPr lang="en-US" dirty="0"/>
              <a:t>Focus on 135-300% poverty and simple market setting in 2011</a:t>
            </a:r>
          </a:p>
          <a:p>
            <a:pPr lvl="2"/>
            <a:r>
              <a:rPr lang="en-US" dirty="0"/>
              <a:t>Also show descriptive results for 2009-13</a:t>
            </a:r>
          </a:p>
          <a:p>
            <a:endParaRPr lang="en-US" dirty="0"/>
          </a:p>
          <a:p>
            <a:r>
              <a:rPr lang="en-US" b="1" dirty="0"/>
              <a:t>Benefits</a:t>
            </a:r>
            <a:r>
              <a:rPr lang="en-US" dirty="0"/>
              <a:t> standardized, set to be quite </a:t>
            </a:r>
            <a:r>
              <a:rPr lang="en-US" u="sng" dirty="0"/>
              <a:t>generous</a:t>
            </a:r>
          </a:p>
          <a:p>
            <a:pPr lvl="1"/>
            <a:r>
              <a:rPr lang="en-US" dirty="0"/>
              <a:t>Cover &gt;94% of costs (like “platinum” plan in ACA)</a:t>
            </a:r>
          </a:p>
          <a:p>
            <a:pPr lvl="1"/>
            <a:r>
              <a:rPr lang="en-US" dirty="0"/>
              <a:t>Each insurer offers a single plan, can set networks of doctors/hospitals</a:t>
            </a:r>
          </a:p>
          <a:p>
            <a:endParaRPr lang="en-US" dirty="0"/>
          </a:p>
          <a:p>
            <a:r>
              <a:rPr lang="en-US" b="1" dirty="0"/>
              <a:t>Subsidies</a:t>
            </a:r>
            <a:r>
              <a:rPr lang="en-US" dirty="0"/>
              <a:t> are also </a:t>
            </a:r>
            <a:r>
              <a:rPr lang="en-US" u="sng" dirty="0"/>
              <a:t>generous</a:t>
            </a:r>
            <a:r>
              <a:rPr lang="en-US" dirty="0"/>
              <a:t> (cover &gt;80% of insurer prices/costs)</a:t>
            </a:r>
          </a:p>
          <a:p>
            <a:pPr lvl="1"/>
            <a:r>
              <a:rPr lang="en-US" dirty="0"/>
              <a:t>Set to make lowest enrollee premium “affordable” (0-5% of income)</a:t>
            </a:r>
          </a:p>
          <a:p>
            <a:pPr lvl="1"/>
            <a:endParaRPr lang="en-US" dirty="0"/>
          </a:p>
        </p:txBody>
      </p:sp>
    </p:spTree>
    <p:extLst>
      <p:ext uri="{BB962C8B-B14F-4D97-AF65-F5344CB8AC3E}">
        <p14:creationId xmlns:p14="http://schemas.microsoft.com/office/powerpoint/2010/main" val="546427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0" y="155575"/>
            <a:ext cx="8832850" cy="6423025"/>
            <a:chOff x="0" y="98"/>
            <a:chExt cx="5564" cy="4046"/>
          </a:xfrm>
        </p:grpSpPr>
        <p:sp>
          <p:nvSpPr>
            <p:cNvPr id="9" name="AutoShape 3"/>
            <p:cNvSpPr>
              <a:spLocks noChangeAspect="1" noChangeArrowheads="1" noTextEdit="1"/>
            </p:cNvSpPr>
            <p:nvPr/>
          </p:nvSpPr>
          <p:spPr bwMode="auto">
            <a:xfrm>
              <a:off x="0" y="98"/>
              <a:ext cx="5560" cy="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5"/>
            <p:cNvSpPr>
              <a:spLocks noChangeArrowheads="1"/>
            </p:cNvSpPr>
            <p:nvPr/>
          </p:nvSpPr>
          <p:spPr bwMode="auto">
            <a:xfrm>
              <a:off x="0" y="98"/>
              <a:ext cx="5564" cy="40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6"/>
            <p:cNvSpPr>
              <a:spLocks noChangeArrowheads="1"/>
            </p:cNvSpPr>
            <p:nvPr/>
          </p:nvSpPr>
          <p:spPr bwMode="auto">
            <a:xfrm>
              <a:off x="626" y="539"/>
              <a:ext cx="4786" cy="2972"/>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 name="Line 7"/>
            <p:cNvSpPr>
              <a:spLocks noChangeShapeType="1"/>
            </p:cNvSpPr>
            <p:nvPr/>
          </p:nvSpPr>
          <p:spPr bwMode="auto">
            <a:xfrm>
              <a:off x="626" y="3406"/>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Line 8"/>
            <p:cNvSpPr>
              <a:spLocks noChangeShapeType="1"/>
            </p:cNvSpPr>
            <p:nvPr/>
          </p:nvSpPr>
          <p:spPr bwMode="auto">
            <a:xfrm>
              <a:off x="626" y="2793"/>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9"/>
            <p:cNvSpPr>
              <a:spLocks noChangeShapeType="1"/>
            </p:cNvSpPr>
            <p:nvPr/>
          </p:nvSpPr>
          <p:spPr bwMode="auto">
            <a:xfrm>
              <a:off x="626" y="2180"/>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10"/>
            <p:cNvSpPr>
              <a:spLocks noChangeShapeType="1"/>
            </p:cNvSpPr>
            <p:nvPr/>
          </p:nvSpPr>
          <p:spPr bwMode="auto">
            <a:xfrm>
              <a:off x="626" y="1567"/>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11"/>
            <p:cNvSpPr>
              <a:spLocks noChangeShapeType="1"/>
            </p:cNvSpPr>
            <p:nvPr/>
          </p:nvSpPr>
          <p:spPr bwMode="auto">
            <a:xfrm>
              <a:off x="626" y="954"/>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12"/>
            <p:cNvSpPr>
              <a:spLocks noChangeShapeType="1"/>
            </p:cNvSpPr>
            <p:nvPr/>
          </p:nvSpPr>
          <p:spPr bwMode="auto">
            <a:xfrm flipV="1">
              <a:off x="1148"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13"/>
            <p:cNvSpPr>
              <a:spLocks noChangeShapeType="1"/>
            </p:cNvSpPr>
            <p:nvPr/>
          </p:nvSpPr>
          <p:spPr bwMode="auto">
            <a:xfrm flipV="1">
              <a:off x="2536"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14"/>
            <p:cNvSpPr>
              <a:spLocks noChangeShapeType="1"/>
            </p:cNvSpPr>
            <p:nvPr/>
          </p:nvSpPr>
          <p:spPr bwMode="auto">
            <a:xfrm flipV="1">
              <a:off x="3923"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15"/>
            <p:cNvSpPr>
              <a:spLocks noChangeShapeType="1"/>
            </p:cNvSpPr>
            <p:nvPr/>
          </p:nvSpPr>
          <p:spPr bwMode="auto">
            <a:xfrm flipV="1">
              <a:off x="5308"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p:cNvSpPr>
              <a:spLocks/>
            </p:cNvSpPr>
            <p:nvPr/>
          </p:nvSpPr>
          <p:spPr bwMode="auto">
            <a:xfrm>
              <a:off x="801" y="2695"/>
              <a:ext cx="4439" cy="715"/>
            </a:xfrm>
            <a:custGeom>
              <a:avLst/>
              <a:gdLst>
                <a:gd name="T0" fmla="*/ 0 w 1318"/>
                <a:gd name="T1" fmla="*/ 212 h 212"/>
                <a:gd name="T2" fmla="*/ 41 w 1318"/>
                <a:gd name="T3" fmla="*/ 212 h 212"/>
                <a:gd name="T4" fmla="*/ 83 w 1318"/>
                <a:gd name="T5" fmla="*/ 212 h 212"/>
                <a:gd name="T6" fmla="*/ 124 w 1318"/>
                <a:gd name="T7" fmla="*/ 141 h 212"/>
                <a:gd name="T8" fmla="*/ 165 w 1318"/>
                <a:gd name="T9" fmla="*/ 141 h 212"/>
                <a:gd name="T10" fmla="*/ 206 w 1318"/>
                <a:gd name="T11" fmla="*/ 141 h 212"/>
                <a:gd name="T12" fmla="*/ 247 w 1318"/>
                <a:gd name="T13" fmla="*/ 141 h 212"/>
                <a:gd name="T14" fmla="*/ 289 w 1318"/>
                <a:gd name="T15" fmla="*/ 141 h 212"/>
                <a:gd name="T16" fmla="*/ 330 w 1318"/>
                <a:gd name="T17" fmla="*/ 141 h 212"/>
                <a:gd name="T18" fmla="*/ 371 w 1318"/>
                <a:gd name="T19" fmla="*/ 141 h 212"/>
                <a:gd name="T20" fmla="*/ 412 w 1318"/>
                <a:gd name="T21" fmla="*/ 141 h 212"/>
                <a:gd name="T22" fmla="*/ 453 w 1318"/>
                <a:gd name="T23" fmla="*/ 141 h 212"/>
                <a:gd name="T24" fmla="*/ 494 w 1318"/>
                <a:gd name="T25" fmla="*/ 141 h 212"/>
                <a:gd name="T26" fmla="*/ 536 w 1318"/>
                <a:gd name="T27" fmla="*/ 71 h 212"/>
                <a:gd name="T28" fmla="*/ 577 w 1318"/>
                <a:gd name="T29" fmla="*/ 71 h 212"/>
                <a:gd name="T30" fmla="*/ 618 w 1318"/>
                <a:gd name="T31" fmla="*/ 71 h 212"/>
                <a:gd name="T32" fmla="*/ 659 w 1318"/>
                <a:gd name="T33" fmla="*/ 71 h 212"/>
                <a:gd name="T34" fmla="*/ 700 w 1318"/>
                <a:gd name="T35" fmla="*/ 71 h 212"/>
                <a:gd name="T36" fmla="*/ 741 w 1318"/>
                <a:gd name="T37" fmla="*/ 71 h 212"/>
                <a:gd name="T38" fmla="*/ 783 w 1318"/>
                <a:gd name="T39" fmla="*/ 71 h 212"/>
                <a:gd name="T40" fmla="*/ 824 w 1318"/>
                <a:gd name="T41" fmla="*/ 71 h 212"/>
                <a:gd name="T42" fmla="*/ 865 w 1318"/>
                <a:gd name="T43" fmla="*/ 71 h 212"/>
                <a:gd name="T44" fmla="*/ 906 w 1318"/>
                <a:gd name="T45" fmla="*/ 71 h 212"/>
                <a:gd name="T46" fmla="*/ 947 w 1318"/>
                <a:gd name="T47" fmla="*/ 0 h 212"/>
                <a:gd name="T48" fmla="*/ 988 w 1318"/>
                <a:gd name="T49" fmla="*/ 0 h 212"/>
                <a:gd name="T50" fmla="*/ 1030 w 1318"/>
                <a:gd name="T51" fmla="*/ 0 h 212"/>
                <a:gd name="T52" fmla="*/ 1071 w 1318"/>
                <a:gd name="T53" fmla="*/ 0 h 212"/>
                <a:gd name="T54" fmla="*/ 1112 w 1318"/>
                <a:gd name="T55" fmla="*/ 0 h 212"/>
                <a:gd name="T56" fmla="*/ 1153 w 1318"/>
                <a:gd name="T57" fmla="*/ 0 h 212"/>
                <a:gd name="T58" fmla="*/ 1194 w 1318"/>
                <a:gd name="T59" fmla="*/ 0 h 212"/>
                <a:gd name="T60" fmla="*/ 1235 w 1318"/>
                <a:gd name="T61" fmla="*/ 0 h 212"/>
                <a:gd name="T62" fmla="*/ 1277 w 1318"/>
                <a:gd name="T63" fmla="*/ 0 h 212"/>
                <a:gd name="T64" fmla="*/ 1318 w 1318"/>
                <a:gd name="T65"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12">
                  <a:moveTo>
                    <a:pt x="0" y="212"/>
                  </a:moveTo>
                  <a:lnTo>
                    <a:pt x="41" y="212"/>
                  </a:lnTo>
                  <a:lnTo>
                    <a:pt x="83" y="212"/>
                  </a:lnTo>
                  <a:lnTo>
                    <a:pt x="124" y="141"/>
                  </a:lnTo>
                  <a:lnTo>
                    <a:pt x="165" y="141"/>
                  </a:lnTo>
                  <a:lnTo>
                    <a:pt x="206" y="141"/>
                  </a:lnTo>
                  <a:lnTo>
                    <a:pt x="247" y="141"/>
                  </a:lnTo>
                  <a:lnTo>
                    <a:pt x="289" y="141"/>
                  </a:lnTo>
                  <a:lnTo>
                    <a:pt x="330" y="141"/>
                  </a:lnTo>
                  <a:lnTo>
                    <a:pt x="371" y="141"/>
                  </a:lnTo>
                  <a:lnTo>
                    <a:pt x="412" y="141"/>
                  </a:lnTo>
                  <a:lnTo>
                    <a:pt x="453" y="141"/>
                  </a:lnTo>
                  <a:lnTo>
                    <a:pt x="494" y="141"/>
                  </a:lnTo>
                  <a:lnTo>
                    <a:pt x="536" y="71"/>
                  </a:lnTo>
                  <a:lnTo>
                    <a:pt x="577" y="71"/>
                  </a:lnTo>
                  <a:lnTo>
                    <a:pt x="618" y="71"/>
                  </a:lnTo>
                  <a:lnTo>
                    <a:pt x="659" y="71"/>
                  </a:lnTo>
                  <a:lnTo>
                    <a:pt x="700" y="71"/>
                  </a:lnTo>
                  <a:lnTo>
                    <a:pt x="741" y="71"/>
                  </a:lnTo>
                  <a:lnTo>
                    <a:pt x="783" y="71"/>
                  </a:lnTo>
                  <a:lnTo>
                    <a:pt x="824" y="71"/>
                  </a:lnTo>
                  <a:lnTo>
                    <a:pt x="865" y="71"/>
                  </a:lnTo>
                  <a:lnTo>
                    <a:pt x="906" y="71"/>
                  </a:lnTo>
                  <a:lnTo>
                    <a:pt x="947" y="0"/>
                  </a:lnTo>
                  <a:lnTo>
                    <a:pt x="988" y="0"/>
                  </a:lnTo>
                  <a:lnTo>
                    <a:pt x="1030" y="0"/>
                  </a:lnTo>
                  <a:lnTo>
                    <a:pt x="1071" y="0"/>
                  </a:lnTo>
                  <a:lnTo>
                    <a:pt x="1112" y="0"/>
                  </a:lnTo>
                  <a:lnTo>
                    <a:pt x="1153" y="0"/>
                  </a:lnTo>
                  <a:lnTo>
                    <a:pt x="1194" y="0"/>
                  </a:lnTo>
                  <a:lnTo>
                    <a:pt x="1235" y="0"/>
                  </a:lnTo>
                  <a:lnTo>
                    <a:pt x="1277" y="0"/>
                  </a:lnTo>
                  <a:lnTo>
                    <a:pt x="1318" y="0"/>
                  </a:lnTo>
                </a:path>
              </a:pathLst>
            </a:custGeom>
            <a:noFill/>
            <a:ln w="317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17"/>
            <p:cNvSpPr>
              <a:spLocks noChangeShapeType="1"/>
            </p:cNvSpPr>
            <p:nvPr/>
          </p:nvSpPr>
          <p:spPr bwMode="auto">
            <a:xfrm>
              <a:off x="801"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18"/>
            <p:cNvSpPr>
              <a:spLocks noChangeShapeType="1"/>
            </p:cNvSpPr>
            <p:nvPr/>
          </p:nvSpPr>
          <p:spPr bwMode="auto">
            <a:xfrm>
              <a:off x="923" y="923"/>
              <a:ext cx="16"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19"/>
            <p:cNvSpPr>
              <a:spLocks noChangeShapeType="1"/>
            </p:cNvSpPr>
            <p:nvPr/>
          </p:nvSpPr>
          <p:spPr bwMode="auto">
            <a:xfrm>
              <a:off x="939" y="923"/>
              <a:ext cx="6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0"/>
            <p:cNvSpPr>
              <a:spLocks noChangeShapeType="1"/>
            </p:cNvSpPr>
            <p:nvPr/>
          </p:nvSpPr>
          <p:spPr bwMode="auto">
            <a:xfrm>
              <a:off x="104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1"/>
            <p:cNvSpPr>
              <a:spLocks noChangeShapeType="1"/>
            </p:cNvSpPr>
            <p:nvPr/>
          </p:nvSpPr>
          <p:spPr bwMode="auto">
            <a:xfrm>
              <a:off x="108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2"/>
            <p:cNvSpPr>
              <a:spLocks noChangeShapeType="1"/>
            </p:cNvSpPr>
            <p:nvPr/>
          </p:nvSpPr>
          <p:spPr bwMode="auto">
            <a:xfrm>
              <a:off x="116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3"/>
            <p:cNvSpPr>
              <a:spLocks noChangeShapeType="1"/>
            </p:cNvSpPr>
            <p:nvPr/>
          </p:nvSpPr>
          <p:spPr bwMode="auto">
            <a:xfrm>
              <a:off x="121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24"/>
            <p:cNvSpPr>
              <a:spLocks noChangeShapeType="1"/>
            </p:cNvSpPr>
            <p:nvPr/>
          </p:nvSpPr>
          <p:spPr bwMode="auto">
            <a:xfrm>
              <a:off x="128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5"/>
            <p:cNvSpPr>
              <a:spLocks noChangeShapeType="1"/>
            </p:cNvSpPr>
            <p:nvPr/>
          </p:nvSpPr>
          <p:spPr bwMode="auto">
            <a:xfrm>
              <a:off x="135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26"/>
            <p:cNvSpPr>
              <a:spLocks noChangeShapeType="1"/>
            </p:cNvSpPr>
            <p:nvPr/>
          </p:nvSpPr>
          <p:spPr bwMode="auto">
            <a:xfrm>
              <a:off x="1408" y="923"/>
              <a:ext cx="8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27"/>
            <p:cNvSpPr>
              <a:spLocks noChangeShapeType="1"/>
            </p:cNvSpPr>
            <p:nvPr/>
          </p:nvSpPr>
          <p:spPr bwMode="auto">
            <a:xfrm>
              <a:off x="152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28"/>
            <p:cNvSpPr>
              <a:spLocks noChangeShapeType="1"/>
            </p:cNvSpPr>
            <p:nvPr/>
          </p:nvSpPr>
          <p:spPr bwMode="auto">
            <a:xfrm>
              <a:off x="165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29"/>
            <p:cNvSpPr>
              <a:spLocks noChangeShapeType="1"/>
            </p:cNvSpPr>
            <p:nvPr/>
          </p:nvSpPr>
          <p:spPr bwMode="auto">
            <a:xfrm>
              <a:off x="177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30"/>
            <p:cNvSpPr>
              <a:spLocks noChangeShapeType="1"/>
            </p:cNvSpPr>
            <p:nvPr/>
          </p:nvSpPr>
          <p:spPr bwMode="auto">
            <a:xfrm>
              <a:off x="177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31"/>
            <p:cNvSpPr>
              <a:spLocks noChangeShapeType="1"/>
            </p:cNvSpPr>
            <p:nvPr/>
          </p:nvSpPr>
          <p:spPr bwMode="auto">
            <a:xfrm>
              <a:off x="1893"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32"/>
            <p:cNvSpPr>
              <a:spLocks noChangeShapeType="1"/>
            </p:cNvSpPr>
            <p:nvPr/>
          </p:nvSpPr>
          <p:spPr bwMode="auto">
            <a:xfrm>
              <a:off x="191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33"/>
            <p:cNvSpPr>
              <a:spLocks noChangeShapeType="1"/>
            </p:cNvSpPr>
            <p:nvPr/>
          </p:nvSpPr>
          <p:spPr bwMode="auto">
            <a:xfrm>
              <a:off x="201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34"/>
            <p:cNvSpPr>
              <a:spLocks noChangeShapeType="1"/>
            </p:cNvSpPr>
            <p:nvPr/>
          </p:nvSpPr>
          <p:spPr bwMode="auto">
            <a:xfrm>
              <a:off x="205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35"/>
            <p:cNvSpPr>
              <a:spLocks noChangeShapeType="1"/>
            </p:cNvSpPr>
            <p:nvPr/>
          </p:nvSpPr>
          <p:spPr bwMode="auto">
            <a:xfrm>
              <a:off x="213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36"/>
            <p:cNvSpPr>
              <a:spLocks noChangeShapeType="1"/>
            </p:cNvSpPr>
            <p:nvPr/>
          </p:nvSpPr>
          <p:spPr bwMode="auto">
            <a:xfrm>
              <a:off x="218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37"/>
            <p:cNvSpPr>
              <a:spLocks noChangeShapeType="1"/>
            </p:cNvSpPr>
            <p:nvPr/>
          </p:nvSpPr>
          <p:spPr bwMode="auto">
            <a:xfrm>
              <a:off x="225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38"/>
            <p:cNvSpPr>
              <a:spLocks noChangeShapeType="1"/>
            </p:cNvSpPr>
            <p:nvPr/>
          </p:nvSpPr>
          <p:spPr bwMode="auto">
            <a:xfrm>
              <a:off x="232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Line 39"/>
            <p:cNvSpPr>
              <a:spLocks noChangeShapeType="1"/>
            </p:cNvSpPr>
            <p:nvPr/>
          </p:nvSpPr>
          <p:spPr bwMode="auto">
            <a:xfrm>
              <a:off x="2378" y="923"/>
              <a:ext cx="8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Line 40"/>
            <p:cNvSpPr>
              <a:spLocks noChangeShapeType="1"/>
            </p:cNvSpPr>
            <p:nvPr/>
          </p:nvSpPr>
          <p:spPr bwMode="auto">
            <a:xfrm>
              <a:off x="249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41"/>
            <p:cNvSpPr>
              <a:spLocks noChangeShapeType="1"/>
            </p:cNvSpPr>
            <p:nvPr/>
          </p:nvSpPr>
          <p:spPr bwMode="auto">
            <a:xfrm>
              <a:off x="262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42"/>
            <p:cNvSpPr>
              <a:spLocks noChangeShapeType="1"/>
            </p:cNvSpPr>
            <p:nvPr/>
          </p:nvSpPr>
          <p:spPr bwMode="auto">
            <a:xfrm>
              <a:off x="274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43"/>
            <p:cNvSpPr>
              <a:spLocks noChangeShapeType="1"/>
            </p:cNvSpPr>
            <p:nvPr/>
          </p:nvSpPr>
          <p:spPr bwMode="auto">
            <a:xfrm>
              <a:off x="274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44"/>
            <p:cNvSpPr>
              <a:spLocks noChangeShapeType="1"/>
            </p:cNvSpPr>
            <p:nvPr/>
          </p:nvSpPr>
          <p:spPr bwMode="auto">
            <a:xfrm>
              <a:off x="2863"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45"/>
            <p:cNvSpPr>
              <a:spLocks noChangeShapeType="1"/>
            </p:cNvSpPr>
            <p:nvPr/>
          </p:nvSpPr>
          <p:spPr bwMode="auto">
            <a:xfrm>
              <a:off x="288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46"/>
            <p:cNvSpPr>
              <a:spLocks noChangeShapeType="1"/>
            </p:cNvSpPr>
            <p:nvPr/>
          </p:nvSpPr>
          <p:spPr bwMode="auto">
            <a:xfrm>
              <a:off x="298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47"/>
            <p:cNvSpPr>
              <a:spLocks noChangeShapeType="1"/>
            </p:cNvSpPr>
            <p:nvPr/>
          </p:nvSpPr>
          <p:spPr bwMode="auto">
            <a:xfrm>
              <a:off x="302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48"/>
            <p:cNvSpPr>
              <a:spLocks noChangeShapeType="1"/>
            </p:cNvSpPr>
            <p:nvPr/>
          </p:nvSpPr>
          <p:spPr bwMode="auto">
            <a:xfrm>
              <a:off x="310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49"/>
            <p:cNvSpPr>
              <a:spLocks noChangeShapeType="1"/>
            </p:cNvSpPr>
            <p:nvPr/>
          </p:nvSpPr>
          <p:spPr bwMode="auto">
            <a:xfrm>
              <a:off x="315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50"/>
            <p:cNvSpPr>
              <a:spLocks noChangeShapeType="1"/>
            </p:cNvSpPr>
            <p:nvPr/>
          </p:nvSpPr>
          <p:spPr bwMode="auto">
            <a:xfrm>
              <a:off x="322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51"/>
            <p:cNvSpPr>
              <a:spLocks noChangeShapeType="1"/>
            </p:cNvSpPr>
            <p:nvPr/>
          </p:nvSpPr>
          <p:spPr bwMode="auto">
            <a:xfrm>
              <a:off x="329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52"/>
            <p:cNvSpPr>
              <a:spLocks noChangeShapeType="1"/>
            </p:cNvSpPr>
            <p:nvPr/>
          </p:nvSpPr>
          <p:spPr bwMode="auto">
            <a:xfrm>
              <a:off x="3347"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53"/>
            <p:cNvSpPr>
              <a:spLocks noChangeShapeType="1"/>
            </p:cNvSpPr>
            <p:nvPr/>
          </p:nvSpPr>
          <p:spPr bwMode="auto">
            <a:xfrm>
              <a:off x="346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54"/>
            <p:cNvSpPr>
              <a:spLocks noChangeShapeType="1"/>
            </p:cNvSpPr>
            <p:nvPr/>
          </p:nvSpPr>
          <p:spPr bwMode="auto">
            <a:xfrm>
              <a:off x="359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Line 55"/>
            <p:cNvSpPr>
              <a:spLocks noChangeShapeType="1"/>
            </p:cNvSpPr>
            <p:nvPr/>
          </p:nvSpPr>
          <p:spPr bwMode="auto">
            <a:xfrm>
              <a:off x="371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Line 56"/>
            <p:cNvSpPr>
              <a:spLocks noChangeShapeType="1"/>
            </p:cNvSpPr>
            <p:nvPr/>
          </p:nvSpPr>
          <p:spPr bwMode="auto">
            <a:xfrm>
              <a:off x="371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Line 57"/>
            <p:cNvSpPr>
              <a:spLocks noChangeShapeType="1"/>
            </p:cNvSpPr>
            <p:nvPr/>
          </p:nvSpPr>
          <p:spPr bwMode="auto">
            <a:xfrm>
              <a:off x="3832" y="923"/>
              <a:ext cx="2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Line 58"/>
            <p:cNvSpPr>
              <a:spLocks noChangeShapeType="1"/>
            </p:cNvSpPr>
            <p:nvPr/>
          </p:nvSpPr>
          <p:spPr bwMode="auto">
            <a:xfrm>
              <a:off x="385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59"/>
            <p:cNvSpPr>
              <a:spLocks noChangeShapeType="1"/>
            </p:cNvSpPr>
            <p:nvPr/>
          </p:nvSpPr>
          <p:spPr bwMode="auto">
            <a:xfrm>
              <a:off x="395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0"/>
            <p:cNvSpPr>
              <a:spLocks noChangeShapeType="1"/>
            </p:cNvSpPr>
            <p:nvPr/>
          </p:nvSpPr>
          <p:spPr bwMode="auto">
            <a:xfrm>
              <a:off x="399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61"/>
            <p:cNvSpPr>
              <a:spLocks noChangeShapeType="1"/>
            </p:cNvSpPr>
            <p:nvPr/>
          </p:nvSpPr>
          <p:spPr bwMode="auto">
            <a:xfrm>
              <a:off x="407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Line 62"/>
            <p:cNvSpPr>
              <a:spLocks noChangeShapeType="1"/>
            </p:cNvSpPr>
            <p:nvPr/>
          </p:nvSpPr>
          <p:spPr bwMode="auto">
            <a:xfrm>
              <a:off x="412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63"/>
            <p:cNvSpPr>
              <a:spLocks noChangeShapeType="1"/>
            </p:cNvSpPr>
            <p:nvPr/>
          </p:nvSpPr>
          <p:spPr bwMode="auto">
            <a:xfrm>
              <a:off x="4196" y="923"/>
              <a:ext cx="7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64"/>
            <p:cNvSpPr>
              <a:spLocks noChangeShapeType="1"/>
            </p:cNvSpPr>
            <p:nvPr/>
          </p:nvSpPr>
          <p:spPr bwMode="auto">
            <a:xfrm>
              <a:off x="4270" y="923"/>
              <a:ext cx="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65"/>
            <p:cNvSpPr>
              <a:spLocks noChangeShapeType="1"/>
            </p:cNvSpPr>
            <p:nvPr/>
          </p:nvSpPr>
          <p:spPr bwMode="auto">
            <a:xfrm>
              <a:off x="4317"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66"/>
            <p:cNvSpPr>
              <a:spLocks noChangeShapeType="1"/>
            </p:cNvSpPr>
            <p:nvPr/>
          </p:nvSpPr>
          <p:spPr bwMode="auto">
            <a:xfrm>
              <a:off x="443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67"/>
            <p:cNvSpPr>
              <a:spLocks noChangeShapeType="1"/>
            </p:cNvSpPr>
            <p:nvPr/>
          </p:nvSpPr>
          <p:spPr bwMode="auto">
            <a:xfrm>
              <a:off x="456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Line 68"/>
            <p:cNvSpPr>
              <a:spLocks noChangeShapeType="1"/>
            </p:cNvSpPr>
            <p:nvPr/>
          </p:nvSpPr>
          <p:spPr bwMode="auto">
            <a:xfrm>
              <a:off x="468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69"/>
            <p:cNvSpPr>
              <a:spLocks noChangeShapeType="1"/>
            </p:cNvSpPr>
            <p:nvPr/>
          </p:nvSpPr>
          <p:spPr bwMode="auto">
            <a:xfrm>
              <a:off x="4685" y="923"/>
              <a:ext cx="7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70"/>
            <p:cNvSpPr>
              <a:spLocks noChangeShapeType="1"/>
            </p:cNvSpPr>
            <p:nvPr/>
          </p:nvSpPr>
          <p:spPr bwMode="auto">
            <a:xfrm>
              <a:off x="4799" y="923"/>
              <a:ext cx="2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71"/>
            <p:cNvSpPr>
              <a:spLocks noChangeShapeType="1"/>
            </p:cNvSpPr>
            <p:nvPr/>
          </p:nvSpPr>
          <p:spPr bwMode="auto">
            <a:xfrm>
              <a:off x="4823" y="923"/>
              <a:ext cx="5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72"/>
            <p:cNvSpPr>
              <a:spLocks noChangeShapeType="1"/>
            </p:cNvSpPr>
            <p:nvPr/>
          </p:nvSpPr>
          <p:spPr bwMode="auto">
            <a:xfrm>
              <a:off x="4920" y="923"/>
              <a:ext cx="4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73"/>
            <p:cNvSpPr>
              <a:spLocks noChangeShapeType="1"/>
            </p:cNvSpPr>
            <p:nvPr/>
          </p:nvSpPr>
          <p:spPr bwMode="auto">
            <a:xfrm>
              <a:off x="4961" y="923"/>
              <a:ext cx="4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74"/>
            <p:cNvSpPr>
              <a:spLocks noChangeShapeType="1"/>
            </p:cNvSpPr>
            <p:nvPr/>
          </p:nvSpPr>
          <p:spPr bwMode="auto">
            <a:xfrm>
              <a:off x="5042"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75"/>
            <p:cNvSpPr>
              <a:spLocks noChangeShapeType="1"/>
            </p:cNvSpPr>
            <p:nvPr/>
          </p:nvSpPr>
          <p:spPr bwMode="auto">
            <a:xfrm>
              <a:off x="5102"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76"/>
            <p:cNvSpPr>
              <a:spLocks noChangeShapeType="1"/>
            </p:cNvSpPr>
            <p:nvPr/>
          </p:nvSpPr>
          <p:spPr bwMode="auto">
            <a:xfrm>
              <a:off x="5163"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Rectangle 77"/>
            <p:cNvSpPr>
              <a:spLocks noChangeArrowheads="1"/>
            </p:cNvSpPr>
            <p:nvPr/>
          </p:nvSpPr>
          <p:spPr bwMode="auto">
            <a:xfrm>
              <a:off x="778" y="3214"/>
              <a:ext cx="27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6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78"/>
            <p:cNvSpPr>
              <a:spLocks noChangeArrowheads="1"/>
            </p:cNvSpPr>
            <p:nvPr/>
          </p:nvSpPr>
          <p:spPr bwMode="auto">
            <a:xfrm>
              <a:off x="1701" y="297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6000"/>
                  </a:solidFill>
                  <a:effectLst/>
                  <a:latin typeface="Arial" panose="020B0604020202020204" pitchFamily="34" charset="0"/>
                </a:rPr>
                <a:t>$39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 name="Rectangle 79"/>
            <p:cNvSpPr>
              <a:spLocks noChangeArrowheads="1"/>
            </p:cNvSpPr>
            <p:nvPr/>
          </p:nvSpPr>
          <p:spPr bwMode="auto">
            <a:xfrm>
              <a:off x="3088" y="2743"/>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6000"/>
                  </a:solidFill>
                  <a:effectLst/>
                  <a:latin typeface="Arial" panose="020B0604020202020204" pitchFamily="34" charset="0"/>
                </a:rPr>
                <a:t>$77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80"/>
            <p:cNvSpPr>
              <a:spLocks noChangeArrowheads="1"/>
            </p:cNvSpPr>
            <p:nvPr/>
          </p:nvSpPr>
          <p:spPr bwMode="auto">
            <a:xfrm>
              <a:off x="4425" y="2503"/>
              <a:ext cx="46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006000"/>
                  </a:solidFill>
                  <a:effectLst/>
                  <a:latin typeface="Arial" panose="020B0604020202020204" pitchFamily="34" charset="0"/>
                </a:rPr>
                <a:t>$116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7" name="Line 81"/>
            <p:cNvSpPr>
              <a:spLocks noChangeShapeType="1"/>
            </p:cNvSpPr>
            <p:nvPr/>
          </p:nvSpPr>
          <p:spPr bwMode="auto">
            <a:xfrm flipV="1">
              <a:off x="626" y="539"/>
              <a:ext cx="0" cy="297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82"/>
            <p:cNvSpPr>
              <a:spLocks noChangeShapeType="1"/>
            </p:cNvSpPr>
            <p:nvPr/>
          </p:nvSpPr>
          <p:spPr bwMode="auto">
            <a:xfrm flipH="1">
              <a:off x="559" y="3406"/>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Rectangle 83"/>
            <p:cNvSpPr>
              <a:spLocks noChangeArrowheads="1"/>
            </p:cNvSpPr>
            <p:nvPr/>
          </p:nvSpPr>
          <p:spPr bwMode="auto">
            <a:xfrm rot="16200000">
              <a:off x="358" y="3248"/>
              <a:ext cx="17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Line 84"/>
            <p:cNvSpPr>
              <a:spLocks noChangeShapeType="1"/>
            </p:cNvSpPr>
            <p:nvPr/>
          </p:nvSpPr>
          <p:spPr bwMode="auto">
            <a:xfrm flipH="1">
              <a:off x="559" y="2793"/>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85"/>
            <p:cNvSpPr>
              <a:spLocks noChangeArrowheads="1"/>
            </p:cNvSpPr>
            <p:nvPr/>
          </p:nvSpPr>
          <p:spPr bwMode="auto">
            <a:xfrm rot="16200000">
              <a:off x="262" y="2634"/>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Line 86"/>
            <p:cNvSpPr>
              <a:spLocks noChangeShapeType="1"/>
            </p:cNvSpPr>
            <p:nvPr/>
          </p:nvSpPr>
          <p:spPr bwMode="auto">
            <a:xfrm flipH="1">
              <a:off x="559" y="2180"/>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87"/>
            <p:cNvSpPr>
              <a:spLocks noChangeArrowheads="1"/>
            </p:cNvSpPr>
            <p:nvPr/>
          </p:nvSpPr>
          <p:spPr bwMode="auto">
            <a:xfrm rot="16200000">
              <a:off x="262" y="2020"/>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Line 88"/>
            <p:cNvSpPr>
              <a:spLocks noChangeShapeType="1"/>
            </p:cNvSpPr>
            <p:nvPr/>
          </p:nvSpPr>
          <p:spPr bwMode="auto">
            <a:xfrm flipH="1">
              <a:off x="559" y="156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89"/>
            <p:cNvSpPr>
              <a:spLocks noChangeArrowheads="1"/>
            </p:cNvSpPr>
            <p:nvPr/>
          </p:nvSpPr>
          <p:spPr bwMode="auto">
            <a:xfrm rot="16200000">
              <a:off x="261" y="1407"/>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Line 90"/>
            <p:cNvSpPr>
              <a:spLocks noChangeShapeType="1"/>
            </p:cNvSpPr>
            <p:nvPr/>
          </p:nvSpPr>
          <p:spPr bwMode="auto">
            <a:xfrm flipH="1">
              <a:off x="559" y="954"/>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91"/>
            <p:cNvSpPr>
              <a:spLocks noChangeArrowheads="1"/>
            </p:cNvSpPr>
            <p:nvPr/>
          </p:nvSpPr>
          <p:spPr bwMode="auto">
            <a:xfrm rot="16200000">
              <a:off x="261" y="794"/>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400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Line 92"/>
            <p:cNvSpPr>
              <a:spLocks noChangeShapeType="1"/>
            </p:cNvSpPr>
            <p:nvPr/>
          </p:nvSpPr>
          <p:spPr bwMode="auto">
            <a:xfrm flipH="1">
              <a:off x="559" y="3406"/>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Line 93"/>
            <p:cNvSpPr>
              <a:spLocks noChangeShapeType="1"/>
            </p:cNvSpPr>
            <p:nvPr/>
          </p:nvSpPr>
          <p:spPr bwMode="auto">
            <a:xfrm flipH="1">
              <a:off x="559" y="2793"/>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94"/>
            <p:cNvSpPr>
              <a:spLocks noChangeShapeType="1"/>
            </p:cNvSpPr>
            <p:nvPr/>
          </p:nvSpPr>
          <p:spPr bwMode="auto">
            <a:xfrm flipH="1">
              <a:off x="559" y="2180"/>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Line 95"/>
            <p:cNvSpPr>
              <a:spLocks noChangeShapeType="1"/>
            </p:cNvSpPr>
            <p:nvPr/>
          </p:nvSpPr>
          <p:spPr bwMode="auto">
            <a:xfrm flipH="1">
              <a:off x="559" y="156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Line 96"/>
            <p:cNvSpPr>
              <a:spLocks noChangeShapeType="1"/>
            </p:cNvSpPr>
            <p:nvPr/>
          </p:nvSpPr>
          <p:spPr bwMode="auto">
            <a:xfrm flipH="1">
              <a:off x="559" y="954"/>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Line 97"/>
            <p:cNvSpPr>
              <a:spLocks noChangeShapeType="1"/>
            </p:cNvSpPr>
            <p:nvPr/>
          </p:nvSpPr>
          <p:spPr bwMode="auto">
            <a:xfrm flipH="1">
              <a:off x="559" y="64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Rectangle 98"/>
            <p:cNvSpPr>
              <a:spLocks noChangeArrowheads="1"/>
            </p:cNvSpPr>
            <p:nvPr/>
          </p:nvSpPr>
          <p:spPr bwMode="auto">
            <a:xfrm rot="16200000">
              <a:off x="-238" y="1857"/>
              <a:ext cx="101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Line 99"/>
            <p:cNvSpPr>
              <a:spLocks noChangeShapeType="1"/>
            </p:cNvSpPr>
            <p:nvPr/>
          </p:nvSpPr>
          <p:spPr bwMode="auto">
            <a:xfrm>
              <a:off x="626" y="3514"/>
              <a:ext cx="4789"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100"/>
            <p:cNvSpPr>
              <a:spLocks noChangeShapeType="1"/>
            </p:cNvSpPr>
            <p:nvPr/>
          </p:nvSpPr>
          <p:spPr bwMode="auto">
            <a:xfrm>
              <a:off x="734"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01"/>
            <p:cNvSpPr>
              <a:spLocks noChangeArrowheads="1"/>
            </p:cNvSpPr>
            <p:nvPr/>
          </p:nvSpPr>
          <p:spPr bwMode="auto">
            <a:xfrm>
              <a:off x="593"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8" name="Line 102"/>
            <p:cNvSpPr>
              <a:spLocks noChangeShapeType="1"/>
            </p:cNvSpPr>
            <p:nvPr/>
          </p:nvSpPr>
          <p:spPr bwMode="auto">
            <a:xfrm>
              <a:off x="1148"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03"/>
            <p:cNvSpPr>
              <a:spLocks noChangeArrowheads="1"/>
            </p:cNvSpPr>
            <p:nvPr/>
          </p:nvSpPr>
          <p:spPr bwMode="auto">
            <a:xfrm>
              <a:off x="1007"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0" name="Line 104"/>
            <p:cNvSpPr>
              <a:spLocks noChangeShapeType="1"/>
            </p:cNvSpPr>
            <p:nvPr/>
          </p:nvSpPr>
          <p:spPr bwMode="auto">
            <a:xfrm>
              <a:off x="2536"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05"/>
            <p:cNvSpPr>
              <a:spLocks noChangeArrowheads="1"/>
            </p:cNvSpPr>
            <p:nvPr/>
          </p:nvSpPr>
          <p:spPr bwMode="auto">
            <a:xfrm>
              <a:off x="2394"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 name="Line 106"/>
            <p:cNvSpPr>
              <a:spLocks noChangeShapeType="1"/>
            </p:cNvSpPr>
            <p:nvPr/>
          </p:nvSpPr>
          <p:spPr bwMode="auto">
            <a:xfrm>
              <a:off x="3923"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07"/>
            <p:cNvSpPr>
              <a:spLocks noChangeArrowheads="1"/>
            </p:cNvSpPr>
            <p:nvPr/>
          </p:nvSpPr>
          <p:spPr bwMode="auto">
            <a:xfrm>
              <a:off x="3782"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4" name="Line 108"/>
            <p:cNvSpPr>
              <a:spLocks noChangeShapeType="1"/>
            </p:cNvSpPr>
            <p:nvPr/>
          </p:nvSpPr>
          <p:spPr bwMode="auto">
            <a:xfrm>
              <a:off x="5308"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Rectangle 109"/>
            <p:cNvSpPr>
              <a:spLocks noChangeArrowheads="1"/>
            </p:cNvSpPr>
            <p:nvPr/>
          </p:nvSpPr>
          <p:spPr bwMode="auto">
            <a:xfrm>
              <a:off x="5166"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110"/>
            <p:cNvSpPr>
              <a:spLocks noChangeArrowheads="1"/>
            </p:cNvSpPr>
            <p:nvPr/>
          </p:nvSpPr>
          <p:spPr bwMode="auto">
            <a:xfrm>
              <a:off x="2208" y="3780"/>
              <a:ext cx="1612"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7" name="Rectangle 111"/>
            <p:cNvSpPr>
              <a:spLocks noChangeArrowheads="1"/>
            </p:cNvSpPr>
            <p:nvPr/>
          </p:nvSpPr>
          <p:spPr bwMode="auto">
            <a:xfrm>
              <a:off x="700" y="249"/>
              <a:ext cx="4810"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rgbClr val="1E2D53"/>
                  </a:solidFill>
                  <a:effectLst/>
                  <a:latin typeface="Arial" panose="020B0604020202020204" pitchFamily="34" charset="0"/>
                </a:rPr>
                <a:t>Subsidy and Premium Discontinuities (2011)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cxnSp>
        <p:nvCxnSpPr>
          <p:cNvPr id="5" name="Straight Arrow Connector 4"/>
          <p:cNvCxnSpPr/>
          <p:nvPr/>
        </p:nvCxnSpPr>
        <p:spPr>
          <a:xfrm>
            <a:off x="2438400" y="1570383"/>
            <a:ext cx="0" cy="3392533"/>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514600" y="2590800"/>
            <a:ext cx="1752600" cy="769441"/>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rPr>
              <a:t>Public </a:t>
            </a:r>
          </a:p>
          <a:p>
            <a:r>
              <a:rPr lang="en-US" sz="2200" dirty="0">
                <a:latin typeface="Arial" panose="020B0604020202020204" pitchFamily="34" charset="0"/>
                <a:cs typeface="Arial" panose="020B0604020202020204" pitchFamily="34" charset="0"/>
              </a:rPr>
              <a:t>Subsidies</a:t>
            </a:r>
          </a:p>
        </p:txBody>
      </p:sp>
      <p:sp>
        <p:nvSpPr>
          <p:cNvPr id="6" name="TextBox 5"/>
          <p:cNvSpPr txBox="1"/>
          <p:nvPr/>
        </p:nvSpPr>
        <p:spPr>
          <a:xfrm>
            <a:off x="4038600" y="1524000"/>
            <a:ext cx="2428461"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Insurer Price</a:t>
            </a:r>
          </a:p>
        </p:txBody>
      </p:sp>
      <p:sp>
        <p:nvSpPr>
          <p:cNvPr id="7" name="TextBox 6"/>
          <p:cNvSpPr txBox="1"/>
          <p:nvPr/>
        </p:nvSpPr>
        <p:spPr>
          <a:xfrm>
            <a:off x="4114800" y="4673600"/>
            <a:ext cx="2276061" cy="769441"/>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Enrollee </a:t>
            </a:r>
          </a:p>
          <a:p>
            <a:pPr algn="ctr"/>
            <a:r>
              <a:rPr lang="en-US" sz="2200" dirty="0">
                <a:latin typeface="Arial" panose="020B0604020202020204" pitchFamily="34" charset="0"/>
                <a:cs typeface="Arial" panose="020B0604020202020204" pitchFamily="34" charset="0"/>
              </a:rPr>
              <a:t>Premium</a:t>
            </a:r>
          </a:p>
        </p:txBody>
      </p:sp>
      <p:cxnSp>
        <p:nvCxnSpPr>
          <p:cNvPr id="4" name="Straight Connector 3"/>
          <p:cNvCxnSpPr/>
          <p:nvPr/>
        </p:nvCxnSpPr>
        <p:spPr>
          <a:xfrm flipH="1" flipV="1">
            <a:off x="6737350" y="4290330"/>
            <a:ext cx="273050" cy="240490"/>
          </a:xfrm>
          <a:prstGeom prst="line">
            <a:avLst/>
          </a:prstGeom>
          <a:ln w="19050">
            <a:solidFill>
              <a:srgbClr val="00330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347790" y="4530820"/>
            <a:ext cx="2276061" cy="646331"/>
          </a:xfrm>
          <a:prstGeom prst="rect">
            <a:avLst/>
          </a:prstGeom>
          <a:noFill/>
        </p:spPr>
        <p:txBody>
          <a:bodyPr wrap="square" rtlCol="0">
            <a:spAutoFit/>
          </a:bodyPr>
          <a:lstStyle/>
          <a:p>
            <a:pPr algn="ctr"/>
            <a:r>
              <a:rPr lang="en-US" dirty="0">
                <a:solidFill>
                  <a:srgbClr val="003300"/>
                </a:solidFill>
                <a:latin typeface="Arial" panose="020B0604020202020204" pitchFamily="34" charset="0"/>
                <a:cs typeface="Arial" panose="020B0604020202020204" pitchFamily="34" charset="0"/>
              </a:rPr>
              <a:t>“Affordable Amt.”</a:t>
            </a:r>
          </a:p>
          <a:p>
            <a:pPr algn="ctr"/>
            <a:r>
              <a:rPr lang="en-US" dirty="0">
                <a:solidFill>
                  <a:srgbClr val="003300"/>
                </a:solidFill>
                <a:latin typeface="Arial" panose="020B0604020202020204" pitchFamily="34" charset="0"/>
                <a:cs typeface="Arial" panose="020B0604020202020204" pitchFamily="34" charset="0"/>
              </a:rPr>
              <a:t>(cheapest plan)</a:t>
            </a:r>
          </a:p>
        </p:txBody>
      </p:sp>
    </p:spTree>
    <p:extLst>
      <p:ext uri="{BB962C8B-B14F-4D97-AF65-F5344CB8AC3E}">
        <p14:creationId xmlns:p14="http://schemas.microsoft.com/office/powerpoint/2010/main" val="2787961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0" y="155575"/>
            <a:ext cx="8832850" cy="6423025"/>
            <a:chOff x="0" y="98"/>
            <a:chExt cx="5564" cy="4046"/>
          </a:xfrm>
        </p:grpSpPr>
        <p:sp>
          <p:nvSpPr>
            <p:cNvPr id="4" name="AutoShape 3"/>
            <p:cNvSpPr>
              <a:spLocks noChangeAspect="1" noChangeArrowheads="1" noTextEdit="1"/>
            </p:cNvSpPr>
            <p:nvPr/>
          </p:nvSpPr>
          <p:spPr bwMode="auto">
            <a:xfrm>
              <a:off x="0" y="98"/>
              <a:ext cx="5560" cy="4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6" name="Group 205"/>
            <p:cNvGrpSpPr>
              <a:grpSpLocks/>
            </p:cNvGrpSpPr>
            <p:nvPr/>
          </p:nvGrpSpPr>
          <p:grpSpPr bwMode="auto">
            <a:xfrm>
              <a:off x="0" y="98"/>
              <a:ext cx="5564" cy="4046"/>
              <a:chOff x="0" y="98"/>
              <a:chExt cx="5564" cy="4046"/>
            </a:xfrm>
          </p:grpSpPr>
          <p:sp>
            <p:nvSpPr>
              <p:cNvPr id="161" name="Rectangle 5"/>
              <p:cNvSpPr>
                <a:spLocks noChangeArrowheads="1"/>
              </p:cNvSpPr>
              <p:nvPr/>
            </p:nvSpPr>
            <p:spPr bwMode="auto">
              <a:xfrm>
                <a:off x="0" y="98"/>
                <a:ext cx="5564" cy="404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6"/>
              <p:cNvSpPr>
                <a:spLocks noChangeArrowheads="1"/>
              </p:cNvSpPr>
              <p:nvPr/>
            </p:nvSpPr>
            <p:spPr bwMode="auto">
              <a:xfrm>
                <a:off x="626" y="539"/>
                <a:ext cx="4786" cy="2972"/>
              </a:xfrm>
              <a:prstGeom prst="rect">
                <a:avLst/>
              </a:prstGeom>
              <a:solidFill>
                <a:srgbClr val="FFFFFF"/>
              </a:solidFill>
              <a:ln w="15875">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3" name="Line 7"/>
              <p:cNvSpPr>
                <a:spLocks noChangeShapeType="1"/>
              </p:cNvSpPr>
              <p:nvPr/>
            </p:nvSpPr>
            <p:spPr bwMode="auto">
              <a:xfrm>
                <a:off x="626" y="3406"/>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Line 8"/>
              <p:cNvSpPr>
                <a:spLocks noChangeShapeType="1"/>
              </p:cNvSpPr>
              <p:nvPr/>
            </p:nvSpPr>
            <p:spPr bwMode="auto">
              <a:xfrm>
                <a:off x="626" y="2793"/>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5" name="Line 9"/>
              <p:cNvSpPr>
                <a:spLocks noChangeShapeType="1"/>
              </p:cNvSpPr>
              <p:nvPr/>
            </p:nvSpPr>
            <p:spPr bwMode="auto">
              <a:xfrm>
                <a:off x="626" y="2180"/>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Line 10"/>
              <p:cNvSpPr>
                <a:spLocks noChangeShapeType="1"/>
              </p:cNvSpPr>
              <p:nvPr/>
            </p:nvSpPr>
            <p:spPr bwMode="auto">
              <a:xfrm>
                <a:off x="626" y="1567"/>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Line 11"/>
              <p:cNvSpPr>
                <a:spLocks noChangeShapeType="1"/>
              </p:cNvSpPr>
              <p:nvPr/>
            </p:nvSpPr>
            <p:spPr bwMode="auto">
              <a:xfrm>
                <a:off x="626" y="954"/>
                <a:ext cx="4789" cy="0"/>
              </a:xfrm>
              <a:prstGeom prst="line">
                <a:avLst/>
              </a:prstGeom>
              <a:noFill/>
              <a:ln w="22225" cap="flat">
                <a:solidFill>
                  <a:srgbClr val="EAF2F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Line 12"/>
              <p:cNvSpPr>
                <a:spLocks noChangeShapeType="1"/>
              </p:cNvSpPr>
              <p:nvPr/>
            </p:nvSpPr>
            <p:spPr bwMode="auto">
              <a:xfrm flipV="1">
                <a:off x="1148"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Line 13"/>
              <p:cNvSpPr>
                <a:spLocks noChangeShapeType="1"/>
              </p:cNvSpPr>
              <p:nvPr/>
            </p:nvSpPr>
            <p:spPr bwMode="auto">
              <a:xfrm flipV="1">
                <a:off x="2536"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Line 14"/>
              <p:cNvSpPr>
                <a:spLocks noChangeShapeType="1"/>
              </p:cNvSpPr>
              <p:nvPr/>
            </p:nvSpPr>
            <p:spPr bwMode="auto">
              <a:xfrm flipV="1">
                <a:off x="3923"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Line 15"/>
              <p:cNvSpPr>
                <a:spLocks noChangeShapeType="1"/>
              </p:cNvSpPr>
              <p:nvPr/>
            </p:nvSpPr>
            <p:spPr bwMode="auto">
              <a:xfrm flipV="1">
                <a:off x="5308" y="539"/>
                <a:ext cx="0" cy="2975"/>
              </a:xfrm>
              <a:prstGeom prst="line">
                <a:avLst/>
              </a:prstGeom>
              <a:noFill/>
              <a:ln w="22225" cap="flat">
                <a:solidFill>
                  <a:srgbClr val="80808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Freeform 16"/>
              <p:cNvSpPr>
                <a:spLocks/>
              </p:cNvSpPr>
              <p:nvPr/>
            </p:nvSpPr>
            <p:spPr bwMode="auto">
              <a:xfrm>
                <a:off x="801" y="2695"/>
                <a:ext cx="4439" cy="715"/>
              </a:xfrm>
              <a:custGeom>
                <a:avLst/>
                <a:gdLst>
                  <a:gd name="T0" fmla="*/ 0 w 1318"/>
                  <a:gd name="T1" fmla="*/ 212 h 212"/>
                  <a:gd name="T2" fmla="*/ 41 w 1318"/>
                  <a:gd name="T3" fmla="*/ 212 h 212"/>
                  <a:gd name="T4" fmla="*/ 83 w 1318"/>
                  <a:gd name="T5" fmla="*/ 212 h 212"/>
                  <a:gd name="T6" fmla="*/ 124 w 1318"/>
                  <a:gd name="T7" fmla="*/ 141 h 212"/>
                  <a:gd name="T8" fmla="*/ 165 w 1318"/>
                  <a:gd name="T9" fmla="*/ 141 h 212"/>
                  <a:gd name="T10" fmla="*/ 206 w 1318"/>
                  <a:gd name="T11" fmla="*/ 141 h 212"/>
                  <a:gd name="T12" fmla="*/ 247 w 1318"/>
                  <a:gd name="T13" fmla="*/ 141 h 212"/>
                  <a:gd name="T14" fmla="*/ 289 w 1318"/>
                  <a:gd name="T15" fmla="*/ 141 h 212"/>
                  <a:gd name="T16" fmla="*/ 330 w 1318"/>
                  <a:gd name="T17" fmla="*/ 141 h 212"/>
                  <a:gd name="T18" fmla="*/ 371 w 1318"/>
                  <a:gd name="T19" fmla="*/ 141 h 212"/>
                  <a:gd name="T20" fmla="*/ 412 w 1318"/>
                  <a:gd name="T21" fmla="*/ 141 h 212"/>
                  <a:gd name="T22" fmla="*/ 453 w 1318"/>
                  <a:gd name="T23" fmla="*/ 141 h 212"/>
                  <a:gd name="T24" fmla="*/ 494 w 1318"/>
                  <a:gd name="T25" fmla="*/ 141 h 212"/>
                  <a:gd name="T26" fmla="*/ 536 w 1318"/>
                  <a:gd name="T27" fmla="*/ 71 h 212"/>
                  <a:gd name="T28" fmla="*/ 577 w 1318"/>
                  <a:gd name="T29" fmla="*/ 71 h 212"/>
                  <a:gd name="T30" fmla="*/ 618 w 1318"/>
                  <a:gd name="T31" fmla="*/ 71 h 212"/>
                  <a:gd name="T32" fmla="*/ 659 w 1318"/>
                  <a:gd name="T33" fmla="*/ 71 h 212"/>
                  <a:gd name="T34" fmla="*/ 700 w 1318"/>
                  <a:gd name="T35" fmla="*/ 71 h 212"/>
                  <a:gd name="T36" fmla="*/ 741 w 1318"/>
                  <a:gd name="T37" fmla="*/ 71 h 212"/>
                  <a:gd name="T38" fmla="*/ 783 w 1318"/>
                  <a:gd name="T39" fmla="*/ 71 h 212"/>
                  <a:gd name="T40" fmla="*/ 824 w 1318"/>
                  <a:gd name="T41" fmla="*/ 71 h 212"/>
                  <a:gd name="T42" fmla="*/ 865 w 1318"/>
                  <a:gd name="T43" fmla="*/ 71 h 212"/>
                  <a:gd name="T44" fmla="*/ 906 w 1318"/>
                  <a:gd name="T45" fmla="*/ 71 h 212"/>
                  <a:gd name="T46" fmla="*/ 947 w 1318"/>
                  <a:gd name="T47" fmla="*/ 0 h 212"/>
                  <a:gd name="T48" fmla="*/ 988 w 1318"/>
                  <a:gd name="T49" fmla="*/ 0 h 212"/>
                  <a:gd name="T50" fmla="*/ 1030 w 1318"/>
                  <a:gd name="T51" fmla="*/ 0 h 212"/>
                  <a:gd name="T52" fmla="*/ 1071 w 1318"/>
                  <a:gd name="T53" fmla="*/ 0 h 212"/>
                  <a:gd name="T54" fmla="*/ 1112 w 1318"/>
                  <a:gd name="T55" fmla="*/ 0 h 212"/>
                  <a:gd name="T56" fmla="*/ 1153 w 1318"/>
                  <a:gd name="T57" fmla="*/ 0 h 212"/>
                  <a:gd name="T58" fmla="*/ 1194 w 1318"/>
                  <a:gd name="T59" fmla="*/ 0 h 212"/>
                  <a:gd name="T60" fmla="*/ 1235 w 1318"/>
                  <a:gd name="T61" fmla="*/ 0 h 212"/>
                  <a:gd name="T62" fmla="*/ 1277 w 1318"/>
                  <a:gd name="T63" fmla="*/ 0 h 212"/>
                  <a:gd name="T64" fmla="*/ 1318 w 1318"/>
                  <a:gd name="T65"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12">
                    <a:moveTo>
                      <a:pt x="0" y="212"/>
                    </a:moveTo>
                    <a:lnTo>
                      <a:pt x="41" y="212"/>
                    </a:lnTo>
                    <a:lnTo>
                      <a:pt x="83" y="212"/>
                    </a:lnTo>
                    <a:lnTo>
                      <a:pt x="124" y="141"/>
                    </a:lnTo>
                    <a:lnTo>
                      <a:pt x="165" y="141"/>
                    </a:lnTo>
                    <a:lnTo>
                      <a:pt x="206" y="141"/>
                    </a:lnTo>
                    <a:lnTo>
                      <a:pt x="247" y="141"/>
                    </a:lnTo>
                    <a:lnTo>
                      <a:pt x="289" y="141"/>
                    </a:lnTo>
                    <a:lnTo>
                      <a:pt x="330" y="141"/>
                    </a:lnTo>
                    <a:lnTo>
                      <a:pt x="371" y="141"/>
                    </a:lnTo>
                    <a:lnTo>
                      <a:pt x="412" y="141"/>
                    </a:lnTo>
                    <a:lnTo>
                      <a:pt x="453" y="141"/>
                    </a:lnTo>
                    <a:lnTo>
                      <a:pt x="494" y="141"/>
                    </a:lnTo>
                    <a:lnTo>
                      <a:pt x="536" y="71"/>
                    </a:lnTo>
                    <a:lnTo>
                      <a:pt x="577" y="71"/>
                    </a:lnTo>
                    <a:lnTo>
                      <a:pt x="618" y="71"/>
                    </a:lnTo>
                    <a:lnTo>
                      <a:pt x="659" y="71"/>
                    </a:lnTo>
                    <a:lnTo>
                      <a:pt x="700" y="71"/>
                    </a:lnTo>
                    <a:lnTo>
                      <a:pt x="741" y="71"/>
                    </a:lnTo>
                    <a:lnTo>
                      <a:pt x="783" y="71"/>
                    </a:lnTo>
                    <a:lnTo>
                      <a:pt x="824" y="71"/>
                    </a:lnTo>
                    <a:lnTo>
                      <a:pt x="865" y="71"/>
                    </a:lnTo>
                    <a:lnTo>
                      <a:pt x="906" y="71"/>
                    </a:lnTo>
                    <a:lnTo>
                      <a:pt x="947" y="0"/>
                    </a:lnTo>
                    <a:lnTo>
                      <a:pt x="988" y="0"/>
                    </a:lnTo>
                    <a:lnTo>
                      <a:pt x="1030" y="0"/>
                    </a:lnTo>
                    <a:lnTo>
                      <a:pt x="1071" y="0"/>
                    </a:lnTo>
                    <a:lnTo>
                      <a:pt x="1112" y="0"/>
                    </a:lnTo>
                    <a:lnTo>
                      <a:pt x="1153" y="0"/>
                    </a:lnTo>
                    <a:lnTo>
                      <a:pt x="1194" y="0"/>
                    </a:lnTo>
                    <a:lnTo>
                      <a:pt x="1235" y="0"/>
                    </a:lnTo>
                    <a:lnTo>
                      <a:pt x="1277" y="0"/>
                    </a:lnTo>
                    <a:lnTo>
                      <a:pt x="1318" y="0"/>
                    </a:lnTo>
                  </a:path>
                </a:pathLst>
              </a:custGeom>
              <a:noFill/>
              <a:ln w="31750">
                <a:solidFill>
                  <a:srgbClr val="006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Freeform 17"/>
              <p:cNvSpPr>
                <a:spLocks/>
              </p:cNvSpPr>
              <p:nvPr/>
            </p:nvSpPr>
            <p:spPr bwMode="auto">
              <a:xfrm>
                <a:off x="801" y="2510"/>
                <a:ext cx="4439" cy="832"/>
              </a:xfrm>
              <a:custGeom>
                <a:avLst/>
                <a:gdLst>
                  <a:gd name="T0" fmla="*/ 0 w 1318"/>
                  <a:gd name="T1" fmla="*/ 247 h 247"/>
                  <a:gd name="T2" fmla="*/ 41 w 1318"/>
                  <a:gd name="T3" fmla="*/ 247 h 247"/>
                  <a:gd name="T4" fmla="*/ 83 w 1318"/>
                  <a:gd name="T5" fmla="*/ 247 h 247"/>
                  <a:gd name="T6" fmla="*/ 124 w 1318"/>
                  <a:gd name="T7" fmla="*/ 162 h 247"/>
                  <a:gd name="T8" fmla="*/ 165 w 1318"/>
                  <a:gd name="T9" fmla="*/ 162 h 247"/>
                  <a:gd name="T10" fmla="*/ 206 w 1318"/>
                  <a:gd name="T11" fmla="*/ 162 h 247"/>
                  <a:gd name="T12" fmla="*/ 247 w 1318"/>
                  <a:gd name="T13" fmla="*/ 162 h 247"/>
                  <a:gd name="T14" fmla="*/ 289 w 1318"/>
                  <a:gd name="T15" fmla="*/ 162 h 247"/>
                  <a:gd name="T16" fmla="*/ 330 w 1318"/>
                  <a:gd name="T17" fmla="*/ 162 h 247"/>
                  <a:gd name="T18" fmla="*/ 371 w 1318"/>
                  <a:gd name="T19" fmla="*/ 162 h 247"/>
                  <a:gd name="T20" fmla="*/ 412 w 1318"/>
                  <a:gd name="T21" fmla="*/ 162 h 247"/>
                  <a:gd name="T22" fmla="*/ 453 w 1318"/>
                  <a:gd name="T23" fmla="*/ 162 h 247"/>
                  <a:gd name="T24" fmla="*/ 494 w 1318"/>
                  <a:gd name="T25" fmla="*/ 162 h 247"/>
                  <a:gd name="T26" fmla="*/ 536 w 1318"/>
                  <a:gd name="T27" fmla="*/ 75 h 247"/>
                  <a:gd name="T28" fmla="*/ 577 w 1318"/>
                  <a:gd name="T29" fmla="*/ 75 h 247"/>
                  <a:gd name="T30" fmla="*/ 618 w 1318"/>
                  <a:gd name="T31" fmla="*/ 75 h 247"/>
                  <a:gd name="T32" fmla="*/ 659 w 1318"/>
                  <a:gd name="T33" fmla="*/ 75 h 247"/>
                  <a:gd name="T34" fmla="*/ 700 w 1318"/>
                  <a:gd name="T35" fmla="*/ 75 h 247"/>
                  <a:gd name="T36" fmla="*/ 741 w 1318"/>
                  <a:gd name="T37" fmla="*/ 74 h 247"/>
                  <a:gd name="T38" fmla="*/ 783 w 1318"/>
                  <a:gd name="T39" fmla="*/ 75 h 247"/>
                  <a:gd name="T40" fmla="*/ 824 w 1318"/>
                  <a:gd name="T41" fmla="*/ 75 h 247"/>
                  <a:gd name="T42" fmla="*/ 865 w 1318"/>
                  <a:gd name="T43" fmla="*/ 74 h 247"/>
                  <a:gd name="T44" fmla="*/ 906 w 1318"/>
                  <a:gd name="T45" fmla="*/ 76 h 247"/>
                  <a:gd name="T46" fmla="*/ 947 w 1318"/>
                  <a:gd name="T47" fmla="*/ 0 h 247"/>
                  <a:gd name="T48" fmla="*/ 988 w 1318"/>
                  <a:gd name="T49" fmla="*/ 3 h 247"/>
                  <a:gd name="T50" fmla="*/ 1030 w 1318"/>
                  <a:gd name="T51" fmla="*/ 2 h 247"/>
                  <a:gd name="T52" fmla="*/ 1071 w 1318"/>
                  <a:gd name="T53" fmla="*/ 2 h 247"/>
                  <a:gd name="T54" fmla="*/ 1112 w 1318"/>
                  <a:gd name="T55" fmla="*/ 1 h 247"/>
                  <a:gd name="T56" fmla="*/ 1153 w 1318"/>
                  <a:gd name="T57" fmla="*/ 1 h 247"/>
                  <a:gd name="T58" fmla="*/ 1194 w 1318"/>
                  <a:gd name="T59" fmla="*/ 0 h 247"/>
                  <a:gd name="T60" fmla="*/ 1235 w 1318"/>
                  <a:gd name="T61" fmla="*/ 2 h 247"/>
                  <a:gd name="T62" fmla="*/ 1277 w 1318"/>
                  <a:gd name="T63" fmla="*/ 1 h 247"/>
                  <a:gd name="T64" fmla="*/ 1318 w 1318"/>
                  <a:gd name="T65"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47">
                    <a:moveTo>
                      <a:pt x="0" y="247"/>
                    </a:moveTo>
                    <a:lnTo>
                      <a:pt x="41" y="247"/>
                    </a:lnTo>
                    <a:lnTo>
                      <a:pt x="83" y="247"/>
                    </a:lnTo>
                    <a:lnTo>
                      <a:pt x="124" y="162"/>
                    </a:lnTo>
                    <a:lnTo>
                      <a:pt x="165" y="162"/>
                    </a:lnTo>
                    <a:lnTo>
                      <a:pt x="206" y="162"/>
                    </a:lnTo>
                    <a:lnTo>
                      <a:pt x="247" y="162"/>
                    </a:lnTo>
                    <a:lnTo>
                      <a:pt x="289" y="162"/>
                    </a:lnTo>
                    <a:lnTo>
                      <a:pt x="330" y="162"/>
                    </a:lnTo>
                    <a:lnTo>
                      <a:pt x="371" y="162"/>
                    </a:lnTo>
                    <a:lnTo>
                      <a:pt x="412" y="162"/>
                    </a:lnTo>
                    <a:lnTo>
                      <a:pt x="453" y="162"/>
                    </a:lnTo>
                    <a:lnTo>
                      <a:pt x="494" y="162"/>
                    </a:lnTo>
                    <a:lnTo>
                      <a:pt x="536" y="75"/>
                    </a:lnTo>
                    <a:lnTo>
                      <a:pt x="577" y="75"/>
                    </a:lnTo>
                    <a:lnTo>
                      <a:pt x="618" y="75"/>
                    </a:lnTo>
                    <a:lnTo>
                      <a:pt x="659" y="75"/>
                    </a:lnTo>
                    <a:lnTo>
                      <a:pt x="700" y="75"/>
                    </a:lnTo>
                    <a:lnTo>
                      <a:pt x="741" y="74"/>
                    </a:lnTo>
                    <a:lnTo>
                      <a:pt x="783" y="75"/>
                    </a:lnTo>
                    <a:lnTo>
                      <a:pt x="824" y="75"/>
                    </a:lnTo>
                    <a:lnTo>
                      <a:pt x="865" y="74"/>
                    </a:lnTo>
                    <a:lnTo>
                      <a:pt x="906" y="76"/>
                    </a:lnTo>
                    <a:lnTo>
                      <a:pt x="947" y="0"/>
                    </a:lnTo>
                    <a:lnTo>
                      <a:pt x="988" y="3"/>
                    </a:lnTo>
                    <a:lnTo>
                      <a:pt x="1030" y="2"/>
                    </a:lnTo>
                    <a:lnTo>
                      <a:pt x="1071" y="2"/>
                    </a:lnTo>
                    <a:lnTo>
                      <a:pt x="1112" y="1"/>
                    </a:lnTo>
                    <a:lnTo>
                      <a:pt x="1153" y="1"/>
                    </a:lnTo>
                    <a:lnTo>
                      <a:pt x="1194" y="0"/>
                    </a:lnTo>
                    <a:lnTo>
                      <a:pt x="1235" y="2"/>
                    </a:lnTo>
                    <a:lnTo>
                      <a:pt x="1277" y="1"/>
                    </a:lnTo>
                    <a:lnTo>
                      <a:pt x="1318" y="0"/>
                    </a:lnTo>
                  </a:path>
                </a:pathLst>
              </a:custGeom>
              <a:noFill/>
              <a:ln w="31750">
                <a:solidFill>
                  <a:srgbClr val="80008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Freeform 18"/>
              <p:cNvSpPr>
                <a:spLocks/>
              </p:cNvSpPr>
              <p:nvPr/>
            </p:nvSpPr>
            <p:spPr bwMode="auto">
              <a:xfrm>
                <a:off x="801" y="2480"/>
                <a:ext cx="4439" cy="852"/>
              </a:xfrm>
              <a:custGeom>
                <a:avLst/>
                <a:gdLst>
                  <a:gd name="T0" fmla="*/ 0 w 1318"/>
                  <a:gd name="T1" fmla="*/ 253 h 253"/>
                  <a:gd name="T2" fmla="*/ 41 w 1318"/>
                  <a:gd name="T3" fmla="*/ 253 h 253"/>
                  <a:gd name="T4" fmla="*/ 83 w 1318"/>
                  <a:gd name="T5" fmla="*/ 253 h 253"/>
                  <a:gd name="T6" fmla="*/ 124 w 1318"/>
                  <a:gd name="T7" fmla="*/ 166 h 253"/>
                  <a:gd name="T8" fmla="*/ 165 w 1318"/>
                  <a:gd name="T9" fmla="*/ 166 h 253"/>
                  <a:gd name="T10" fmla="*/ 206 w 1318"/>
                  <a:gd name="T11" fmla="*/ 166 h 253"/>
                  <a:gd name="T12" fmla="*/ 247 w 1318"/>
                  <a:gd name="T13" fmla="*/ 166 h 253"/>
                  <a:gd name="T14" fmla="*/ 289 w 1318"/>
                  <a:gd name="T15" fmla="*/ 166 h 253"/>
                  <a:gd name="T16" fmla="*/ 330 w 1318"/>
                  <a:gd name="T17" fmla="*/ 166 h 253"/>
                  <a:gd name="T18" fmla="*/ 371 w 1318"/>
                  <a:gd name="T19" fmla="*/ 166 h 253"/>
                  <a:gd name="T20" fmla="*/ 412 w 1318"/>
                  <a:gd name="T21" fmla="*/ 166 h 253"/>
                  <a:gd name="T22" fmla="*/ 453 w 1318"/>
                  <a:gd name="T23" fmla="*/ 166 h 253"/>
                  <a:gd name="T24" fmla="*/ 494 w 1318"/>
                  <a:gd name="T25" fmla="*/ 166 h 253"/>
                  <a:gd name="T26" fmla="*/ 536 w 1318"/>
                  <a:gd name="T27" fmla="*/ 76 h 253"/>
                  <a:gd name="T28" fmla="*/ 577 w 1318"/>
                  <a:gd name="T29" fmla="*/ 76 h 253"/>
                  <a:gd name="T30" fmla="*/ 618 w 1318"/>
                  <a:gd name="T31" fmla="*/ 76 h 253"/>
                  <a:gd name="T32" fmla="*/ 659 w 1318"/>
                  <a:gd name="T33" fmla="*/ 76 h 253"/>
                  <a:gd name="T34" fmla="*/ 700 w 1318"/>
                  <a:gd name="T35" fmla="*/ 76 h 253"/>
                  <a:gd name="T36" fmla="*/ 741 w 1318"/>
                  <a:gd name="T37" fmla="*/ 76 h 253"/>
                  <a:gd name="T38" fmla="*/ 783 w 1318"/>
                  <a:gd name="T39" fmla="*/ 76 h 253"/>
                  <a:gd name="T40" fmla="*/ 824 w 1318"/>
                  <a:gd name="T41" fmla="*/ 76 h 253"/>
                  <a:gd name="T42" fmla="*/ 865 w 1318"/>
                  <a:gd name="T43" fmla="*/ 76 h 253"/>
                  <a:gd name="T44" fmla="*/ 906 w 1318"/>
                  <a:gd name="T45" fmla="*/ 76 h 253"/>
                  <a:gd name="T46" fmla="*/ 947 w 1318"/>
                  <a:gd name="T47" fmla="*/ 0 h 253"/>
                  <a:gd name="T48" fmla="*/ 988 w 1318"/>
                  <a:gd name="T49" fmla="*/ 0 h 253"/>
                  <a:gd name="T50" fmla="*/ 1030 w 1318"/>
                  <a:gd name="T51" fmla="*/ 0 h 253"/>
                  <a:gd name="T52" fmla="*/ 1071 w 1318"/>
                  <a:gd name="T53" fmla="*/ 0 h 253"/>
                  <a:gd name="T54" fmla="*/ 1112 w 1318"/>
                  <a:gd name="T55" fmla="*/ 0 h 253"/>
                  <a:gd name="T56" fmla="*/ 1153 w 1318"/>
                  <a:gd name="T57" fmla="*/ 0 h 253"/>
                  <a:gd name="T58" fmla="*/ 1194 w 1318"/>
                  <a:gd name="T59" fmla="*/ 0 h 253"/>
                  <a:gd name="T60" fmla="*/ 1235 w 1318"/>
                  <a:gd name="T61" fmla="*/ 0 h 253"/>
                  <a:gd name="T62" fmla="*/ 1277 w 1318"/>
                  <a:gd name="T63" fmla="*/ 0 h 253"/>
                  <a:gd name="T64" fmla="*/ 1318 w 1318"/>
                  <a:gd name="T65"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53">
                    <a:moveTo>
                      <a:pt x="0" y="253"/>
                    </a:moveTo>
                    <a:lnTo>
                      <a:pt x="41" y="253"/>
                    </a:lnTo>
                    <a:lnTo>
                      <a:pt x="83" y="253"/>
                    </a:lnTo>
                    <a:lnTo>
                      <a:pt x="124" y="166"/>
                    </a:lnTo>
                    <a:lnTo>
                      <a:pt x="165" y="166"/>
                    </a:lnTo>
                    <a:lnTo>
                      <a:pt x="206" y="166"/>
                    </a:lnTo>
                    <a:lnTo>
                      <a:pt x="247" y="166"/>
                    </a:lnTo>
                    <a:lnTo>
                      <a:pt x="289" y="166"/>
                    </a:lnTo>
                    <a:lnTo>
                      <a:pt x="330" y="166"/>
                    </a:lnTo>
                    <a:lnTo>
                      <a:pt x="371" y="166"/>
                    </a:lnTo>
                    <a:lnTo>
                      <a:pt x="412" y="166"/>
                    </a:lnTo>
                    <a:lnTo>
                      <a:pt x="453" y="166"/>
                    </a:lnTo>
                    <a:lnTo>
                      <a:pt x="494" y="166"/>
                    </a:lnTo>
                    <a:lnTo>
                      <a:pt x="536" y="76"/>
                    </a:lnTo>
                    <a:lnTo>
                      <a:pt x="577" y="76"/>
                    </a:lnTo>
                    <a:lnTo>
                      <a:pt x="618" y="76"/>
                    </a:lnTo>
                    <a:lnTo>
                      <a:pt x="659" y="76"/>
                    </a:lnTo>
                    <a:lnTo>
                      <a:pt x="700" y="76"/>
                    </a:lnTo>
                    <a:lnTo>
                      <a:pt x="741" y="76"/>
                    </a:lnTo>
                    <a:lnTo>
                      <a:pt x="783" y="76"/>
                    </a:lnTo>
                    <a:lnTo>
                      <a:pt x="824" y="76"/>
                    </a:lnTo>
                    <a:lnTo>
                      <a:pt x="865" y="76"/>
                    </a:lnTo>
                    <a:lnTo>
                      <a:pt x="906" y="76"/>
                    </a:lnTo>
                    <a:lnTo>
                      <a:pt x="947" y="0"/>
                    </a:lnTo>
                    <a:lnTo>
                      <a:pt x="988" y="0"/>
                    </a:lnTo>
                    <a:lnTo>
                      <a:pt x="1030" y="0"/>
                    </a:lnTo>
                    <a:lnTo>
                      <a:pt x="1071" y="0"/>
                    </a:lnTo>
                    <a:lnTo>
                      <a:pt x="1112" y="0"/>
                    </a:lnTo>
                    <a:lnTo>
                      <a:pt x="1153" y="0"/>
                    </a:lnTo>
                    <a:lnTo>
                      <a:pt x="1194" y="0"/>
                    </a:lnTo>
                    <a:lnTo>
                      <a:pt x="1235" y="0"/>
                    </a:lnTo>
                    <a:lnTo>
                      <a:pt x="1277" y="0"/>
                    </a:lnTo>
                    <a:lnTo>
                      <a:pt x="1318" y="0"/>
                    </a:lnTo>
                  </a:path>
                </a:pathLst>
              </a:custGeom>
              <a:noFill/>
              <a:ln w="31750">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5" name="Freeform 19"/>
              <p:cNvSpPr>
                <a:spLocks/>
              </p:cNvSpPr>
              <p:nvPr/>
            </p:nvSpPr>
            <p:spPr bwMode="auto">
              <a:xfrm>
                <a:off x="801" y="2480"/>
                <a:ext cx="4439" cy="852"/>
              </a:xfrm>
              <a:custGeom>
                <a:avLst/>
                <a:gdLst>
                  <a:gd name="T0" fmla="*/ 0 w 1318"/>
                  <a:gd name="T1" fmla="*/ 253 h 253"/>
                  <a:gd name="T2" fmla="*/ 41 w 1318"/>
                  <a:gd name="T3" fmla="*/ 253 h 253"/>
                  <a:gd name="T4" fmla="*/ 83 w 1318"/>
                  <a:gd name="T5" fmla="*/ 253 h 253"/>
                  <a:gd name="T6" fmla="*/ 124 w 1318"/>
                  <a:gd name="T7" fmla="*/ 166 h 253"/>
                  <a:gd name="T8" fmla="*/ 165 w 1318"/>
                  <a:gd name="T9" fmla="*/ 166 h 253"/>
                  <a:gd name="T10" fmla="*/ 206 w 1318"/>
                  <a:gd name="T11" fmla="*/ 166 h 253"/>
                  <a:gd name="T12" fmla="*/ 247 w 1318"/>
                  <a:gd name="T13" fmla="*/ 166 h 253"/>
                  <a:gd name="T14" fmla="*/ 289 w 1318"/>
                  <a:gd name="T15" fmla="*/ 166 h 253"/>
                  <a:gd name="T16" fmla="*/ 330 w 1318"/>
                  <a:gd name="T17" fmla="*/ 166 h 253"/>
                  <a:gd name="T18" fmla="*/ 371 w 1318"/>
                  <a:gd name="T19" fmla="*/ 166 h 253"/>
                  <a:gd name="T20" fmla="*/ 412 w 1318"/>
                  <a:gd name="T21" fmla="*/ 166 h 253"/>
                  <a:gd name="T22" fmla="*/ 453 w 1318"/>
                  <a:gd name="T23" fmla="*/ 166 h 253"/>
                  <a:gd name="T24" fmla="*/ 494 w 1318"/>
                  <a:gd name="T25" fmla="*/ 166 h 253"/>
                  <a:gd name="T26" fmla="*/ 536 w 1318"/>
                  <a:gd name="T27" fmla="*/ 76 h 253"/>
                  <a:gd name="T28" fmla="*/ 577 w 1318"/>
                  <a:gd name="T29" fmla="*/ 76 h 253"/>
                  <a:gd name="T30" fmla="*/ 618 w 1318"/>
                  <a:gd name="T31" fmla="*/ 76 h 253"/>
                  <a:gd name="T32" fmla="*/ 659 w 1318"/>
                  <a:gd name="T33" fmla="*/ 76 h 253"/>
                  <a:gd name="T34" fmla="*/ 700 w 1318"/>
                  <a:gd name="T35" fmla="*/ 76 h 253"/>
                  <a:gd name="T36" fmla="*/ 741 w 1318"/>
                  <a:gd name="T37" fmla="*/ 76 h 253"/>
                  <a:gd name="T38" fmla="*/ 783 w 1318"/>
                  <a:gd name="T39" fmla="*/ 76 h 253"/>
                  <a:gd name="T40" fmla="*/ 824 w 1318"/>
                  <a:gd name="T41" fmla="*/ 76 h 253"/>
                  <a:gd name="T42" fmla="*/ 865 w 1318"/>
                  <a:gd name="T43" fmla="*/ 76 h 253"/>
                  <a:gd name="T44" fmla="*/ 906 w 1318"/>
                  <a:gd name="T45" fmla="*/ 76 h 253"/>
                  <a:gd name="T46" fmla="*/ 947 w 1318"/>
                  <a:gd name="T47" fmla="*/ 0 h 253"/>
                  <a:gd name="T48" fmla="*/ 988 w 1318"/>
                  <a:gd name="T49" fmla="*/ 0 h 253"/>
                  <a:gd name="T50" fmla="*/ 1030 w 1318"/>
                  <a:gd name="T51" fmla="*/ 0 h 253"/>
                  <a:gd name="T52" fmla="*/ 1071 w 1318"/>
                  <a:gd name="T53" fmla="*/ 0 h 253"/>
                  <a:gd name="T54" fmla="*/ 1112 w 1318"/>
                  <a:gd name="T55" fmla="*/ 0 h 253"/>
                  <a:gd name="T56" fmla="*/ 1153 w 1318"/>
                  <a:gd name="T57" fmla="*/ 0 h 253"/>
                  <a:gd name="T58" fmla="*/ 1194 w 1318"/>
                  <a:gd name="T59" fmla="*/ 0 h 253"/>
                  <a:gd name="T60" fmla="*/ 1235 w 1318"/>
                  <a:gd name="T61" fmla="*/ 0 h 253"/>
                  <a:gd name="T62" fmla="*/ 1277 w 1318"/>
                  <a:gd name="T63" fmla="*/ 0 h 253"/>
                  <a:gd name="T64" fmla="*/ 1318 w 1318"/>
                  <a:gd name="T65"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53">
                    <a:moveTo>
                      <a:pt x="0" y="253"/>
                    </a:moveTo>
                    <a:lnTo>
                      <a:pt x="41" y="253"/>
                    </a:lnTo>
                    <a:lnTo>
                      <a:pt x="83" y="253"/>
                    </a:lnTo>
                    <a:lnTo>
                      <a:pt x="124" y="166"/>
                    </a:lnTo>
                    <a:lnTo>
                      <a:pt x="165" y="166"/>
                    </a:lnTo>
                    <a:lnTo>
                      <a:pt x="206" y="166"/>
                    </a:lnTo>
                    <a:lnTo>
                      <a:pt x="247" y="166"/>
                    </a:lnTo>
                    <a:lnTo>
                      <a:pt x="289" y="166"/>
                    </a:lnTo>
                    <a:lnTo>
                      <a:pt x="330" y="166"/>
                    </a:lnTo>
                    <a:lnTo>
                      <a:pt x="371" y="166"/>
                    </a:lnTo>
                    <a:lnTo>
                      <a:pt x="412" y="166"/>
                    </a:lnTo>
                    <a:lnTo>
                      <a:pt x="453" y="166"/>
                    </a:lnTo>
                    <a:lnTo>
                      <a:pt x="494" y="166"/>
                    </a:lnTo>
                    <a:lnTo>
                      <a:pt x="536" y="76"/>
                    </a:lnTo>
                    <a:lnTo>
                      <a:pt x="577" y="76"/>
                    </a:lnTo>
                    <a:lnTo>
                      <a:pt x="618" y="76"/>
                    </a:lnTo>
                    <a:lnTo>
                      <a:pt x="659" y="76"/>
                    </a:lnTo>
                    <a:lnTo>
                      <a:pt x="700" y="76"/>
                    </a:lnTo>
                    <a:lnTo>
                      <a:pt x="741" y="76"/>
                    </a:lnTo>
                    <a:lnTo>
                      <a:pt x="783" y="76"/>
                    </a:lnTo>
                    <a:lnTo>
                      <a:pt x="824" y="76"/>
                    </a:lnTo>
                    <a:lnTo>
                      <a:pt x="865" y="76"/>
                    </a:lnTo>
                    <a:lnTo>
                      <a:pt x="906" y="76"/>
                    </a:lnTo>
                    <a:lnTo>
                      <a:pt x="947" y="0"/>
                    </a:lnTo>
                    <a:lnTo>
                      <a:pt x="988" y="0"/>
                    </a:lnTo>
                    <a:lnTo>
                      <a:pt x="1030" y="0"/>
                    </a:lnTo>
                    <a:lnTo>
                      <a:pt x="1071" y="0"/>
                    </a:lnTo>
                    <a:lnTo>
                      <a:pt x="1112" y="0"/>
                    </a:lnTo>
                    <a:lnTo>
                      <a:pt x="1153" y="0"/>
                    </a:lnTo>
                    <a:lnTo>
                      <a:pt x="1194" y="0"/>
                    </a:lnTo>
                    <a:lnTo>
                      <a:pt x="1235" y="0"/>
                    </a:lnTo>
                    <a:lnTo>
                      <a:pt x="1277" y="0"/>
                    </a:lnTo>
                    <a:lnTo>
                      <a:pt x="1318" y="0"/>
                    </a:lnTo>
                  </a:path>
                </a:pathLst>
              </a:custGeom>
              <a:noFill/>
              <a:ln w="31750">
                <a:solidFill>
                  <a:srgbClr val="FF7F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Freeform 20"/>
              <p:cNvSpPr>
                <a:spLocks/>
              </p:cNvSpPr>
              <p:nvPr/>
            </p:nvSpPr>
            <p:spPr bwMode="auto">
              <a:xfrm>
                <a:off x="801" y="2513"/>
                <a:ext cx="4439" cy="833"/>
              </a:xfrm>
              <a:custGeom>
                <a:avLst/>
                <a:gdLst>
                  <a:gd name="T0" fmla="*/ 0 w 1318"/>
                  <a:gd name="T1" fmla="*/ 247 h 247"/>
                  <a:gd name="T2" fmla="*/ 41 w 1318"/>
                  <a:gd name="T3" fmla="*/ 247 h 247"/>
                  <a:gd name="T4" fmla="*/ 83 w 1318"/>
                  <a:gd name="T5" fmla="*/ 247 h 247"/>
                  <a:gd name="T6" fmla="*/ 124 w 1318"/>
                  <a:gd name="T7" fmla="*/ 162 h 247"/>
                  <a:gd name="T8" fmla="*/ 165 w 1318"/>
                  <a:gd name="T9" fmla="*/ 162 h 247"/>
                  <a:gd name="T10" fmla="*/ 206 w 1318"/>
                  <a:gd name="T11" fmla="*/ 162 h 247"/>
                  <a:gd name="T12" fmla="*/ 247 w 1318"/>
                  <a:gd name="T13" fmla="*/ 162 h 247"/>
                  <a:gd name="T14" fmla="*/ 289 w 1318"/>
                  <a:gd name="T15" fmla="*/ 162 h 247"/>
                  <a:gd name="T16" fmla="*/ 330 w 1318"/>
                  <a:gd name="T17" fmla="*/ 162 h 247"/>
                  <a:gd name="T18" fmla="*/ 371 w 1318"/>
                  <a:gd name="T19" fmla="*/ 162 h 247"/>
                  <a:gd name="T20" fmla="*/ 412 w 1318"/>
                  <a:gd name="T21" fmla="*/ 162 h 247"/>
                  <a:gd name="T22" fmla="*/ 453 w 1318"/>
                  <a:gd name="T23" fmla="*/ 162 h 247"/>
                  <a:gd name="T24" fmla="*/ 494 w 1318"/>
                  <a:gd name="T25" fmla="*/ 162 h 247"/>
                  <a:gd name="T26" fmla="*/ 536 w 1318"/>
                  <a:gd name="T27" fmla="*/ 75 h 247"/>
                  <a:gd name="T28" fmla="*/ 577 w 1318"/>
                  <a:gd name="T29" fmla="*/ 75 h 247"/>
                  <a:gd name="T30" fmla="*/ 618 w 1318"/>
                  <a:gd name="T31" fmla="*/ 75 h 247"/>
                  <a:gd name="T32" fmla="*/ 659 w 1318"/>
                  <a:gd name="T33" fmla="*/ 75 h 247"/>
                  <a:gd name="T34" fmla="*/ 700 w 1318"/>
                  <a:gd name="T35" fmla="*/ 75 h 247"/>
                  <a:gd name="T36" fmla="*/ 741 w 1318"/>
                  <a:gd name="T37" fmla="*/ 75 h 247"/>
                  <a:gd name="T38" fmla="*/ 783 w 1318"/>
                  <a:gd name="T39" fmla="*/ 75 h 247"/>
                  <a:gd name="T40" fmla="*/ 824 w 1318"/>
                  <a:gd name="T41" fmla="*/ 75 h 247"/>
                  <a:gd name="T42" fmla="*/ 865 w 1318"/>
                  <a:gd name="T43" fmla="*/ 75 h 247"/>
                  <a:gd name="T44" fmla="*/ 906 w 1318"/>
                  <a:gd name="T45" fmla="*/ 75 h 247"/>
                  <a:gd name="T46" fmla="*/ 947 w 1318"/>
                  <a:gd name="T47" fmla="*/ 0 h 247"/>
                  <a:gd name="T48" fmla="*/ 988 w 1318"/>
                  <a:gd name="T49" fmla="*/ 0 h 247"/>
                  <a:gd name="T50" fmla="*/ 1030 w 1318"/>
                  <a:gd name="T51" fmla="*/ 0 h 247"/>
                  <a:gd name="T52" fmla="*/ 1071 w 1318"/>
                  <a:gd name="T53" fmla="*/ 0 h 247"/>
                  <a:gd name="T54" fmla="*/ 1112 w 1318"/>
                  <a:gd name="T55" fmla="*/ 0 h 247"/>
                  <a:gd name="T56" fmla="*/ 1153 w 1318"/>
                  <a:gd name="T57" fmla="*/ 0 h 247"/>
                  <a:gd name="T58" fmla="*/ 1194 w 1318"/>
                  <a:gd name="T59" fmla="*/ 0 h 247"/>
                  <a:gd name="T60" fmla="*/ 1235 w 1318"/>
                  <a:gd name="T61" fmla="*/ 0 h 247"/>
                  <a:gd name="T62" fmla="*/ 1277 w 1318"/>
                  <a:gd name="T63" fmla="*/ 0 h 247"/>
                  <a:gd name="T64" fmla="*/ 1318 w 1318"/>
                  <a:gd name="T65"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18" h="247">
                    <a:moveTo>
                      <a:pt x="0" y="247"/>
                    </a:moveTo>
                    <a:lnTo>
                      <a:pt x="41" y="247"/>
                    </a:lnTo>
                    <a:lnTo>
                      <a:pt x="83" y="247"/>
                    </a:lnTo>
                    <a:lnTo>
                      <a:pt x="124" y="162"/>
                    </a:lnTo>
                    <a:lnTo>
                      <a:pt x="165" y="162"/>
                    </a:lnTo>
                    <a:lnTo>
                      <a:pt x="206" y="162"/>
                    </a:lnTo>
                    <a:lnTo>
                      <a:pt x="247" y="162"/>
                    </a:lnTo>
                    <a:lnTo>
                      <a:pt x="289" y="162"/>
                    </a:lnTo>
                    <a:lnTo>
                      <a:pt x="330" y="162"/>
                    </a:lnTo>
                    <a:lnTo>
                      <a:pt x="371" y="162"/>
                    </a:lnTo>
                    <a:lnTo>
                      <a:pt x="412" y="162"/>
                    </a:lnTo>
                    <a:lnTo>
                      <a:pt x="453" y="162"/>
                    </a:lnTo>
                    <a:lnTo>
                      <a:pt x="494" y="162"/>
                    </a:lnTo>
                    <a:lnTo>
                      <a:pt x="536" y="75"/>
                    </a:lnTo>
                    <a:lnTo>
                      <a:pt x="577" y="75"/>
                    </a:lnTo>
                    <a:lnTo>
                      <a:pt x="618" y="75"/>
                    </a:lnTo>
                    <a:lnTo>
                      <a:pt x="659" y="75"/>
                    </a:lnTo>
                    <a:lnTo>
                      <a:pt x="700" y="75"/>
                    </a:lnTo>
                    <a:lnTo>
                      <a:pt x="741" y="75"/>
                    </a:lnTo>
                    <a:lnTo>
                      <a:pt x="783" y="75"/>
                    </a:lnTo>
                    <a:lnTo>
                      <a:pt x="824" y="75"/>
                    </a:lnTo>
                    <a:lnTo>
                      <a:pt x="865" y="75"/>
                    </a:lnTo>
                    <a:lnTo>
                      <a:pt x="906" y="75"/>
                    </a:lnTo>
                    <a:lnTo>
                      <a:pt x="947" y="0"/>
                    </a:lnTo>
                    <a:lnTo>
                      <a:pt x="988" y="0"/>
                    </a:lnTo>
                    <a:lnTo>
                      <a:pt x="1030" y="0"/>
                    </a:lnTo>
                    <a:lnTo>
                      <a:pt x="1071" y="0"/>
                    </a:lnTo>
                    <a:lnTo>
                      <a:pt x="1112" y="0"/>
                    </a:lnTo>
                    <a:lnTo>
                      <a:pt x="1153" y="0"/>
                    </a:lnTo>
                    <a:lnTo>
                      <a:pt x="1194" y="0"/>
                    </a:lnTo>
                    <a:lnTo>
                      <a:pt x="1235" y="0"/>
                    </a:lnTo>
                    <a:lnTo>
                      <a:pt x="1277" y="0"/>
                    </a:lnTo>
                    <a:lnTo>
                      <a:pt x="1318" y="0"/>
                    </a:lnTo>
                  </a:path>
                </a:pathLst>
              </a:custGeom>
              <a:noFill/>
              <a:ln w="31750">
                <a:solidFill>
                  <a:srgbClr val="0080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 name="Line 21"/>
              <p:cNvSpPr>
                <a:spLocks noChangeShapeType="1"/>
              </p:cNvSpPr>
              <p:nvPr/>
            </p:nvSpPr>
            <p:spPr bwMode="auto">
              <a:xfrm>
                <a:off x="801"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Line 22"/>
              <p:cNvSpPr>
                <a:spLocks noChangeShapeType="1"/>
              </p:cNvSpPr>
              <p:nvPr/>
            </p:nvSpPr>
            <p:spPr bwMode="auto">
              <a:xfrm>
                <a:off x="923" y="923"/>
                <a:ext cx="16"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Line 23"/>
              <p:cNvSpPr>
                <a:spLocks noChangeShapeType="1"/>
              </p:cNvSpPr>
              <p:nvPr/>
            </p:nvSpPr>
            <p:spPr bwMode="auto">
              <a:xfrm>
                <a:off x="939" y="923"/>
                <a:ext cx="6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Line 24"/>
              <p:cNvSpPr>
                <a:spLocks noChangeShapeType="1"/>
              </p:cNvSpPr>
              <p:nvPr/>
            </p:nvSpPr>
            <p:spPr bwMode="auto">
              <a:xfrm>
                <a:off x="104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Line 25"/>
              <p:cNvSpPr>
                <a:spLocks noChangeShapeType="1"/>
              </p:cNvSpPr>
              <p:nvPr/>
            </p:nvSpPr>
            <p:spPr bwMode="auto">
              <a:xfrm>
                <a:off x="108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Line 26"/>
              <p:cNvSpPr>
                <a:spLocks noChangeShapeType="1"/>
              </p:cNvSpPr>
              <p:nvPr/>
            </p:nvSpPr>
            <p:spPr bwMode="auto">
              <a:xfrm>
                <a:off x="116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3" name="Line 27"/>
              <p:cNvSpPr>
                <a:spLocks noChangeShapeType="1"/>
              </p:cNvSpPr>
              <p:nvPr/>
            </p:nvSpPr>
            <p:spPr bwMode="auto">
              <a:xfrm>
                <a:off x="121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Line 28"/>
              <p:cNvSpPr>
                <a:spLocks noChangeShapeType="1"/>
              </p:cNvSpPr>
              <p:nvPr/>
            </p:nvSpPr>
            <p:spPr bwMode="auto">
              <a:xfrm>
                <a:off x="128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Line 29"/>
              <p:cNvSpPr>
                <a:spLocks noChangeShapeType="1"/>
              </p:cNvSpPr>
              <p:nvPr/>
            </p:nvSpPr>
            <p:spPr bwMode="auto">
              <a:xfrm>
                <a:off x="135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Line 30"/>
              <p:cNvSpPr>
                <a:spLocks noChangeShapeType="1"/>
              </p:cNvSpPr>
              <p:nvPr/>
            </p:nvSpPr>
            <p:spPr bwMode="auto">
              <a:xfrm>
                <a:off x="1408" y="923"/>
                <a:ext cx="8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Line 31"/>
              <p:cNvSpPr>
                <a:spLocks noChangeShapeType="1"/>
              </p:cNvSpPr>
              <p:nvPr/>
            </p:nvSpPr>
            <p:spPr bwMode="auto">
              <a:xfrm>
                <a:off x="152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Line 32"/>
              <p:cNvSpPr>
                <a:spLocks noChangeShapeType="1"/>
              </p:cNvSpPr>
              <p:nvPr/>
            </p:nvSpPr>
            <p:spPr bwMode="auto">
              <a:xfrm>
                <a:off x="165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Line 33"/>
              <p:cNvSpPr>
                <a:spLocks noChangeShapeType="1"/>
              </p:cNvSpPr>
              <p:nvPr/>
            </p:nvSpPr>
            <p:spPr bwMode="auto">
              <a:xfrm>
                <a:off x="177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Line 34"/>
              <p:cNvSpPr>
                <a:spLocks noChangeShapeType="1"/>
              </p:cNvSpPr>
              <p:nvPr/>
            </p:nvSpPr>
            <p:spPr bwMode="auto">
              <a:xfrm>
                <a:off x="177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Line 35"/>
              <p:cNvSpPr>
                <a:spLocks noChangeShapeType="1"/>
              </p:cNvSpPr>
              <p:nvPr/>
            </p:nvSpPr>
            <p:spPr bwMode="auto">
              <a:xfrm>
                <a:off x="1893"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Line 36"/>
              <p:cNvSpPr>
                <a:spLocks noChangeShapeType="1"/>
              </p:cNvSpPr>
              <p:nvPr/>
            </p:nvSpPr>
            <p:spPr bwMode="auto">
              <a:xfrm>
                <a:off x="191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Line 37"/>
              <p:cNvSpPr>
                <a:spLocks noChangeShapeType="1"/>
              </p:cNvSpPr>
              <p:nvPr/>
            </p:nvSpPr>
            <p:spPr bwMode="auto">
              <a:xfrm>
                <a:off x="201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Line 38"/>
              <p:cNvSpPr>
                <a:spLocks noChangeShapeType="1"/>
              </p:cNvSpPr>
              <p:nvPr/>
            </p:nvSpPr>
            <p:spPr bwMode="auto">
              <a:xfrm>
                <a:off x="205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Line 39"/>
              <p:cNvSpPr>
                <a:spLocks noChangeShapeType="1"/>
              </p:cNvSpPr>
              <p:nvPr/>
            </p:nvSpPr>
            <p:spPr bwMode="auto">
              <a:xfrm>
                <a:off x="213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Line 40"/>
              <p:cNvSpPr>
                <a:spLocks noChangeShapeType="1"/>
              </p:cNvSpPr>
              <p:nvPr/>
            </p:nvSpPr>
            <p:spPr bwMode="auto">
              <a:xfrm>
                <a:off x="218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Line 41"/>
              <p:cNvSpPr>
                <a:spLocks noChangeShapeType="1"/>
              </p:cNvSpPr>
              <p:nvPr/>
            </p:nvSpPr>
            <p:spPr bwMode="auto">
              <a:xfrm>
                <a:off x="225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Line 42"/>
              <p:cNvSpPr>
                <a:spLocks noChangeShapeType="1"/>
              </p:cNvSpPr>
              <p:nvPr/>
            </p:nvSpPr>
            <p:spPr bwMode="auto">
              <a:xfrm>
                <a:off x="232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Line 43"/>
              <p:cNvSpPr>
                <a:spLocks noChangeShapeType="1"/>
              </p:cNvSpPr>
              <p:nvPr/>
            </p:nvSpPr>
            <p:spPr bwMode="auto">
              <a:xfrm>
                <a:off x="2378" y="923"/>
                <a:ext cx="8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Line 44"/>
              <p:cNvSpPr>
                <a:spLocks noChangeShapeType="1"/>
              </p:cNvSpPr>
              <p:nvPr/>
            </p:nvSpPr>
            <p:spPr bwMode="auto">
              <a:xfrm>
                <a:off x="249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Line 45"/>
              <p:cNvSpPr>
                <a:spLocks noChangeShapeType="1"/>
              </p:cNvSpPr>
              <p:nvPr/>
            </p:nvSpPr>
            <p:spPr bwMode="auto">
              <a:xfrm>
                <a:off x="262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Line 46"/>
              <p:cNvSpPr>
                <a:spLocks noChangeShapeType="1"/>
              </p:cNvSpPr>
              <p:nvPr/>
            </p:nvSpPr>
            <p:spPr bwMode="auto">
              <a:xfrm>
                <a:off x="274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Line 47"/>
              <p:cNvSpPr>
                <a:spLocks noChangeShapeType="1"/>
              </p:cNvSpPr>
              <p:nvPr/>
            </p:nvSpPr>
            <p:spPr bwMode="auto">
              <a:xfrm>
                <a:off x="274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Line 48"/>
              <p:cNvSpPr>
                <a:spLocks noChangeShapeType="1"/>
              </p:cNvSpPr>
              <p:nvPr/>
            </p:nvSpPr>
            <p:spPr bwMode="auto">
              <a:xfrm>
                <a:off x="2863"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Line 49"/>
              <p:cNvSpPr>
                <a:spLocks noChangeShapeType="1"/>
              </p:cNvSpPr>
              <p:nvPr/>
            </p:nvSpPr>
            <p:spPr bwMode="auto">
              <a:xfrm>
                <a:off x="288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Line 50"/>
              <p:cNvSpPr>
                <a:spLocks noChangeShapeType="1"/>
              </p:cNvSpPr>
              <p:nvPr/>
            </p:nvSpPr>
            <p:spPr bwMode="auto">
              <a:xfrm>
                <a:off x="298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7" name="Line 51"/>
              <p:cNvSpPr>
                <a:spLocks noChangeShapeType="1"/>
              </p:cNvSpPr>
              <p:nvPr/>
            </p:nvSpPr>
            <p:spPr bwMode="auto">
              <a:xfrm>
                <a:off x="302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Line 52"/>
              <p:cNvSpPr>
                <a:spLocks noChangeShapeType="1"/>
              </p:cNvSpPr>
              <p:nvPr/>
            </p:nvSpPr>
            <p:spPr bwMode="auto">
              <a:xfrm>
                <a:off x="310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Line 53"/>
              <p:cNvSpPr>
                <a:spLocks noChangeShapeType="1"/>
              </p:cNvSpPr>
              <p:nvPr/>
            </p:nvSpPr>
            <p:spPr bwMode="auto">
              <a:xfrm>
                <a:off x="315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Line 54"/>
              <p:cNvSpPr>
                <a:spLocks noChangeShapeType="1"/>
              </p:cNvSpPr>
              <p:nvPr/>
            </p:nvSpPr>
            <p:spPr bwMode="auto">
              <a:xfrm>
                <a:off x="3226" y="923"/>
                <a:ext cx="7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1" name="Line 55"/>
              <p:cNvSpPr>
                <a:spLocks noChangeShapeType="1"/>
              </p:cNvSpPr>
              <p:nvPr/>
            </p:nvSpPr>
            <p:spPr bwMode="auto">
              <a:xfrm>
                <a:off x="3297" y="923"/>
                <a:ext cx="1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Line 56"/>
              <p:cNvSpPr>
                <a:spLocks noChangeShapeType="1"/>
              </p:cNvSpPr>
              <p:nvPr/>
            </p:nvSpPr>
            <p:spPr bwMode="auto">
              <a:xfrm>
                <a:off x="3347"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3" name="Line 57"/>
              <p:cNvSpPr>
                <a:spLocks noChangeShapeType="1"/>
              </p:cNvSpPr>
              <p:nvPr/>
            </p:nvSpPr>
            <p:spPr bwMode="auto">
              <a:xfrm>
                <a:off x="346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Line 58"/>
              <p:cNvSpPr>
                <a:spLocks noChangeShapeType="1"/>
              </p:cNvSpPr>
              <p:nvPr/>
            </p:nvSpPr>
            <p:spPr bwMode="auto">
              <a:xfrm>
                <a:off x="359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5" name="Line 59"/>
              <p:cNvSpPr>
                <a:spLocks noChangeShapeType="1"/>
              </p:cNvSpPr>
              <p:nvPr/>
            </p:nvSpPr>
            <p:spPr bwMode="auto">
              <a:xfrm>
                <a:off x="371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Line 60"/>
              <p:cNvSpPr>
                <a:spLocks noChangeShapeType="1"/>
              </p:cNvSpPr>
              <p:nvPr/>
            </p:nvSpPr>
            <p:spPr bwMode="auto">
              <a:xfrm>
                <a:off x="3715"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7" name="Line 61"/>
              <p:cNvSpPr>
                <a:spLocks noChangeShapeType="1"/>
              </p:cNvSpPr>
              <p:nvPr/>
            </p:nvSpPr>
            <p:spPr bwMode="auto">
              <a:xfrm>
                <a:off x="3832" y="923"/>
                <a:ext cx="2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Line 62"/>
              <p:cNvSpPr>
                <a:spLocks noChangeShapeType="1"/>
              </p:cNvSpPr>
              <p:nvPr/>
            </p:nvSpPr>
            <p:spPr bwMode="auto">
              <a:xfrm>
                <a:off x="3853"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9" name="Line 63"/>
              <p:cNvSpPr>
                <a:spLocks noChangeShapeType="1"/>
              </p:cNvSpPr>
              <p:nvPr/>
            </p:nvSpPr>
            <p:spPr bwMode="auto">
              <a:xfrm>
                <a:off x="3954" y="923"/>
                <a:ext cx="3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0" name="Line 64"/>
              <p:cNvSpPr>
                <a:spLocks noChangeShapeType="1"/>
              </p:cNvSpPr>
              <p:nvPr/>
            </p:nvSpPr>
            <p:spPr bwMode="auto">
              <a:xfrm>
                <a:off x="3991" y="923"/>
                <a:ext cx="4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1" name="Line 65"/>
              <p:cNvSpPr>
                <a:spLocks noChangeShapeType="1"/>
              </p:cNvSpPr>
              <p:nvPr/>
            </p:nvSpPr>
            <p:spPr bwMode="auto">
              <a:xfrm>
                <a:off x="4075" y="923"/>
                <a:ext cx="5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Line 66"/>
              <p:cNvSpPr>
                <a:spLocks noChangeShapeType="1"/>
              </p:cNvSpPr>
              <p:nvPr/>
            </p:nvSpPr>
            <p:spPr bwMode="auto">
              <a:xfrm>
                <a:off x="4129" y="923"/>
                <a:ext cx="2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 name="Line 67"/>
              <p:cNvSpPr>
                <a:spLocks noChangeShapeType="1"/>
              </p:cNvSpPr>
              <p:nvPr/>
            </p:nvSpPr>
            <p:spPr bwMode="auto">
              <a:xfrm>
                <a:off x="4196" y="923"/>
                <a:ext cx="7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4" name="Line 68"/>
              <p:cNvSpPr>
                <a:spLocks noChangeShapeType="1"/>
              </p:cNvSpPr>
              <p:nvPr/>
            </p:nvSpPr>
            <p:spPr bwMode="auto">
              <a:xfrm>
                <a:off x="4270" y="923"/>
                <a:ext cx="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69"/>
              <p:cNvSpPr>
                <a:spLocks noChangeShapeType="1"/>
              </p:cNvSpPr>
              <p:nvPr/>
            </p:nvSpPr>
            <p:spPr bwMode="auto">
              <a:xfrm>
                <a:off x="4317"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70"/>
              <p:cNvSpPr>
                <a:spLocks noChangeShapeType="1"/>
              </p:cNvSpPr>
              <p:nvPr/>
            </p:nvSpPr>
            <p:spPr bwMode="auto">
              <a:xfrm>
                <a:off x="4439"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Line 71"/>
              <p:cNvSpPr>
                <a:spLocks noChangeShapeType="1"/>
              </p:cNvSpPr>
              <p:nvPr/>
            </p:nvSpPr>
            <p:spPr bwMode="auto">
              <a:xfrm>
                <a:off x="4560" y="923"/>
                <a:ext cx="8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8" name="Line 72"/>
              <p:cNvSpPr>
                <a:spLocks noChangeShapeType="1"/>
              </p:cNvSpPr>
              <p:nvPr/>
            </p:nvSpPr>
            <p:spPr bwMode="auto">
              <a:xfrm>
                <a:off x="4681" y="923"/>
                <a:ext cx="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9" name="Line 73"/>
              <p:cNvSpPr>
                <a:spLocks noChangeShapeType="1"/>
              </p:cNvSpPr>
              <p:nvPr/>
            </p:nvSpPr>
            <p:spPr bwMode="auto">
              <a:xfrm>
                <a:off x="4685" y="923"/>
                <a:ext cx="7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0" name="Line 74"/>
              <p:cNvSpPr>
                <a:spLocks noChangeShapeType="1"/>
              </p:cNvSpPr>
              <p:nvPr/>
            </p:nvSpPr>
            <p:spPr bwMode="auto">
              <a:xfrm>
                <a:off x="4799" y="923"/>
                <a:ext cx="24"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Line 75"/>
              <p:cNvSpPr>
                <a:spLocks noChangeShapeType="1"/>
              </p:cNvSpPr>
              <p:nvPr/>
            </p:nvSpPr>
            <p:spPr bwMode="auto">
              <a:xfrm>
                <a:off x="4823" y="923"/>
                <a:ext cx="5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2" name="Line 76"/>
              <p:cNvSpPr>
                <a:spLocks noChangeShapeType="1"/>
              </p:cNvSpPr>
              <p:nvPr/>
            </p:nvSpPr>
            <p:spPr bwMode="auto">
              <a:xfrm>
                <a:off x="4920" y="923"/>
                <a:ext cx="41"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3" name="Line 77"/>
              <p:cNvSpPr>
                <a:spLocks noChangeShapeType="1"/>
              </p:cNvSpPr>
              <p:nvPr/>
            </p:nvSpPr>
            <p:spPr bwMode="auto">
              <a:xfrm>
                <a:off x="4961" y="923"/>
                <a:ext cx="4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4" name="Line 78"/>
              <p:cNvSpPr>
                <a:spLocks noChangeShapeType="1"/>
              </p:cNvSpPr>
              <p:nvPr/>
            </p:nvSpPr>
            <p:spPr bwMode="auto">
              <a:xfrm>
                <a:off x="5042" y="923"/>
                <a:ext cx="6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5" name="Line 79"/>
              <p:cNvSpPr>
                <a:spLocks noChangeShapeType="1"/>
              </p:cNvSpPr>
              <p:nvPr/>
            </p:nvSpPr>
            <p:spPr bwMode="auto">
              <a:xfrm>
                <a:off x="5102" y="923"/>
                <a:ext cx="20"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6" name="Line 80"/>
              <p:cNvSpPr>
                <a:spLocks noChangeShapeType="1"/>
              </p:cNvSpPr>
              <p:nvPr/>
            </p:nvSpPr>
            <p:spPr bwMode="auto">
              <a:xfrm>
                <a:off x="5163" y="923"/>
                <a:ext cx="77" cy="0"/>
              </a:xfrm>
              <a:prstGeom prst="line">
                <a:avLst/>
              </a:prstGeom>
              <a:noFill/>
              <a:ln w="31750" cap="flat">
                <a:solidFill>
                  <a:srgbClr val="006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Line 81"/>
              <p:cNvSpPr>
                <a:spLocks noChangeShapeType="1"/>
              </p:cNvSpPr>
              <p:nvPr/>
            </p:nvSpPr>
            <p:spPr bwMode="auto">
              <a:xfrm>
                <a:off x="801"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8" name="Line 82"/>
              <p:cNvSpPr>
                <a:spLocks noChangeShapeType="1"/>
              </p:cNvSpPr>
              <p:nvPr/>
            </p:nvSpPr>
            <p:spPr bwMode="auto">
              <a:xfrm>
                <a:off x="923" y="802"/>
                <a:ext cx="16"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Line 83"/>
              <p:cNvSpPr>
                <a:spLocks noChangeShapeType="1"/>
              </p:cNvSpPr>
              <p:nvPr/>
            </p:nvSpPr>
            <p:spPr bwMode="auto">
              <a:xfrm>
                <a:off x="939" y="802"/>
                <a:ext cx="6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0" name="Line 84"/>
              <p:cNvSpPr>
                <a:spLocks noChangeShapeType="1"/>
              </p:cNvSpPr>
              <p:nvPr/>
            </p:nvSpPr>
            <p:spPr bwMode="auto">
              <a:xfrm>
                <a:off x="1044" y="802"/>
                <a:ext cx="3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Line 85"/>
              <p:cNvSpPr>
                <a:spLocks noChangeShapeType="1"/>
              </p:cNvSpPr>
              <p:nvPr/>
            </p:nvSpPr>
            <p:spPr bwMode="auto">
              <a:xfrm>
                <a:off x="1081" y="802"/>
                <a:ext cx="4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2" name="Line 86"/>
              <p:cNvSpPr>
                <a:spLocks noChangeShapeType="1"/>
              </p:cNvSpPr>
              <p:nvPr/>
            </p:nvSpPr>
            <p:spPr bwMode="auto">
              <a:xfrm>
                <a:off x="1165" y="802"/>
                <a:ext cx="5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Line 87"/>
              <p:cNvSpPr>
                <a:spLocks noChangeShapeType="1"/>
              </p:cNvSpPr>
              <p:nvPr/>
            </p:nvSpPr>
            <p:spPr bwMode="auto">
              <a:xfrm>
                <a:off x="1219" y="802"/>
                <a:ext cx="2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4" name="Line 88"/>
              <p:cNvSpPr>
                <a:spLocks noChangeShapeType="1"/>
              </p:cNvSpPr>
              <p:nvPr/>
            </p:nvSpPr>
            <p:spPr bwMode="auto">
              <a:xfrm>
                <a:off x="1286" y="802"/>
                <a:ext cx="7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5" name="Line 89"/>
              <p:cNvSpPr>
                <a:spLocks noChangeShapeType="1"/>
              </p:cNvSpPr>
              <p:nvPr/>
            </p:nvSpPr>
            <p:spPr bwMode="auto">
              <a:xfrm>
                <a:off x="1357" y="802"/>
                <a:ext cx="1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6" name="Line 90"/>
              <p:cNvSpPr>
                <a:spLocks noChangeShapeType="1"/>
              </p:cNvSpPr>
              <p:nvPr/>
            </p:nvSpPr>
            <p:spPr bwMode="auto">
              <a:xfrm>
                <a:off x="1408" y="802"/>
                <a:ext cx="8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7" name="Line 91"/>
              <p:cNvSpPr>
                <a:spLocks noChangeShapeType="1"/>
              </p:cNvSpPr>
              <p:nvPr/>
            </p:nvSpPr>
            <p:spPr bwMode="auto">
              <a:xfrm>
                <a:off x="1529"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Line 92"/>
              <p:cNvSpPr>
                <a:spLocks noChangeShapeType="1"/>
              </p:cNvSpPr>
              <p:nvPr/>
            </p:nvSpPr>
            <p:spPr bwMode="auto">
              <a:xfrm>
                <a:off x="1650"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9" name="Line 93"/>
              <p:cNvSpPr>
                <a:spLocks noChangeShapeType="1"/>
              </p:cNvSpPr>
              <p:nvPr/>
            </p:nvSpPr>
            <p:spPr bwMode="auto">
              <a:xfrm>
                <a:off x="1771" y="802"/>
                <a:ext cx="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Line 94"/>
              <p:cNvSpPr>
                <a:spLocks noChangeShapeType="1"/>
              </p:cNvSpPr>
              <p:nvPr/>
            </p:nvSpPr>
            <p:spPr bwMode="auto">
              <a:xfrm>
                <a:off x="1775" y="802"/>
                <a:ext cx="7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1" name="Line 95"/>
              <p:cNvSpPr>
                <a:spLocks noChangeShapeType="1"/>
              </p:cNvSpPr>
              <p:nvPr/>
            </p:nvSpPr>
            <p:spPr bwMode="auto">
              <a:xfrm>
                <a:off x="1893" y="802"/>
                <a:ext cx="2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2" name="Line 96"/>
              <p:cNvSpPr>
                <a:spLocks noChangeShapeType="1"/>
              </p:cNvSpPr>
              <p:nvPr/>
            </p:nvSpPr>
            <p:spPr bwMode="auto">
              <a:xfrm>
                <a:off x="1913" y="802"/>
                <a:ext cx="6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3" name="Line 97"/>
              <p:cNvSpPr>
                <a:spLocks noChangeShapeType="1"/>
              </p:cNvSpPr>
              <p:nvPr/>
            </p:nvSpPr>
            <p:spPr bwMode="auto">
              <a:xfrm>
                <a:off x="2014" y="802"/>
                <a:ext cx="3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4" name="Line 98"/>
              <p:cNvSpPr>
                <a:spLocks noChangeShapeType="1"/>
              </p:cNvSpPr>
              <p:nvPr/>
            </p:nvSpPr>
            <p:spPr bwMode="auto">
              <a:xfrm>
                <a:off x="2051" y="802"/>
                <a:ext cx="4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5" name="Line 99"/>
              <p:cNvSpPr>
                <a:spLocks noChangeShapeType="1"/>
              </p:cNvSpPr>
              <p:nvPr/>
            </p:nvSpPr>
            <p:spPr bwMode="auto">
              <a:xfrm>
                <a:off x="2135" y="802"/>
                <a:ext cx="5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Line 100"/>
              <p:cNvSpPr>
                <a:spLocks noChangeShapeType="1"/>
              </p:cNvSpPr>
              <p:nvPr/>
            </p:nvSpPr>
            <p:spPr bwMode="auto">
              <a:xfrm>
                <a:off x="2189" y="802"/>
                <a:ext cx="2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7" name="Line 101"/>
              <p:cNvSpPr>
                <a:spLocks noChangeShapeType="1"/>
              </p:cNvSpPr>
              <p:nvPr/>
            </p:nvSpPr>
            <p:spPr bwMode="auto">
              <a:xfrm>
                <a:off x="2256" y="802"/>
                <a:ext cx="7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8" name="Line 102"/>
              <p:cNvSpPr>
                <a:spLocks noChangeShapeType="1"/>
              </p:cNvSpPr>
              <p:nvPr/>
            </p:nvSpPr>
            <p:spPr bwMode="auto">
              <a:xfrm>
                <a:off x="2327" y="802"/>
                <a:ext cx="1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Line 103"/>
              <p:cNvSpPr>
                <a:spLocks noChangeShapeType="1"/>
              </p:cNvSpPr>
              <p:nvPr/>
            </p:nvSpPr>
            <p:spPr bwMode="auto">
              <a:xfrm>
                <a:off x="2378" y="802"/>
                <a:ext cx="8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Line 104"/>
              <p:cNvSpPr>
                <a:spLocks noChangeShapeType="1"/>
              </p:cNvSpPr>
              <p:nvPr/>
            </p:nvSpPr>
            <p:spPr bwMode="auto">
              <a:xfrm>
                <a:off x="2499"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Line 105"/>
              <p:cNvSpPr>
                <a:spLocks noChangeShapeType="1"/>
              </p:cNvSpPr>
              <p:nvPr/>
            </p:nvSpPr>
            <p:spPr bwMode="auto">
              <a:xfrm>
                <a:off x="2620"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2" name="Line 106"/>
              <p:cNvSpPr>
                <a:spLocks noChangeShapeType="1"/>
              </p:cNvSpPr>
              <p:nvPr/>
            </p:nvSpPr>
            <p:spPr bwMode="auto">
              <a:xfrm>
                <a:off x="2741" y="802"/>
                <a:ext cx="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3" name="Line 107"/>
              <p:cNvSpPr>
                <a:spLocks noChangeShapeType="1"/>
              </p:cNvSpPr>
              <p:nvPr/>
            </p:nvSpPr>
            <p:spPr bwMode="auto">
              <a:xfrm>
                <a:off x="2745" y="802"/>
                <a:ext cx="7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4" name="Line 108"/>
              <p:cNvSpPr>
                <a:spLocks noChangeShapeType="1"/>
              </p:cNvSpPr>
              <p:nvPr/>
            </p:nvSpPr>
            <p:spPr bwMode="auto">
              <a:xfrm>
                <a:off x="2863" y="802"/>
                <a:ext cx="2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5" name="Line 109"/>
              <p:cNvSpPr>
                <a:spLocks noChangeShapeType="1"/>
              </p:cNvSpPr>
              <p:nvPr/>
            </p:nvSpPr>
            <p:spPr bwMode="auto">
              <a:xfrm>
                <a:off x="2883" y="802"/>
                <a:ext cx="6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6" name="Line 110"/>
              <p:cNvSpPr>
                <a:spLocks noChangeShapeType="1"/>
              </p:cNvSpPr>
              <p:nvPr/>
            </p:nvSpPr>
            <p:spPr bwMode="auto">
              <a:xfrm>
                <a:off x="2984" y="802"/>
                <a:ext cx="3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7" name="Line 111"/>
              <p:cNvSpPr>
                <a:spLocks noChangeShapeType="1"/>
              </p:cNvSpPr>
              <p:nvPr/>
            </p:nvSpPr>
            <p:spPr bwMode="auto">
              <a:xfrm>
                <a:off x="3021" y="802"/>
                <a:ext cx="4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8" name="Line 112"/>
              <p:cNvSpPr>
                <a:spLocks noChangeShapeType="1"/>
              </p:cNvSpPr>
              <p:nvPr/>
            </p:nvSpPr>
            <p:spPr bwMode="auto">
              <a:xfrm>
                <a:off x="3105" y="802"/>
                <a:ext cx="5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9" name="Line 113"/>
              <p:cNvSpPr>
                <a:spLocks noChangeShapeType="1"/>
              </p:cNvSpPr>
              <p:nvPr/>
            </p:nvSpPr>
            <p:spPr bwMode="auto">
              <a:xfrm>
                <a:off x="3159" y="802"/>
                <a:ext cx="2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0" name="Line 114"/>
              <p:cNvSpPr>
                <a:spLocks noChangeShapeType="1"/>
              </p:cNvSpPr>
              <p:nvPr/>
            </p:nvSpPr>
            <p:spPr bwMode="auto">
              <a:xfrm>
                <a:off x="3226" y="802"/>
                <a:ext cx="7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Line 115"/>
              <p:cNvSpPr>
                <a:spLocks noChangeShapeType="1"/>
              </p:cNvSpPr>
              <p:nvPr/>
            </p:nvSpPr>
            <p:spPr bwMode="auto">
              <a:xfrm>
                <a:off x="3297" y="802"/>
                <a:ext cx="1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2" name="Line 116"/>
              <p:cNvSpPr>
                <a:spLocks noChangeShapeType="1"/>
              </p:cNvSpPr>
              <p:nvPr/>
            </p:nvSpPr>
            <p:spPr bwMode="auto">
              <a:xfrm>
                <a:off x="3347"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Line 117"/>
              <p:cNvSpPr>
                <a:spLocks noChangeShapeType="1"/>
              </p:cNvSpPr>
              <p:nvPr/>
            </p:nvSpPr>
            <p:spPr bwMode="auto">
              <a:xfrm>
                <a:off x="3469"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4" name="Line 118"/>
              <p:cNvSpPr>
                <a:spLocks noChangeShapeType="1"/>
              </p:cNvSpPr>
              <p:nvPr/>
            </p:nvSpPr>
            <p:spPr bwMode="auto">
              <a:xfrm>
                <a:off x="3590"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5" name="Line 119"/>
              <p:cNvSpPr>
                <a:spLocks noChangeShapeType="1"/>
              </p:cNvSpPr>
              <p:nvPr/>
            </p:nvSpPr>
            <p:spPr bwMode="auto">
              <a:xfrm>
                <a:off x="3711" y="802"/>
                <a:ext cx="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6" name="Line 120"/>
              <p:cNvSpPr>
                <a:spLocks noChangeShapeType="1"/>
              </p:cNvSpPr>
              <p:nvPr/>
            </p:nvSpPr>
            <p:spPr bwMode="auto">
              <a:xfrm>
                <a:off x="3715" y="802"/>
                <a:ext cx="7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Line 121"/>
              <p:cNvSpPr>
                <a:spLocks noChangeShapeType="1"/>
              </p:cNvSpPr>
              <p:nvPr/>
            </p:nvSpPr>
            <p:spPr bwMode="auto">
              <a:xfrm>
                <a:off x="3832" y="802"/>
                <a:ext cx="2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Line 122"/>
              <p:cNvSpPr>
                <a:spLocks noChangeShapeType="1"/>
              </p:cNvSpPr>
              <p:nvPr/>
            </p:nvSpPr>
            <p:spPr bwMode="auto">
              <a:xfrm>
                <a:off x="3853" y="802"/>
                <a:ext cx="6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9" name="Line 123"/>
              <p:cNvSpPr>
                <a:spLocks noChangeShapeType="1"/>
              </p:cNvSpPr>
              <p:nvPr/>
            </p:nvSpPr>
            <p:spPr bwMode="auto">
              <a:xfrm>
                <a:off x="3954" y="802"/>
                <a:ext cx="3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0" name="Line 124"/>
              <p:cNvSpPr>
                <a:spLocks noChangeShapeType="1"/>
              </p:cNvSpPr>
              <p:nvPr/>
            </p:nvSpPr>
            <p:spPr bwMode="auto">
              <a:xfrm>
                <a:off x="3991" y="802"/>
                <a:ext cx="4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1" name="Line 125"/>
              <p:cNvSpPr>
                <a:spLocks noChangeShapeType="1"/>
              </p:cNvSpPr>
              <p:nvPr/>
            </p:nvSpPr>
            <p:spPr bwMode="auto">
              <a:xfrm>
                <a:off x="4075" y="802"/>
                <a:ext cx="5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2" name="Line 126"/>
              <p:cNvSpPr>
                <a:spLocks noChangeShapeType="1"/>
              </p:cNvSpPr>
              <p:nvPr/>
            </p:nvSpPr>
            <p:spPr bwMode="auto">
              <a:xfrm>
                <a:off x="4129" y="802"/>
                <a:ext cx="2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3" name="Line 127"/>
              <p:cNvSpPr>
                <a:spLocks noChangeShapeType="1"/>
              </p:cNvSpPr>
              <p:nvPr/>
            </p:nvSpPr>
            <p:spPr bwMode="auto">
              <a:xfrm>
                <a:off x="4196" y="802"/>
                <a:ext cx="7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Line 128"/>
              <p:cNvSpPr>
                <a:spLocks noChangeShapeType="1"/>
              </p:cNvSpPr>
              <p:nvPr/>
            </p:nvSpPr>
            <p:spPr bwMode="auto">
              <a:xfrm>
                <a:off x="4270" y="802"/>
                <a:ext cx="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5" name="Line 129"/>
              <p:cNvSpPr>
                <a:spLocks noChangeShapeType="1"/>
              </p:cNvSpPr>
              <p:nvPr/>
            </p:nvSpPr>
            <p:spPr bwMode="auto">
              <a:xfrm>
                <a:off x="4317"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Line 130"/>
              <p:cNvSpPr>
                <a:spLocks noChangeShapeType="1"/>
              </p:cNvSpPr>
              <p:nvPr/>
            </p:nvSpPr>
            <p:spPr bwMode="auto">
              <a:xfrm>
                <a:off x="4439"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7" name="Line 131"/>
              <p:cNvSpPr>
                <a:spLocks noChangeShapeType="1"/>
              </p:cNvSpPr>
              <p:nvPr/>
            </p:nvSpPr>
            <p:spPr bwMode="auto">
              <a:xfrm>
                <a:off x="4560" y="802"/>
                <a:ext cx="8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8" name="Line 132"/>
              <p:cNvSpPr>
                <a:spLocks noChangeShapeType="1"/>
              </p:cNvSpPr>
              <p:nvPr/>
            </p:nvSpPr>
            <p:spPr bwMode="auto">
              <a:xfrm>
                <a:off x="4681" y="802"/>
                <a:ext cx="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9" name="Line 133"/>
              <p:cNvSpPr>
                <a:spLocks noChangeShapeType="1"/>
              </p:cNvSpPr>
              <p:nvPr/>
            </p:nvSpPr>
            <p:spPr bwMode="auto">
              <a:xfrm>
                <a:off x="4685" y="802"/>
                <a:ext cx="7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0" name="Line 134"/>
              <p:cNvSpPr>
                <a:spLocks noChangeShapeType="1"/>
              </p:cNvSpPr>
              <p:nvPr/>
            </p:nvSpPr>
            <p:spPr bwMode="auto">
              <a:xfrm>
                <a:off x="4799" y="802"/>
                <a:ext cx="24"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1" name="Line 135"/>
              <p:cNvSpPr>
                <a:spLocks noChangeShapeType="1"/>
              </p:cNvSpPr>
              <p:nvPr/>
            </p:nvSpPr>
            <p:spPr bwMode="auto">
              <a:xfrm>
                <a:off x="4823" y="802"/>
                <a:ext cx="5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2" name="Line 136"/>
              <p:cNvSpPr>
                <a:spLocks noChangeShapeType="1"/>
              </p:cNvSpPr>
              <p:nvPr/>
            </p:nvSpPr>
            <p:spPr bwMode="auto">
              <a:xfrm>
                <a:off x="4920" y="802"/>
                <a:ext cx="41"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3" name="Line 137"/>
              <p:cNvSpPr>
                <a:spLocks noChangeShapeType="1"/>
              </p:cNvSpPr>
              <p:nvPr/>
            </p:nvSpPr>
            <p:spPr bwMode="auto">
              <a:xfrm>
                <a:off x="4961" y="802"/>
                <a:ext cx="4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4" name="Line 138"/>
              <p:cNvSpPr>
                <a:spLocks noChangeShapeType="1"/>
              </p:cNvSpPr>
              <p:nvPr/>
            </p:nvSpPr>
            <p:spPr bwMode="auto">
              <a:xfrm>
                <a:off x="5042" y="802"/>
                <a:ext cx="6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5" name="Line 139"/>
              <p:cNvSpPr>
                <a:spLocks noChangeShapeType="1"/>
              </p:cNvSpPr>
              <p:nvPr/>
            </p:nvSpPr>
            <p:spPr bwMode="auto">
              <a:xfrm>
                <a:off x="5102" y="802"/>
                <a:ext cx="20"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6" name="Line 140"/>
              <p:cNvSpPr>
                <a:spLocks noChangeShapeType="1"/>
              </p:cNvSpPr>
              <p:nvPr/>
            </p:nvSpPr>
            <p:spPr bwMode="auto">
              <a:xfrm>
                <a:off x="5163" y="802"/>
                <a:ext cx="77" cy="0"/>
              </a:xfrm>
              <a:prstGeom prst="line">
                <a:avLst/>
              </a:prstGeom>
              <a:noFill/>
              <a:ln w="31750" cap="flat">
                <a:solidFill>
                  <a:srgbClr val="C1053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7" name="Line 141"/>
              <p:cNvSpPr>
                <a:spLocks noChangeShapeType="1"/>
              </p:cNvSpPr>
              <p:nvPr/>
            </p:nvSpPr>
            <p:spPr bwMode="auto">
              <a:xfrm>
                <a:off x="801"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Line 142"/>
              <p:cNvSpPr>
                <a:spLocks noChangeShapeType="1"/>
              </p:cNvSpPr>
              <p:nvPr/>
            </p:nvSpPr>
            <p:spPr bwMode="auto">
              <a:xfrm>
                <a:off x="923" y="795"/>
                <a:ext cx="16"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9" name="Line 143"/>
              <p:cNvSpPr>
                <a:spLocks noChangeShapeType="1"/>
              </p:cNvSpPr>
              <p:nvPr/>
            </p:nvSpPr>
            <p:spPr bwMode="auto">
              <a:xfrm>
                <a:off x="939" y="795"/>
                <a:ext cx="6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Line 144"/>
              <p:cNvSpPr>
                <a:spLocks noChangeShapeType="1"/>
              </p:cNvSpPr>
              <p:nvPr/>
            </p:nvSpPr>
            <p:spPr bwMode="auto">
              <a:xfrm>
                <a:off x="1044" y="795"/>
                <a:ext cx="3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1" name="Line 145"/>
              <p:cNvSpPr>
                <a:spLocks noChangeShapeType="1"/>
              </p:cNvSpPr>
              <p:nvPr/>
            </p:nvSpPr>
            <p:spPr bwMode="auto">
              <a:xfrm>
                <a:off x="1081" y="795"/>
                <a:ext cx="4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Line 146"/>
              <p:cNvSpPr>
                <a:spLocks noChangeShapeType="1"/>
              </p:cNvSpPr>
              <p:nvPr/>
            </p:nvSpPr>
            <p:spPr bwMode="auto">
              <a:xfrm>
                <a:off x="1165" y="795"/>
                <a:ext cx="5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3" name="Line 147"/>
              <p:cNvSpPr>
                <a:spLocks noChangeShapeType="1"/>
              </p:cNvSpPr>
              <p:nvPr/>
            </p:nvSpPr>
            <p:spPr bwMode="auto">
              <a:xfrm>
                <a:off x="1219" y="795"/>
                <a:ext cx="2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4" name="Line 148"/>
              <p:cNvSpPr>
                <a:spLocks noChangeShapeType="1"/>
              </p:cNvSpPr>
              <p:nvPr/>
            </p:nvSpPr>
            <p:spPr bwMode="auto">
              <a:xfrm>
                <a:off x="1286" y="795"/>
                <a:ext cx="7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5" name="Line 149"/>
              <p:cNvSpPr>
                <a:spLocks noChangeShapeType="1"/>
              </p:cNvSpPr>
              <p:nvPr/>
            </p:nvSpPr>
            <p:spPr bwMode="auto">
              <a:xfrm>
                <a:off x="1357" y="795"/>
                <a:ext cx="1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6" name="Line 150"/>
              <p:cNvSpPr>
                <a:spLocks noChangeShapeType="1"/>
              </p:cNvSpPr>
              <p:nvPr/>
            </p:nvSpPr>
            <p:spPr bwMode="auto">
              <a:xfrm>
                <a:off x="1408" y="795"/>
                <a:ext cx="8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7" name="Line 151"/>
              <p:cNvSpPr>
                <a:spLocks noChangeShapeType="1"/>
              </p:cNvSpPr>
              <p:nvPr/>
            </p:nvSpPr>
            <p:spPr bwMode="auto">
              <a:xfrm>
                <a:off x="1529"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8" name="Line 152"/>
              <p:cNvSpPr>
                <a:spLocks noChangeShapeType="1"/>
              </p:cNvSpPr>
              <p:nvPr/>
            </p:nvSpPr>
            <p:spPr bwMode="auto">
              <a:xfrm>
                <a:off x="1650"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9" name="Line 153"/>
              <p:cNvSpPr>
                <a:spLocks noChangeShapeType="1"/>
              </p:cNvSpPr>
              <p:nvPr/>
            </p:nvSpPr>
            <p:spPr bwMode="auto">
              <a:xfrm>
                <a:off x="1771" y="795"/>
                <a:ext cx="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0" name="Line 154"/>
              <p:cNvSpPr>
                <a:spLocks noChangeShapeType="1"/>
              </p:cNvSpPr>
              <p:nvPr/>
            </p:nvSpPr>
            <p:spPr bwMode="auto">
              <a:xfrm>
                <a:off x="1775" y="795"/>
                <a:ext cx="7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1" name="Line 155"/>
              <p:cNvSpPr>
                <a:spLocks noChangeShapeType="1"/>
              </p:cNvSpPr>
              <p:nvPr/>
            </p:nvSpPr>
            <p:spPr bwMode="auto">
              <a:xfrm>
                <a:off x="1893" y="795"/>
                <a:ext cx="2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2" name="Line 156"/>
              <p:cNvSpPr>
                <a:spLocks noChangeShapeType="1"/>
              </p:cNvSpPr>
              <p:nvPr/>
            </p:nvSpPr>
            <p:spPr bwMode="auto">
              <a:xfrm>
                <a:off x="1913" y="795"/>
                <a:ext cx="6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3" name="Line 157"/>
              <p:cNvSpPr>
                <a:spLocks noChangeShapeType="1"/>
              </p:cNvSpPr>
              <p:nvPr/>
            </p:nvSpPr>
            <p:spPr bwMode="auto">
              <a:xfrm>
                <a:off x="2014" y="795"/>
                <a:ext cx="3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4" name="Line 158"/>
              <p:cNvSpPr>
                <a:spLocks noChangeShapeType="1"/>
              </p:cNvSpPr>
              <p:nvPr/>
            </p:nvSpPr>
            <p:spPr bwMode="auto">
              <a:xfrm>
                <a:off x="2051" y="795"/>
                <a:ext cx="4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5" name="Line 159"/>
              <p:cNvSpPr>
                <a:spLocks noChangeShapeType="1"/>
              </p:cNvSpPr>
              <p:nvPr/>
            </p:nvSpPr>
            <p:spPr bwMode="auto">
              <a:xfrm>
                <a:off x="2135" y="795"/>
                <a:ext cx="5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6" name="Line 160"/>
              <p:cNvSpPr>
                <a:spLocks noChangeShapeType="1"/>
              </p:cNvSpPr>
              <p:nvPr/>
            </p:nvSpPr>
            <p:spPr bwMode="auto">
              <a:xfrm>
                <a:off x="2189" y="795"/>
                <a:ext cx="2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7" name="Line 161"/>
              <p:cNvSpPr>
                <a:spLocks noChangeShapeType="1"/>
              </p:cNvSpPr>
              <p:nvPr/>
            </p:nvSpPr>
            <p:spPr bwMode="auto">
              <a:xfrm>
                <a:off x="2256" y="795"/>
                <a:ext cx="7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8" name="Line 162"/>
              <p:cNvSpPr>
                <a:spLocks noChangeShapeType="1"/>
              </p:cNvSpPr>
              <p:nvPr/>
            </p:nvSpPr>
            <p:spPr bwMode="auto">
              <a:xfrm>
                <a:off x="2327" y="795"/>
                <a:ext cx="1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9" name="Line 163"/>
              <p:cNvSpPr>
                <a:spLocks noChangeShapeType="1"/>
              </p:cNvSpPr>
              <p:nvPr/>
            </p:nvSpPr>
            <p:spPr bwMode="auto">
              <a:xfrm>
                <a:off x="2378" y="795"/>
                <a:ext cx="8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0" name="Line 164"/>
              <p:cNvSpPr>
                <a:spLocks noChangeShapeType="1"/>
              </p:cNvSpPr>
              <p:nvPr/>
            </p:nvSpPr>
            <p:spPr bwMode="auto">
              <a:xfrm>
                <a:off x="2499"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1" name="Line 165"/>
              <p:cNvSpPr>
                <a:spLocks noChangeShapeType="1"/>
              </p:cNvSpPr>
              <p:nvPr/>
            </p:nvSpPr>
            <p:spPr bwMode="auto">
              <a:xfrm>
                <a:off x="2620"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2" name="Line 166"/>
              <p:cNvSpPr>
                <a:spLocks noChangeShapeType="1"/>
              </p:cNvSpPr>
              <p:nvPr/>
            </p:nvSpPr>
            <p:spPr bwMode="auto">
              <a:xfrm>
                <a:off x="2741" y="795"/>
                <a:ext cx="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3" name="Line 167"/>
              <p:cNvSpPr>
                <a:spLocks noChangeShapeType="1"/>
              </p:cNvSpPr>
              <p:nvPr/>
            </p:nvSpPr>
            <p:spPr bwMode="auto">
              <a:xfrm>
                <a:off x="2745" y="795"/>
                <a:ext cx="7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4" name="Line 168"/>
              <p:cNvSpPr>
                <a:spLocks noChangeShapeType="1"/>
              </p:cNvSpPr>
              <p:nvPr/>
            </p:nvSpPr>
            <p:spPr bwMode="auto">
              <a:xfrm>
                <a:off x="2863" y="795"/>
                <a:ext cx="2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5" name="Line 169"/>
              <p:cNvSpPr>
                <a:spLocks noChangeShapeType="1"/>
              </p:cNvSpPr>
              <p:nvPr/>
            </p:nvSpPr>
            <p:spPr bwMode="auto">
              <a:xfrm>
                <a:off x="2883" y="795"/>
                <a:ext cx="6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6" name="Line 170"/>
              <p:cNvSpPr>
                <a:spLocks noChangeShapeType="1"/>
              </p:cNvSpPr>
              <p:nvPr/>
            </p:nvSpPr>
            <p:spPr bwMode="auto">
              <a:xfrm>
                <a:off x="2984" y="795"/>
                <a:ext cx="3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7" name="Line 171"/>
              <p:cNvSpPr>
                <a:spLocks noChangeShapeType="1"/>
              </p:cNvSpPr>
              <p:nvPr/>
            </p:nvSpPr>
            <p:spPr bwMode="auto">
              <a:xfrm>
                <a:off x="3021" y="795"/>
                <a:ext cx="4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8" name="Line 172"/>
              <p:cNvSpPr>
                <a:spLocks noChangeShapeType="1"/>
              </p:cNvSpPr>
              <p:nvPr/>
            </p:nvSpPr>
            <p:spPr bwMode="auto">
              <a:xfrm>
                <a:off x="3105" y="795"/>
                <a:ext cx="5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9" name="Line 173"/>
              <p:cNvSpPr>
                <a:spLocks noChangeShapeType="1"/>
              </p:cNvSpPr>
              <p:nvPr/>
            </p:nvSpPr>
            <p:spPr bwMode="auto">
              <a:xfrm>
                <a:off x="3159" y="795"/>
                <a:ext cx="2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0" name="Line 174"/>
              <p:cNvSpPr>
                <a:spLocks noChangeShapeType="1"/>
              </p:cNvSpPr>
              <p:nvPr/>
            </p:nvSpPr>
            <p:spPr bwMode="auto">
              <a:xfrm>
                <a:off x="3226" y="795"/>
                <a:ext cx="7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1" name="Line 175"/>
              <p:cNvSpPr>
                <a:spLocks noChangeShapeType="1"/>
              </p:cNvSpPr>
              <p:nvPr/>
            </p:nvSpPr>
            <p:spPr bwMode="auto">
              <a:xfrm>
                <a:off x="3297" y="795"/>
                <a:ext cx="1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2" name="Line 176"/>
              <p:cNvSpPr>
                <a:spLocks noChangeShapeType="1"/>
              </p:cNvSpPr>
              <p:nvPr/>
            </p:nvSpPr>
            <p:spPr bwMode="auto">
              <a:xfrm>
                <a:off x="3347"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3" name="Line 177"/>
              <p:cNvSpPr>
                <a:spLocks noChangeShapeType="1"/>
              </p:cNvSpPr>
              <p:nvPr/>
            </p:nvSpPr>
            <p:spPr bwMode="auto">
              <a:xfrm>
                <a:off x="3469"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4" name="Line 178"/>
              <p:cNvSpPr>
                <a:spLocks noChangeShapeType="1"/>
              </p:cNvSpPr>
              <p:nvPr/>
            </p:nvSpPr>
            <p:spPr bwMode="auto">
              <a:xfrm>
                <a:off x="3590"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5" name="Line 179"/>
              <p:cNvSpPr>
                <a:spLocks noChangeShapeType="1"/>
              </p:cNvSpPr>
              <p:nvPr/>
            </p:nvSpPr>
            <p:spPr bwMode="auto">
              <a:xfrm>
                <a:off x="3711" y="795"/>
                <a:ext cx="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6" name="Line 180"/>
              <p:cNvSpPr>
                <a:spLocks noChangeShapeType="1"/>
              </p:cNvSpPr>
              <p:nvPr/>
            </p:nvSpPr>
            <p:spPr bwMode="auto">
              <a:xfrm>
                <a:off x="3715" y="795"/>
                <a:ext cx="7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7" name="Line 181"/>
              <p:cNvSpPr>
                <a:spLocks noChangeShapeType="1"/>
              </p:cNvSpPr>
              <p:nvPr/>
            </p:nvSpPr>
            <p:spPr bwMode="auto">
              <a:xfrm>
                <a:off x="3832" y="795"/>
                <a:ext cx="2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8" name="Line 182"/>
              <p:cNvSpPr>
                <a:spLocks noChangeShapeType="1"/>
              </p:cNvSpPr>
              <p:nvPr/>
            </p:nvSpPr>
            <p:spPr bwMode="auto">
              <a:xfrm>
                <a:off x="3853" y="795"/>
                <a:ext cx="6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9" name="Line 183"/>
              <p:cNvSpPr>
                <a:spLocks noChangeShapeType="1"/>
              </p:cNvSpPr>
              <p:nvPr/>
            </p:nvSpPr>
            <p:spPr bwMode="auto">
              <a:xfrm>
                <a:off x="3954" y="795"/>
                <a:ext cx="3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0" name="Line 184"/>
              <p:cNvSpPr>
                <a:spLocks noChangeShapeType="1"/>
              </p:cNvSpPr>
              <p:nvPr/>
            </p:nvSpPr>
            <p:spPr bwMode="auto">
              <a:xfrm>
                <a:off x="3991" y="795"/>
                <a:ext cx="4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1" name="Line 185"/>
              <p:cNvSpPr>
                <a:spLocks noChangeShapeType="1"/>
              </p:cNvSpPr>
              <p:nvPr/>
            </p:nvSpPr>
            <p:spPr bwMode="auto">
              <a:xfrm>
                <a:off x="4075" y="795"/>
                <a:ext cx="5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2" name="Line 186"/>
              <p:cNvSpPr>
                <a:spLocks noChangeShapeType="1"/>
              </p:cNvSpPr>
              <p:nvPr/>
            </p:nvSpPr>
            <p:spPr bwMode="auto">
              <a:xfrm>
                <a:off x="4129" y="795"/>
                <a:ext cx="2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3" name="Line 187"/>
              <p:cNvSpPr>
                <a:spLocks noChangeShapeType="1"/>
              </p:cNvSpPr>
              <p:nvPr/>
            </p:nvSpPr>
            <p:spPr bwMode="auto">
              <a:xfrm>
                <a:off x="4196" y="795"/>
                <a:ext cx="7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4" name="Line 188"/>
              <p:cNvSpPr>
                <a:spLocks noChangeShapeType="1"/>
              </p:cNvSpPr>
              <p:nvPr/>
            </p:nvSpPr>
            <p:spPr bwMode="auto">
              <a:xfrm>
                <a:off x="4270" y="795"/>
                <a:ext cx="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5" name="Line 189"/>
              <p:cNvSpPr>
                <a:spLocks noChangeShapeType="1"/>
              </p:cNvSpPr>
              <p:nvPr/>
            </p:nvSpPr>
            <p:spPr bwMode="auto">
              <a:xfrm>
                <a:off x="4317"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6" name="Line 190"/>
              <p:cNvSpPr>
                <a:spLocks noChangeShapeType="1"/>
              </p:cNvSpPr>
              <p:nvPr/>
            </p:nvSpPr>
            <p:spPr bwMode="auto">
              <a:xfrm>
                <a:off x="4439"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7" name="Line 191"/>
              <p:cNvSpPr>
                <a:spLocks noChangeShapeType="1"/>
              </p:cNvSpPr>
              <p:nvPr/>
            </p:nvSpPr>
            <p:spPr bwMode="auto">
              <a:xfrm>
                <a:off x="4560" y="795"/>
                <a:ext cx="8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8" name="Line 192"/>
              <p:cNvSpPr>
                <a:spLocks noChangeShapeType="1"/>
              </p:cNvSpPr>
              <p:nvPr/>
            </p:nvSpPr>
            <p:spPr bwMode="auto">
              <a:xfrm>
                <a:off x="4681" y="795"/>
                <a:ext cx="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9" name="Line 193"/>
              <p:cNvSpPr>
                <a:spLocks noChangeShapeType="1"/>
              </p:cNvSpPr>
              <p:nvPr/>
            </p:nvSpPr>
            <p:spPr bwMode="auto">
              <a:xfrm>
                <a:off x="4685" y="795"/>
                <a:ext cx="7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0" name="Line 194"/>
              <p:cNvSpPr>
                <a:spLocks noChangeShapeType="1"/>
              </p:cNvSpPr>
              <p:nvPr/>
            </p:nvSpPr>
            <p:spPr bwMode="auto">
              <a:xfrm>
                <a:off x="4799" y="795"/>
                <a:ext cx="24"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1" name="Line 195"/>
              <p:cNvSpPr>
                <a:spLocks noChangeShapeType="1"/>
              </p:cNvSpPr>
              <p:nvPr/>
            </p:nvSpPr>
            <p:spPr bwMode="auto">
              <a:xfrm>
                <a:off x="4823" y="795"/>
                <a:ext cx="5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2" name="Line 196"/>
              <p:cNvSpPr>
                <a:spLocks noChangeShapeType="1"/>
              </p:cNvSpPr>
              <p:nvPr/>
            </p:nvSpPr>
            <p:spPr bwMode="auto">
              <a:xfrm>
                <a:off x="4920" y="795"/>
                <a:ext cx="41"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3" name="Line 197"/>
              <p:cNvSpPr>
                <a:spLocks noChangeShapeType="1"/>
              </p:cNvSpPr>
              <p:nvPr/>
            </p:nvSpPr>
            <p:spPr bwMode="auto">
              <a:xfrm>
                <a:off x="4961" y="795"/>
                <a:ext cx="4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4" name="Line 198"/>
              <p:cNvSpPr>
                <a:spLocks noChangeShapeType="1"/>
              </p:cNvSpPr>
              <p:nvPr/>
            </p:nvSpPr>
            <p:spPr bwMode="auto">
              <a:xfrm>
                <a:off x="5042" y="795"/>
                <a:ext cx="6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5" name="Line 199"/>
              <p:cNvSpPr>
                <a:spLocks noChangeShapeType="1"/>
              </p:cNvSpPr>
              <p:nvPr/>
            </p:nvSpPr>
            <p:spPr bwMode="auto">
              <a:xfrm>
                <a:off x="5102" y="795"/>
                <a:ext cx="20"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6" name="Line 200"/>
              <p:cNvSpPr>
                <a:spLocks noChangeShapeType="1"/>
              </p:cNvSpPr>
              <p:nvPr/>
            </p:nvSpPr>
            <p:spPr bwMode="auto">
              <a:xfrm>
                <a:off x="5163" y="795"/>
                <a:ext cx="77" cy="0"/>
              </a:xfrm>
              <a:prstGeom prst="line">
                <a:avLst/>
              </a:prstGeom>
              <a:noFill/>
              <a:ln w="31750" cap="flat">
                <a:solidFill>
                  <a:srgbClr val="FF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7" name="Line 201"/>
              <p:cNvSpPr>
                <a:spLocks noChangeShapeType="1"/>
              </p:cNvSpPr>
              <p:nvPr/>
            </p:nvSpPr>
            <p:spPr bwMode="auto">
              <a:xfrm>
                <a:off x="801"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8" name="Line 202"/>
              <p:cNvSpPr>
                <a:spLocks noChangeShapeType="1"/>
              </p:cNvSpPr>
              <p:nvPr/>
            </p:nvSpPr>
            <p:spPr bwMode="auto">
              <a:xfrm>
                <a:off x="923" y="795"/>
                <a:ext cx="16"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9" name="Line 203"/>
              <p:cNvSpPr>
                <a:spLocks noChangeShapeType="1"/>
              </p:cNvSpPr>
              <p:nvPr/>
            </p:nvSpPr>
            <p:spPr bwMode="auto">
              <a:xfrm>
                <a:off x="939" y="795"/>
                <a:ext cx="6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0" name="Line 204"/>
              <p:cNvSpPr>
                <a:spLocks noChangeShapeType="1"/>
              </p:cNvSpPr>
              <p:nvPr/>
            </p:nvSpPr>
            <p:spPr bwMode="auto">
              <a:xfrm>
                <a:off x="1044" y="795"/>
                <a:ext cx="3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 name="Line 206"/>
            <p:cNvSpPr>
              <a:spLocks noChangeShapeType="1"/>
            </p:cNvSpPr>
            <p:nvPr/>
          </p:nvSpPr>
          <p:spPr bwMode="auto">
            <a:xfrm>
              <a:off x="1081" y="795"/>
              <a:ext cx="4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207"/>
            <p:cNvSpPr>
              <a:spLocks noChangeShapeType="1"/>
            </p:cNvSpPr>
            <p:nvPr/>
          </p:nvSpPr>
          <p:spPr bwMode="auto">
            <a:xfrm>
              <a:off x="1165" y="795"/>
              <a:ext cx="5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208"/>
            <p:cNvSpPr>
              <a:spLocks noChangeShapeType="1"/>
            </p:cNvSpPr>
            <p:nvPr/>
          </p:nvSpPr>
          <p:spPr bwMode="auto">
            <a:xfrm>
              <a:off x="1219" y="795"/>
              <a:ext cx="2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209"/>
            <p:cNvSpPr>
              <a:spLocks noChangeShapeType="1"/>
            </p:cNvSpPr>
            <p:nvPr/>
          </p:nvSpPr>
          <p:spPr bwMode="auto">
            <a:xfrm>
              <a:off x="1286" y="795"/>
              <a:ext cx="7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Line 210"/>
            <p:cNvSpPr>
              <a:spLocks noChangeShapeType="1"/>
            </p:cNvSpPr>
            <p:nvPr/>
          </p:nvSpPr>
          <p:spPr bwMode="auto">
            <a:xfrm>
              <a:off x="1357" y="795"/>
              <a:ext cx="1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211"/>
            <p:cNvSpPr>
              <a:spLocks noChangeShapeType="1"/>
            </p:cNvSpPr>
            <p:nvPr/>
          </p:nvSpPr>
          <p:spPr bwMode="auto">
            <a:xfrm>
              <a:off x="1408" y="795"/>
              <a:ext cx="8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212"/>
            <p:cNvSpPr>
              <a:spLocks noChangeShapeType="1"/>
            </p:cNvSpPr>
            <p:nvPr/>
          </p:nvSpPr>
          <p:spPr bwMode="auto">
            <a:xfrm>
              <a:off x="1529"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213"/>
            <p:cNvSpPr>
              <a:spLocks noChangeShapeType="1"/>
            </p:cNvSpPr>
            <p:nvPr/>
          </p:nvSpPr>
          <p:spPr bwMode="auto">
            <a:xfrm>
              <a:off x="1650"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14"/>
            <p:cNvSpPr>
              <a:spLocks noChangeShapeType="1"/>
            </p:cNvSpPr>
            <p:nvPr/>
          </p:nvSpPr>
          <p:spPr bwMode="auto">
            <a:xfrm>
              <a:off x="1771" y="795"/>
              <a:ext cx="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215"/>
            <p:cNvSpPr>
              <a:spLocks noChangeShapeType="1"/>
            </p:cNvSpPr>
            <p:nvPr/>
          </p:nvSpPr>
          <p:spPr bwMode="auto">
            <a:xfrm>
              <a:off x="1775" y="795"/>
              <a:ext cx="7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216"/>
            <p:cNvSpPr>
              <a:spLocks noChangeShapeType="1"/>
            </p:cNvSpPr>
            <p:nvPr/>
          </p:nvSpPr>
          <p:spPr bwMode="auto">
            <a:xfrm>
              <a:off x="1893" y="795"/>
              <a:ext cx="2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217"/>
            <p:cNvSpPr>
              <a:spLocks noChangeShapeType="1"/>
            </p:cNvSpPr>
            <p:nvPr/>
          </p:nvSpPr>
          <p:spPr bwMode="auto">
            <a:xfrm>
              <a:off x="1913" y="795"/>
              <a:ext cx="6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18"/>
            <p:cNvSpPr>
              <a:spLocks noChangeShapeType="1"/>
            </p:cNvSpPr>
            <p:nvPr/>
          </p:nvSpPr>
          <p:spPr bwMode="auto">
            <a:xfrm>
              <a:off x="2014" y="795"/>
              <a:ext cx="3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19"/>
            <p:cNvSpPr>
              <a:spLocks noChangeShapeType="1"/>
            </p:cNvSpPr>
            <p:nvPr/>
          </p:nvSpPr>
          <p:spPr bwMode="auto">
            <a:xfrm>
              <a:off x="2051" y="795"/>
              <a:ext cx="4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20"/>
            <p:cNvSpPr>
              <a:spLocks noChangeShapeType="1"/>
            </p:cNvSpPr>
            <p:nvPr/>
          </p:nvSpPr>
          <p:spPr bwMode="auto">
            <a:xfrm>
              <a:off x="2135" y="795"/>
              <a:ext cx="5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221"/>
            <p:cNvSpPr>
              <a:spLocks noChangeShapeType="1"/>
            </p:cNvSpPr>
            <p:nvPr/>
          </p:nvSpPr>
          <p:spPr bwMode="auto">
            <a:xfrm>
              <a:off x="2189" y="795"/>
              <a:ext cx="2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222"/>
            <p:cNvSpPr>
              <a:spLocks noChangeShapeType="1"/>
            </p:cNvSpPr>
            <p:nvPr/>
          </p:nvSpPr>
          <p:spPr bwMode="auto">
            <a:xfrm>
              <a:off x="2256" y="795"/>
              <a:ext cx="7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23"/>
            <p:cNvSpPr>
              <a:spLocks noChangeShapeType="1"/>
            </p:cNvSpPr>
            <p:nvPr/>
          </p:nvSpPr>
          <p:spPr bwMode="auto">
            <a:xfrm>
              <a:off x="2327" y="795"/>
              <a:ext cx="1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Line 224"/>
            <p:cNvSpPr>
              <a:spLocks noChangeShapeType="1"/>
            </p:cNvSpPr>
            <p:nvPr/>
          </p:nvSpPr>
          <p:spPr bwMode="auto">
            <a:xfrm>
              <a:off x="2378" y="795"/>
              <a:ext cx="8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225"/>
            <p:cNvSpPr>
              <a:spLocks noChangeShapeType="1"/>
            </p:cNvSpPr>
            <p:nvPr/>
          </p:nvSpPr>
          <p:spPr bwMode="auto">
            <a:xfrm>
              <a:off x="2499"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Line 226"/>
            <p:cNvSpPr>
              <a:spLocks noChangeShapeType="1"/>
            </p:cNvSpPr>
            <p:nvPr/>
          </p:nvSpPr>
          <p:spPr bwMode="auto">
            <a:xfrm>
              <a:off x="2620"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227"/>
            <p:cNvSpPr>
              <a:spLocks noChangeShapeType="1"/>
            </p:cNvSpPr>
            <p:nvPr/>
          </p:nvSpPr>
          <p:spPr bwMode="auto">
            <a:xfrm>
              <a:off x="2741" y="795"/>
              <a:ext cx="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228"/>
            <p:cNvSpPr>
              <a:spLocks noChangeShapeType="1"/>
            </p:cNvSpPr>
            <p:nvPr/>
          </p:nvSpPr>
          <p:spPr bwMode="auto">
            <a:xfrm>
              <a:off x="2745" y="795"/>
              <a:ext cx="7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229"/>
            <p:cNvSpPr>
              <a:spLocks noChangeShapeType="1"/>
            </p:cNvSpPr>
            <p:nvPr/>
          </p:nvSpPr>
          <p:spPr bwMode="auto">
            <a:xfrm>
              <a:off x="2863" y="795"/>
              <a:ext cx="2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230"/>
            <p:cNvSpPr>
              <a:spLocks noChangeShapeType="1"/>
            </p:cNvSpPr>
            <p:nvPr/>
          </p:nvSpPr>
          <p:spPr bwMode="auto">
            <a:xfrm>
              <a:off x="2883" y="795"/>
              <a:ext cx="6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231"/>
            <p:cNvSpPr>
              <a:spLocks noChangeShapeType="1"/>
            </p:cNvSpPr>
            <p:nvPr/>
          </p:nvSpPr>
          <p:spPr bwMode="auto">
            <a:xfrm>
              <a:off x="2984" y="795"/>
              <a:ext cx="3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232"/>
            <p:cNvSpPr>
              <a:spLocks noChangeShapeType="1"/>
            </p:cNvSpPr>
            <p:nvPr/>
          </p:nvSpPr>
          <p:spPr bwMode="auto">
            <a:xfrm>
              <a:off x="3021" y="795"/>
              <a:ext cx="4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233"/>
            <p:cNvSpPr>
              <a:spLocks noChangeShapeType="1"/>
            </p:cNvSpPr>
            <p:nvPr/>
          </p:nvSpPr>
          <p:spPr bwMode="auto">
            <a:xfrm>
              <a:off x="3105" y="795"/>
              <a:ext cx="5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234"/>
            <p:cNvSpPr>
              <a:spLocks noChangeShapeType="1"/>
            </p:cNvSpPr>
            <p:nvPr/>
          </p:nvSpPr>
          <p:spPr bwMode="auto">
            <a:xfrm>
              <a:off x="3159" y="795"/>
              <a:ext cx="2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Line 235"/>
            <p:cNvSpPr>
              <a:spLocks noChangeShapeType="1"/>
            </p:cNvSpPr>
            <p:nvPr/>
          </p:nvSpPr>
          <p:spPr bwMode="auto">
            <a:xfrm>
              <a:off x="3226" y="795"/>
              <a:ext cx="7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Line 236"/>
            <p:cNvSpPr>
              <a:spLocks noChangeShapeType="1"/>
            </p:cNvSpPr>
            <p:nvPr/>
          </p:nvSpPr>
          <p:spPr bwMode="auto">
            <a:xfrm>
              <a:off x="3297" y="795"/>
              <a:ext cx="1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Line 237"/>
            <p:cNvSpPr>
              <a:spLocks noChangeShapeType="1"/>
            </p:cNvSpPr>
            <p:nvPr/>
          </p:nvSpPr>
          <p:spPr bwMode="auto">
            <a:xfrm>
              <a:off x="3347"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Line 238"/>
            <p:cNvSpPr>
              <a:spLocks noChangeShapeType="1"/>
            </p:cNvSpPr>
            <p:nvPr/>
          </p:nvSpPr>
          <p:spPr bwMode="auto">
            <a:xfrm>
              <a:off x="3469"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239"/>
            <p:cNvSpPr>
              <a:spLocks noChangeShapeType="1"/>
            </p:cNvSpPr>
            <p:nvPr/>
          </p:nvSpPr>
          <p:spPr bwMode="auto">
            <a:xfrm>
              <a:off x="3590"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240"/>
            <p:cNvSpPr>
              <a:spLocks noChangeShapeType="1"/>
            </p:cNvSpPr>
            <p:nvPr/>
          </p:nvSpPr>
          <p:spPr bwMode="auto">
            <a:xfrm>
              <a:off x="3711" y="795"/>
              <a:ext cx="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241"/>
            <p:cNvSpPr>
              <a:spLocks noChangeShapeType="1"/>
            </p:cNvSpPr>
            <p:nvPr/>
          </p:nvSpPr>
          <p:spPr bwMode="auto">
            <a:xfrm>
              <a:off x="3715" y="795"/>
              <a:ext cx="7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242"/>
            <p:cNvSpPr>
              <a:spLocks noChangeShapeType="1"/>
            </p:cNvSpPr>
            <p:nvPr/>
          </p:nvSpPr>
          <p:spPr bwMode="auto">
            <a:xfrm>
              <a:off x="3832" y="795"/>
              <a:ext cx="2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243"/>
            <p:cNvSpPr>
              <a:spLocks noChangeShapeType="1"/>
            </p:cNvSpPr>
            <p:nvPr/>
          </p:nvSpPr>
          <p:spPr bwMode="auto">
            <a:xfrm>
              <a:off x="3853" y="795"/>
              <a:ext cx="6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244"/>
            <p:cNvSpPr>
              <a:spLocks noChangeShapeType="1"/>
            </p:cNvSpPr>
            <p:nvPr/>
          </p:nvSpPr>
          <p:spPr bwMode="auto">
            <a:xfrm>
              <a:off x="3954" y="795"/>
              <a:ext cx="3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245"/>
            <p:cNvSpPr>
              <a:spLocks noChangeShapeType="1"/>
            </p:cNvSpPr>
            <p:nvPr/>
          </p:nvSpPr>
          <p:spPr bwMode="auto">
            <a:xfrm>
              <a:off x="3991" y="795"/>
              <a:ext cx="4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246"/>
            <p:cNvSpPr>
              <a:spLocks noChangeShapeType="1"/>
            </p:cNvSpPr>
            <p:nvPr/>
          </p:nvSpPr>
          <p:spPr bwMode="auto">
            <a:xfrm>
              <a:off x="4075" y="795"/>
              <a:ext cx="5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247"/>
            <p:cNvSpPr>
              <a:spLocks noChangeShapeType="1"/>
            </p:cNvSpPr>
            <p:nvPr/>
          </p:nvSpPr>
          <p:spPr bwMode="auto">
            <a:xfrm>
              <a:off x="4129" y="795"/>
              <a:ext cx="2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Line 248"/>
            <p:cNvSpPr>
              <a:spLocks noChangeShapeType="1"/>
            </p:cNvSpPr>
            <p:nvPr/>
          </p:nvSpPr>
          <p:spPr bwMode="auto">
            <a:xfrm>
              <a:off x="4196" y="795"/>
              <a:ext cx="7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249"/>
            <p:cNvSpPr>
              <a:spLocks noChangeShapeType="1"/>
            </p:cNvSpPr>
            <p:nvPr/>
          </p:nvSpPr>
          <p:spPr bwMode="auto">
            <a:xfrm>
              <a:off x="4270" y="795"/>
              <a:ext cx="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Line 250"/>
            <p:cNvSpPr>
              <a:spLocks noChangeShapeType="1"/>
            </p:cNvSpPr>
            <p:nvPr/>
          </p:nvSpPr>
          <p:spPr bwMode="auto">
            <a:xfrm>
              <a:off x="4317"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251"/>
            <p:cNvSpPr>
              <a:spLocks noChangeShapeType="1"/>
            </p:cNvSpPr>
            <p:nvPr/>
          </p:nvSpPr>
          <p:spPr bwMode="auto">
            <a:xfrm>
              <a:off x="4439"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252"/>
            <p:cNvSpPr>
              <a:spLocks noChangeShapeType="1"/>
            </p:cNvSpPr>
            <p:nvPr/>
          </p:nvSpPr>
          <p:spPr bwMode="auto">
            <a:xfrm>
              <a:off x="4560" y="795"/>
              <a:ext cx="8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Line 253"/>
            <p:cNvSpPr>
              <a:spLocks noChangeShapeType="1"/>
            </p:cNvSpPr>
            <p:nvPr/>
          </p:nvSpPr>
          <p:spPr bwMode="auto">
            <a:xfrm>
              <a:off x="4681" y="795"/>
              <a:ext cx="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Line 254"/>
            <p:cNvSpPr>
              <a:spLocks noChangeShapeType="1"/>
            </p:cNvSpPr>
            <p:nvPr/>
          </p:nvSpPr>
          <p:spPr bwMode="auto">
            <a:xfrm>
              <a:off x="4685" y="795"/>
              <a:ext cx="7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Line 255"/>
            <p:cNvSpPr>
              <a:spLocks noChangeShapeType="1"/>
            </p:cNvSpPr>
            <p:nvPr/>
          </p:nvSpPr>
          <p:spPr bwMode="auto">
            <a:xfrm>
              <a:off x="4799" y="795"/>
              <a:ext cx="24"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Line 256"/>
            <p:cNvSpPr>
              <a:spLocks noChangeShapeType="1"/>
            </p:cNvSpPr>
            <p:nvPr/>
          </p:nvSpPr>
          <p:spPr bwMode="auto">
            <a:xfrm>
              <a:off x="4823" y="795"/>
              <a:ext cx="5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257"/>
            <p:cNvSpPr>
              <a:spLocks noChangeShapeType="1"/>
            </p:cNvSpPr>
            <p:nvPr/>
          </p:nvSpPr>
          <p:spPr bwMode="auto">
            <a:xfrm>
              <a:off x="4920" y="795"/>
              <a:ext cx="41"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258"/>
            <p:cNvSpPr>
              <a:spLocks noChangeShapeType="1"/>
            </p:cNvSpPr>
            <p:nvPr/>
          </p:nvSpPr>
          <p:spPr bwMode="auto">
            <a:xfrm>
              <a:off x="4961" y="795"/>
              <a:ext cx="4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259"/>
            <p:cNvSpPr>
              <a:spLocks noChangeShapeType="1"/>
            </p:cNvSpPr>
            <p:nvPr/>
          </p:nvSpPr>
          <p:spPr bwMode="auto">
            <a:xfrm>
              <a:off x="5042" y="795"/>
              <a:ext cx="6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Line 260"/>
            <p:cNvSpPr>
              <a:spLocks noChangeShapeType="1"/>
            </p:cNvSpPr>
            <p:nvPr/>
          </p:nvSpPr>
          <p:spPr bwMode="auto">
            <a:xfrm>
              <a:off x="5102" y="795"/>
              <a:ext cx="20"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261"/>
            <p:cNvSpPr>
              <a:spLocks noChangeShapeType="1"/>
            </p:cNvSpPr>
            <p:nvPr/>
          </p:nvSpPr>
          <p:spPr bwMode="auto">
            <a:xfrm>
              <a:off x="5163" y="795"/>
              <a:ext cx="77" cy="0"/>
            </a:xfrm>
            <a:prstGeom prst="line">
              <a:avLst/>
            </a:prstGeom>
            <a:noFill/>
            <a:ln w="31750" cap="flat">
              <a:solidFill>
                <a:srgbClr val="FF7F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262"/>
            <p:cNvSpPr>
              <a:spLocks noChangeShapeType="1"/>
            </p:cNvSpPr>
            <p:nvPr/>
          </p:nvSpPr>
          <p:spPr bwMode="auto">
            <a:xfrm>
              <a:off x="801"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263"/>
            <p:cNvSpPr>
              <a:spLocks noChangeShapeType="1"/>
            </p:cNvSpPr>
            <p:nvPr/>
          </p:nvSpPr>
          <p:spPr bwMode="auto">
            <a:xfrm>
              <a:off x="923" y="815"/>
              <a:ext cx="16"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264"/>
            <p:cNvSpPr>
              <a:spLocks noChangeShapeType="1"/>
            </p:cNvSpPr>
            <p:nvPr/>
          </p:nvSpPr>
          <p:spPr bwMode="auto">
            <a:xfrm>
              <a:off x="939" y="815"/>
              <a:ext cx="6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265"/>
            <p:cNvSpPr>
              <a:spLocks noChangeShapeType="1"/>
            </p:cNvSpPr>
            <p:nvPr/>
          </p:nvSpPr>
          <p:spPr bwMode="auto">
            <a:xfrm>
              <a:off x="1044" y="815"/>
              <a:ext cx="3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Line 266"/>
            <p:cNvSpPr>
              <a:spLocks noChangeShapeType="1"/>
            </p:cNvSpPr>
            <p:nvPr/>
          </p:nvSpPr>
          <p:spPr bwMode="auto">
            <a:xfrm>
              <a:off x="1081" y="815"/>
              <a:ext cx="4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Line 267"/>
            <p:cNvSpPr>
              <a:spLocks noChangeShapeType="1"/>
            </p:cNvSpPr>
            <p:nvPr/>
          </p:nvSpPr>
          <p:spPr bwMode="auto">
            <a:xfrm>
              <a:off x="1165" y="815"/>
              <a:ext cx="5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Line 268"/>
            <p:cNvSpPr>
              <a:spLocks noChangeShapeType="1"/>
            </p:cNvSpPr>
            <p:nvPr/>
          </p:nvSpPr>
          <p:spPr bwMode="auto">
            <a:xfrm>
              <a:off x="1219" y="815"/>
              <a:ext cx="2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Line 269"/>
            <p:cNvSpPr>
              <a:spLocks noChangeShapeType="1"/>
            </p:cNvSpPr>
            <p:nvPr/>
          </p:nvSpPr>
          <p:spPr bwMode="auto">
            <a:xfrm>
              <a:off x="1286" y="815"/>
              <a:ext cx="7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Line 270"/>
            <p:cNvSpPr>
              <a:spLocks noChangeShapeType="1"/>
            </p:cNvSpPr>
            <p:nvPr/>
          </p:nvSpPr>
          <p:spPr bwMode="auto">
            <a:xfrm>
              <a:off x="1357" y="815"/>
              <a:ext cx="1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Line 271"/>
            <p:cNvSpPr>
              <a:spLocks noChangeShapeType="1"/>
            </p:cNvSpPr>
            <p:nvPr/>
          </p:nvSpPr>
          <p:spPr bwMode="auto">
            <a:xfrm>
              <a:off x="1408" y="815"/>
              <a:ext cx="8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Line 272"/>
            <p:cNvSpPr>
              <a:spLocks noChangeShapeType="1"/>
            </p:cNvSpPr>
            <p:nvPr/>
          </p:nvSpPr>
          <p:spPr bwMode="auto">
            <a:xfrm>
              <a:off x="1529"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Line 273"/>
            <p:cNvSpPr>
              <a:spLocks noChangeShapeType="1"/>
            </p:cNvSpPr>
            <p:nvPr/>
          </p:nvSpPr>
          <p:spPr bwMode="auto">
            <a:xfrm>
              <a:off x="1650"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274"/>
            <p:cNvSpPr>
              <a:spLocks noChangeShapeType="1"/>
            </p:cNvSpPr>
            <p:nvPr/>
          </p:nvSpPr>
          <p:spPr bwMode="auto">
            <a:xfrm>
              <a:off x="1771" y="815"/>
              <a:ext cx="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Line 275"/>
            <p:cNvSpPr>
              <a:spLocks noChangeShapeType="1"/>
            </p:cNvSpPr>
            <p:nvPr/>
          </p:nvSpPr>
          <p:spPr bwMode="auto">
            <a:xfrm>
              <a:off x="1775" y="815"/>
              <a:ext cx="7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Line 276"/>
            <p:cNvSpPr>
              <a:spLocks noChangeShapeType="1"/>
            </p:cNvSpPr>
            <p:nvPr/>
          </p:nvSpPr>
          <p:spPr bwMode="auto">
            <a:xfrm>
              <a:off x="1893" y="815"/>
              <a:ext cx="2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Line 277"/>
            <p:cNvSpPr>
              <a:spLocks noChangeShapeType="1"/>
            </p:cNvSpPr>
            <p:nvPr/>
          </p:nvSpPr>
          <p:spPr bwMode="auto">
            <a:xfrm>
              <a:off x="1913" y="815"/>
              <a:ext cx="6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Line 278"/>
            <p:cNvSpPr>
              <a:spLocks noChangeShapeType="1"/>
            </p:cNvSpPr>
            <p:nvPr/>
          </p:nvSpPr>
          <p:spPr bwMode="auto">
            <a:xfrm>
              <a:off x="2014" y="815"/>
              <a:ext cx="3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Line 279"/>
            <p:cNvSpPr>
              <a:spLocks noChangeShapeType="1"/>
            </p:cNvSpPr>
            <p:nvPr/>
          </p:nvSpPr>
          <p:spPr bwMode="auto">
            <a:xfrm>
              <a:off x="2051" y="815"/>
              <a:ext cx="4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Line 280"/>
            <p:cNvSpPr>
              <a:spLocks noChangeShapeType="1"/>
            </p:cNvSpPr>
            <p:nvPr/>
          </p:nvSpPr>
          <p:spPr bwMode="auto">
            <a:xfrm>
              <a:off x="2135" y="815"/>
              <a:ext cx="5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281"/>
            <p:cNvSpPr>
              <a:spLocks noChangeShapeType="1"/>
            </p:cNvSpPr>
            <p:nvPr/>
          </p:nvSpPr>
          <p:spPr bwMode="auto">
            <a:xfrm>
              <a:off x="2189" y="815"/>
              <a:ext cx="2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282"/>
            <p:cNvSpPr>
              <a:spLocks noChangeShapeType="1"/>
            </p:cNvSpPr>
            <p:nvPr/>
          </p:nvSpPr>
          <p:spPr bwMode="auto">
            <a:xfrm>
              <a:off x="2256" y="815"/>
              <a:ext cx="7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Line 283"/>
            <p:cNvSpPr>
              <a:spLocks noChangeShapeType="1"/>
            </p:cNvSpPr>
            <p:nvPr/>
          </p:nvSpPr>
          <p:spPr bwMode="auto">
            <a:xfrm>
              <a:off x="2327" y="815"/>
              <a:ext cx="1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Line 284"/>
            <p:cNvSpPr>
              <a:spLocks noChangeShapeType="1"/>
            </p:cNvSpPr>
            <p:nvPr/>
          </p:nvSpPr>
          <p:spPr bwMode="auto">
            <a:xfrm>
              <a:off x="2378" y="815"/>
              <a:ext cx="8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Line 285"/>
            <p:cNvSpPr>
              <a:spLocks noChangeShapeType="1"/>
            </p:cNvSpPr>
            <p:nvPr/>
          </p:nvSpPr>
          <p:spPr bwMode="auto">
            <a:xfrm>
              <a:off x="2499"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Line 286"/>
            <p:cNvSpPr>
              <a:spLocks noChangeShapeType="1"/>
            </p:cNvSpPr>
            <p:nvPr/>
          </p:nvSpPr>
          <p:spPr bwMode="auto">
            <a:xfrm>
              <a:off x="2620"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Line 287"/>
            <p:cNvSpPr>
              <a:spLocks noChangeShapeType="1"/>
            </p:cNvSpPr>
            <p:nvPr/>
          </p:nvSpPr>
          <p:spPr bwMode="auto">
            <a:xfrm>
              <a:off x="2741" y="815"/>
              <a:ext cx="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Line 288"/>
            <p:cNvSpPr>
              <a:spLocks noChangeShapeType="1"/>
            </p:cNvSpPr>
            <p:nvPr/>
          </p:nvSpPr>
          <p:spPr bwMode="auto">
            <a:xfrm>
              <a:off x="2745" y="815"/>
              <a:ext cx="7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Line 289"/>
            <p:cNvSpPr>
              <a:spLocks noChangeShapeType="1"/>
            </p:cNvSpPr>
            <p:nvPr/>
          </p:nvSpPr>
          <p:spPr bwMode="auto">
            <a:xfrm>
              <a:off x="2863" y="815"/>
              <a:ext cx="2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Line 290"/>
            <p:cNvSpPr>
              <a:spLocks noChangeShapeType="1"/>
            </p:cNvSpPr>
            <p:nvPr/>
          </p:nvSpPr>
          <p:spPr bwMode="auto">
            <a:xfrm>
              <a:off x="2883" y="815"/>
              <a:ext cx="6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Line 291"/>
            <p:cNvSpPr>
              <a:spLocks noChangeShapeType="1"/>
            </p:cNvSpPr>
            <p:nvPr/>
          </p:nvSpPr>
          <p:spPr bwMode="auto">
            <a:xfrm>
              <a:off x="2984" y="815"/>
              <a:ext cx="3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292"/>
            <p:cNvSpPr>
              <a:spLocks noChangeShapeType="1"/>
            </p:cNvSpPr>
            <p:nvPr/>
          </p:nvSpPr>
          <p:spPr bwMode="auto">
            <a:xfrm>
              <a:off x="3021" y="815"/>
              <a:ext cx="4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Line 293"/>
            <p:cNvSpPr>
              <a:spLocks noChangeShapeType="1"/>
            </p:cNvSpPr>
            <p:nvPr/>
          </p:nvSpPr>
          <p:spPr bwMode="auto">
            <a:xfrm>
              <a:off x="3105" y="815"/>
              <a:ext cx="5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Line 294"/>
            <p:cNvSpPr>
              <a:spLocks noChangeShapeType="1"/>
            </p:cNvSpPr>
            <p:nvPr/>
          </p:nvSpPr>
          <p:spPr bwMode="auto">
            <a:xfrm>
              <a:off x="3159" y="815"/>
              <a:ext cx="2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Line 295"/>
            <p:cNvSpPr>
              <a:spLocks noChangeShapeType="1"/>
            </p:cNvSpPr>
            <p:nvPr/>
          </p:nvSpPr>
          <p:spPr bwMode="auto">
            <a:xfrm>
              <a:off x="3226" y="815"/>
              <a:ext cx="7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Line 296"/>
            <p:cNvSpPr>
              <a:spLocks noChangeShapeType="1"/>
            </p:cNvSpPr>
            <p:nvPr/>
          </p:nvSpPr>
          <p:spPr bwMode="auto">
            <a:xfrm>
              <a:off x="3297" y="815"/>
              <a:ext cx="1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Line 297"/>
            <p:cNvSpPr>
              <a:spLocks noChangeShapeType="1"/>
            </p:cNvSpPr>
            <p:nvPr/>
          </p:nvSpPr>
          <p:spPr bwMode="auto">
            <a:xfrm>
              <a:off x="3347"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Line 298"/>
            <p:cNvSpPr>
              <a:spLocks noChangeShapeType="1"/>
            </p:cNvSpPr>
            <p:nvPr/>
          </p:nvSpPr>
          <p:spPr bwMode="auto">
            <a:xfrm>
              <a:off x="3469"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Line 299"/>
            <p:cNvSpPr>
              <a:spLocks noChangeShapeType="1"/>
            </p:cNvSpPr>
            <p:nvPr/>
          </p:nvSpPr>
          <p:spPr bwMode="auto">
            <a:xfrm>
              <a:off x="3590"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Line 300"/>
            <p:cNvSpPr>
              <a:spLocks noChangeShapeType="1"/>
            </p:cNvSpPr>
            <p:nvPr/>
          </p:nvSpPr>
          <p:spPr bwMode="auto">
            <a:xfrm>
              <a:off x="3711" y="815"/>
              <a:ext cx="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Line 301"/>
            <p:cNvSpPr>
              <a:spLocks noChangeShapeType="1"/>
            </p:cNvSpPr>
            <p:nvPr/>
          </p:nvSpPr>
          <p:spPr bwMode="auto">
            <a:xfrm>
              <a:off x="3715" y="815"/>
              <a:ext cx="7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302"/>
            <p:cNvSpPr>
              <a:spLocks noChangeShapeType="1"/>
            </p:cNvSpPr>
            <p:nvPr/>
          </p:nvSpPr>
          <p:spPr bwMode="auto">
            <a:xfrm>
              <a:off x="3832" y="815"/>
              <a:ext cx="2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Line 303"/>
            <p:cNvSpPr>
              <a:spLocks noChangeShapeType="1"/>
            </p:cNvSpPr>
            <p:nvPr/>
          </p:nvSpPr>
          <p:spPr bwMode="auto">
            <a:xfrm>
              <a:off x="3853" y="815"/>
              <a:ext cx="6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Line 304"/>
            <p:cNvSpPr>
              <a:spLocks noChangeShapeType="1"/>
            </p:cNvSpPr>
            <p:nvPr/>
          </p:nvSpPr>
          <p:spPr bwMode="auto">
            <a:xfrm>
              <a:off x="3954" y="815"/>
              <a:ext cx="3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Line 305"/>
            <p:cNvSpPr>
              <a:spLocks noChangeShapeType="1"/>
            </p:cNvSpPr>
            <p:nvPr/>
          </p:nvSpPr>
          <p:spPr bwMode="auto">
            <a:xfrm>
              <a:off x="3991" y="815"/>
              <a:ext cx="4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Line 306"/>
            <p:cNvSpPr>
              <a:spLocks noChangeShapeType="1"/>
            </p:cNvSpPr>
            <p:nvPr/>
          </p:nvSpPr>
          <p:spPr bwMode="auto">
            <a:xfrm>
              <a:off x="4075" y="815"/>
              <a:ext cx="5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307"/>
            <p:cNvSpPr>
              <a:spLocks noChangeShapeType="1"/>
            </p:cNvSpPr>
            <p:nvPr/>
          </p:nvSpPr>
          <p:spPr bwMode="auto">
            <a:xfrm>
              <a:off x="4129" y="815"/>
              <a:ext cx="2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Line 308"/>
            <p:cNvSpPr>
              <a:spLocks noChangeShapeType="1"/>
            </p:cNvSpPr>
            <p:nvPr/>
          </p:nvSpPr>
          <p:spPr bwMode="auto">
            <a:xfrm>
              <a:off x="4196" y="815"/>
              <a:ext cx="7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Line 309"/>
            <p:cNvSpPr>
              <a:spLocks noChangeShapeType="1"/>
            </p:cNvSpPr>
            <p:nvPr/>
          </p:nvSpPr>
          <p:spPr bwMode="auto">
            <a:xfrm>
              <a:off x="4270" y="815"/>
              <a:ext cx="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Line 310"/>
            <p:cNvSpPr>
              <a:spLocks noChangeShapeType="1"/>
            </p:cNvSpPr>
            <p:nvPr/>
          </p:nvSpPr>
          <p:spPr bwMode="auto">
            <a:xfrm>
              <a:off x="4317"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311"/>
            <p:cNvSpPr>
              <a:spLocks noChangeShapeType="1"/>
            </p:cNvSpPr>
            <p:nvPr/>
          </p:nvSpPr>
          <p:spPr bwMode="auto">
            <a:xfrm>
              <a:off x="4439"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312"/>
            <p:cNvSpPr>
              <a:spLocks noChangeShapeType="1"/>
            </p:cNvSpPr>
            <p:nvPr/>
          </p:nvSpPr>
          <p:spPr bwMode="auto">
            <a:xfrm>
              <a:off x="4560" y="815"/>
              <a:ext cx="8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313"/>
            <p:cNvSpPr>
              <a:spLocks noChangeShapeType="1"/>
            </p:cNvSpPr>
            <p:nvPr/>
          </p:nvSpPr>
          <p:spPr bwMode="auto">
            <a:xfrm>
              <a:off x="4681" y="815"/>
              <a:ext cx="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314"/>
            <p:cNvSpPr>
              <a:spLocks noChangeShapeType="1"/>
            </p:cNvSpPr>
            <p:nvPr/>
          </p:nvSpPr>
          <p:spPr bwMode="auto">
            <a:xfrm>
              <a:off x="4685" y="815"/>
              <a:ext cx="7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315"/>
            <p:cNvSpPr>
              <a:spLocks noChangeShapeType="1"/>
            </p:cNvSpPr>
            <p:nvPr/>
          </p:nvSpPr>
          <p:spPr bwMode="auto">
            <a:xfrm>
              <a:off x="4799" y="815"/>
              <a:ext cx="24"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316"/>
            <p:cNvSpPr>
              <a:spLocks noChangeShapeType="1"/>
            </p:cNvSpPr>
            <p:nvPr/>
          </p:nvSpPr>
          <p:spPr bwMode="auto">
            <a:xfrm>
              <a:off x="4823" y="815"/>
              <a:ext cx="5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317"/>
            <p:cNvSpPr>
              <a:spLocks noChangeShapeType="1"/>
            </p:cNvSpPr>
            <p:nvPr/>
          </p:nvSpPr>
          <p:spPr bwMode="auto">
            <a:xfrm>
              <a:off x="4920" y="815"/>
              <a:ext cx="41"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318"/>
            <p:cNvSpPr>
              <a:spLocks noChangeShapeType="1"/>
            </p:cNvSpPr>
            <p:nvPr/>
          </p:nvSpPr>
          <p:spPr bwMode="auto">
            <a:xfrm>
              <a:off x="4961" y="815"/>
              <a:ext cx="4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319"/>
            <p:cNvSpPr>
              <a:spLocks noChangeShapeType="1"/>
            </p:cNvSpPr>
            <p:nvPr/>
          </p:nvSpPr>
          <p:spPr bwMode="auto">
            <a:xfrm>
              <a:off x="5042" y="815"/>
              <a:ext cx="6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320"/>
            <p:cNvSpPr>
              <a:spLocks noChangeShapeType="1"/>
            </p:cNvSpPr>
            <p:nvPr/>
          </p:nvSpPr>
          <p:spPr bwMode="auto">
            <a:xfrm>
              <a:off x="5102" y="815"/>
              <a:ext cx="20"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9" name="Line 321"/>
            <p:cNvSpPr>
              <a:spLocks noChangeShapeType="1"/>
            </p:cNvSpPr>
            <p:nvPr/>
          </p:nvSpPr>
          <p:spPr bwMode="auto">
            <a:xfrm>
              <a:off x="5163" y="815"/>
              <a:ext cx="77" cy="0"/>
            </a:xfrm>
            <a:prstGeom prst="line">
              <a:avLst/>
            </a:prstGeom>
            <a:noFill/>
            <a:ln w="31750" cap="flat">
              <a:solidFill>
                <a:srgbClr val="0080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Line 322"/>
            <p:cNvSpPr>
              <a:spLocks noChangeShapeType="1"/>
            </p:cNvSpPr>
            <p:nvPr/>
          </p:nvSpPr>
          <p:spPr bwMode="auto">
            <a:xfrm flipV="1">
              <a:off x="626" y="539"/>
              <a:ext cx="0" cy="2975"/>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1" name="Line 323"/>
            <p:cNvSpPr>
              <a:spLocks noChangeShapeType="1"/>
            </p:cNvSpPr>
            <p:nvPr/>
          </p:nvSpPr>
          <p:spPr bwMode="auto">
            <a:xfrm flipH="1">
              <a:off x="559" y="3406"/>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Rectangle 324"/>
            <p:cNvSpPr>
              <a:spLocks noChangeArrowheads="1"/>
            </p:cNvSpPr>
            <p:nvPr/>
          </p:nvSpPr>
          <p:spPr bwMode="auto">
            <a:xfrm rot="16200000">
              <a:off x="358" y="3248"/>
              <a:ext cx="17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3" name="Line 325"/>
            <p:cNvSpPr>
              <a:spLocks noChangeShapeType="1"/>
            </p:cNvSpPr>
            <p:nvPr/>
          </p:nvSpPr>
          <p:spPr bwMode="auto">
            <a:xfrm flipH="1">
              <a:off x="559" y="2793"/>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Rectangle 326"/>
            <p:cNvSpPr>
              <a:spLocks noChangeArrowheads="1"/>
            </p:cNvSpPr>
            <p:nvPr/>
          </p:nvSpPr>
          <p:spPr bwMode="auto">
            <a:xfrm rot="16200000">
              <a:off x="262" y="2634"/>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Line 327"/>
            <p:cNvSpPr>
              <a:spLocks noChangeShapeType="1"/>
            </p:cNvSpPr>
            <p:nvPr/>
          </p:nvSpPr>
          <p:spPr bwMode="auto">
            <a:xfrm flipH="1">
              <a:off x="559" y="2180"/>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Rectangle 328"/>
            <p:cNvSpPr>
              <a:spLocks noChangeArrowheads="1"/>
            </p:cNvSpPr>
            <p:nvPr/>
          </p:nvSpPr>
          <p:spPr bwMode="auto">
            <a:xfrm rot="16200000">
              <a:off x="262" y="2020"/>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7" name="Line 329"/>
            <p:cNvSpPr>
              <a:spLocks noChangeShapeType="1"/>
            </p:cNvSpPr>
            <p:nvPr/>
          </p:nvSpPr>
          <p:spPr bwMode="auto">
            <a:xfrm flipH="1">
              <a:off x="559" y="156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Rectangle 330"/>
            <p:cNvSpPr>
              <a:spLocks noChangeArrowheads="1"/>
            </p:cNvSpPr>
            <p:nvPr/>
          </p:nvSpPr>
          <p:spPr bwMode="auto">
            <a:xfrm rot="16200000">
              <a:off x="261" y="1407"/>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9" name="Line 331"/>
            <p:cNvSpPr>
              <a:spLocks noChangeShapeType="1"/>
            </p:cNvSpPr>
            <p:nvPr/>
          </p:nvSpPr>
          <p:spPr bwMode="auto">
            <a:xfrm flipH="1">
              <a:off x="559" y="954"/>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Rectangle 332"/>
            <p:cNvSpPr>
              <a:spLocks noChangeArrowheads="1"/>
            </p:cNvSpPr>
            <p:nvPr/>
          </p:nvSpPr>
          <p:spPr bwMode="auto">
            <a:xfrm rot="16200000">
              <a:off x="261" y="794"/>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400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Line 333"/>
            <p:cNvSpPr>
              <a:spLocks noChangeShapeType="1"/>
            </p:cNvSpPr>
            <p:nvPr/>
          </p:nvSpPr>
          <p:spPr bwMode="auto">
            <a:xfrm flipH="1">
              <a:off x="559" y="3406"/>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Line 334"/>
            <p:cNvSpPr>
              <a:spLocks noChangeShapeType="1"/>
            </p:cNvSpPr>
            <p:nvPr/>
          </p:nvSpPr>
          <p:spPr bwMode="auto">
            <a:xfrm flipH="1">
              <a:off x="559" y="2793"/>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Line 335"/>
            <p:cNvSpPr>
              <a:spLocks noChangeShapeType="1"/>
            </p:cNvSpPr>
            <p:nvPr/>
          </p:nvSpPr>
          <p:spPr bwMode="auto">
            <a:xfrm flipH="1">
              <a:off x="559" y="2180"/>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Line 336"/>
            <p:cNvSpPr>
              <a:spLocks noChangeShapeType="1"/>
            </p:cNvSpPr>
            <p:nvPr/>
          </p:nvSpPr>
          <p:spPr bwMode="auto">
            <a:xfrm flipH="1">
              <a:off x="559" y="156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Line 337"/>
            <p:cNvSpPr>
              <a:spLocks noChangeShapeType="1"/>
            </p:cNvSpPr>
            <p:nvPr/>
          </p:nvSpPr>
          <p:spPr bwMode="auto">
            <a:xfrm flipH="1">
              <a:off x="559" y="954"/>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Line 338"/>
            <p:cNvSpPr>
              <a:spLocks noChangeShapeType="1"/>
            </p:cNvSpPr>
            <p:nvPr/>
          </p:nvSpPr>
          <p:spPr bwMode="auto">
            <a:xfrm flipH="1">
              <a:off x="559" y="647"/>
              <a:ext cx="67"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Rectangle 339"/>
            <p:cNvSpPr>
              <a:spLocks noChangeArrowheads="1"/>
            </p:cNvSpPr>
            <p:nvPr/>
          </p:nvSpPr>
          <p:spPr bwMode="auto">
            <a:xfrm rot="16200000">
              <a:off x="-238" y="1857"/>
              <a:ext cx="101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Line 340"/>
            <p:cNvSpPr>
              <a:spLocks noChangeShapeType="1"/>
            </p:cNvSpPr>
            <p:nvPr/>
          </p:nvSpPr>
          <p:spPr bwMode="auto">
            <a:xfrm>
              <a:off x="626" y="3514"/>
              <a:ext cx="4789" cy="0"/>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9" name="Line 341"/>
            <p:cNvSpPr>
              <a:spLocks noChangeShapeType="1"/>
            </p:cNvSpPr>
            <p:nvPr/>
          </p:nvSpPr>
          <p:spPr bwMode="auto">
            <a:xfrm>
              <a:off x="734"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Rectangle 342"/>
            <p:cNvSpPr>
              <a:spLocks noChangeArrowheads="1"/>
            </p:cNvSpPr>
            <p:nvPr/>
          </p:nvSpPr>
          <p:spPr bwMode="auto">
            <a:xfrm>
              <a:off x="593"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135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Line 343"/>
            <p:cNvSpPr>
              <a:spLocks noChangeShapeType="1"/>
            </p:cNvSpPr>
            <p:nvPr/>
          </p:nvSpPr>
          <p:spPr bwMode="auto">
            <a:xfrm>
              <a:off x="1148"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Rectangle 344"/>
            <p:cNvSpPr>
              <a:spLocks noChangeArrowheads="1"/>
            </p:cNvSpPr>
            <p:nvPr/>
          </p:nvSpPr>
          <p:spPr bwMode="auto">
            <a:xfrm>
              <a:off x="1007"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150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Line 345"/>
            <p:cNvSpPr>
              <a:spLocks noChangeShapeType="1"/>
            </p:cNvSpPr>
            <p:nvPr/>
          </p:nvSpPr>
          <p:spPr bwMode="auto">
            <a:xfrm>
              <a:off x="2536"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Rectangle 346"/>
            <p:cNvSpPr>
              <a:spLocks noChangeArrowheads="1"/>
            </p:cNvSpPr>
            <p:nvPr/>
          </p:nvSpPr>
          <p:spPr bwMode="auto">
            <a:xfrm>
              <a:off x="2394"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Line 347"/>
            <p:cNvSpPr>
              <a:spLocks noChangeShapeType="1"/>
            </p:cNvSpPr>
            <p:nvPr/>
          </p:nvSpPr>
          <p:spPr bwMode="auto">
            <a:xfrm>
              <a:off x="3923"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Rectangle 348"/>
            <p:cNvSpPr>
              <a:spLocks noChangeArrowheads="1"/>
            </p:cNvSpPr>
            <p:nvPr/>
          </p:nvSpPr>
          <p:spPr bwMode="auto">
            <a:xfrm>
              <a:off x="3782"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250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Line 349"/>
            <p:cNvSpPr>
              <a:spLocks noChangeShapeType="1"/>
            </p:cNvSpPr>
            <p:nvPr/>
          </p:nvSpPr>
          <p:spPr bwMode="auto">
            <a:xfrm>
              <a:off x="5308" y="3514"/>
              <a:ext cx="0" cy="68"/>
            </a:xfrm>
            <a:prstGeom prst="line">
              <a:avLst/>
            </a:prstGeom>
            <a:noFill/>
            <a:ln w="15875"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Rectangle 350"/>
            <p:cNvSpPr>
              <a:spLocks noChangeArrowheads="1"/>
            </p:cNvSpPr>
            <p:nvPr/>
          </p:nvSpPr>
          <p:spPr bwMode="auto">
            <a:xfrm>
              <a:off x="5166" y="3615"/>
              <a:ext cx="3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a:ln>
                    <a:noFill/>
                  </a:ln>
                  <a:solidFill>
                    <a:srgbClr val="000000"/>
                  </a:solidFill>
                  <a:effectLst/>
                  <a:latin typeface="Arial" panose="020B0604020202020204" pitchFamily="34" charset="0"/>
                </a:rPr>
                <a:t>300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352"/>
            <p:cNvSpPr>
              <a:spLocks noChangeArrowheads="1"/>
            </p:cNvSpPr>
            <p:nvPr/>
          </p:nvSpPr>
          <p:spPr bwMode="auto">
            <a:xfrm>
              <a:off x="700" y="249"/>
              <a:ext cx="4810" cy="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rgbClr val="1E2D53"/>
                  </a:solidFill>
                  <a:effectLst/>
                  <a:latin typeface="Arial" panose="020B0604020202020204" pitchFamily="34" charset="0"/>
                </a:rPr>
                <a:t>Subsidy and Premium Discontinuities (2011)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cxnSp>
        <p:nvCxnSpPr>
          <p:cNvPr id="5" name="Straight Arrow Connector 4"/>
          <p:cNvCxnSpPr/>
          <p:nvPr/>
        </p:nvCxnSpPr>
        <p:spPr>
          <a:xfrm>
            <a:off x="2438400" y="1570383"/>
            <a:ext cx="0" cy="3392533"/>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038600" y="1524000"/>
            <a:ext cx="2428461"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Insurer Price</a:t>
            </a:r>
          </a:p>
        </p:txBody>
      </p:sp>
      <p:sp>
        <p:nvSpPr>
          <p:cNvPr id="14" name="TextBox 13"/>
          <p:cNvSpPr txBox="1"/>
          <p:nvPr/>
        </p:nvSpPr>
        <p:spPr>
          <a:xfrm>
            <a:off x="4114800" y="4673600"/>
            <a:ext cx="2276061" cy="769441"/>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Enrollee </a:t>
            </a:r>
          </a:p>
          <a:p>
            <a:pPr algn="ctr"/>
            <a:r>
              <a:rPr lang="en-US" sz="2200" dirty="0">
                <a:latin typeface="Arial" panose="020B0604020202020204" pitchFamily="34" charset="0"/>
                <a:cs typeface="Arial" panose="020B0604020202020204" pitchFamily="34" charset="0"/>
              </a:rPr>
              <a:t>Premium</a:t>
            </a:r>
          </a:p>
        </p:txBody>
      </p:sp>
      <p:cxnSp>
        <p:nvCxnSpPr>
          <p:cNvPr id="15" name="Straight Connector 14"/>
          <p:cNvCxnSpPr/>
          <p:nvPr/>
        </p:nvCxnSpPr>
        <p:spPr>
          <a:xfrm flipH="1" flipV="1">
            <a:off x="6737350" y="4290330"/>
            <a:ext cx="273050" cy="240490"/>
          </a:xfrm>
          <a:prstGeom prst="line">
            <a:avLst/>
          </a:prstGeom>
          <a:ln w="1905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670676" y="3200400"/>
            <a:ext cx="339724" cy="77356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47239" y="2831068"/>
            <a:ext cx="2276061" cy="369332"/>
          </a:xfrm>
          <a:prstGeom prst="rect">
            <a:avLst/>
          </a:prstGeom>
          <a:noFill/>
        </p:spPr>
        <p:txBody>
          <a:bodyPr wrap="square" rtlCol="0">
            <a:spAutoFit/>
          </a:bodyPr>
          <a:lstStyle/>
          <a:p>
            <a:pPr algn="ctr"/>
            <a:r>
              <a:rPr lang="en-US" dirty="0">
                <a:solidFill>
                  <a:schemeClr val="tx2"/>
                </a:solidFill>
                <a:latin typeface="Arial" panose="020B0604020202020204" pitchFamily="34" charset="0"/>
                <a:cs typeface="Arial" panose="020B0604020202020204" pitchFamily="34" charset="0"/>
              </a:rPr>
              <a:t>Four Other Plans</a:t>
            </a:r>
          </a:p>
        </p:txBody>
      </p:sp>
      <p:sp>
        <p:nvSpPr>
          <p:cNvPr id="11" name="TextBox 10"/>
          <p:cNvSpPr txBox="1"/>
          <p:nvPr/>
        </p:nvSpPr>
        <p:spPr>
          <a:xfrm>
            <a:off x="6347790" y="4530820"/>
            <a:ext cx="2276061" cy="369332"/>
          </a:xfrm>
          <a:prstGeom prst="rect">
            <a:avLst/>
          </a:prstGeom>
          <a:noFill/>
        </p:spPr>
        <p:txBody>
          <a:bodyPr wrap="square" rtlCol="0">
            <a:spAutoFit/>
          </a:bodyPr>
          <a:lstStyle/>
          <a:p>
            <a:pPr algn="ctr"/>
            <a:r>
              <a:rPr lang="en-US" dirty="0">
                <a:solidFill>
                  <a:srgbClr val="003300"/>
                </a:solidFill>
                <a:latin typeface="Arial" panose="020B0604020202020204" pitchFamily="34" charset="0"/>
                <a:cs typeface="Arial" panose="020B0604020202020204" pitchFamily="34" charset="0"/>
              </a:rPr>
              <a:t>Cheapest plan</a:t>
            </a:r>
          </a:p>
        </p:txBody>
      </p:sp>
      <p:sp>
        <p:nvSpPr>
          <p:cNvPr id="12" name="TextBox 11"/>
          <p:cNvSpPr txBox="1"/>
          <p:nvPr/>
        </p:nvSpPr>
        <p:spPr>
          <a:xfrm>
            <a:off x="2514600" y="2590800"/>
            <a:ext cx="1752600" cy="769441"/>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rPr>
              <a:t>Public </a:t>
            </a:r>
          </a:p>
          <a:p>
            <a:r>
              <a:rPr lang="en-US" sz="2200" dirty="0">
                <a:latin typeface="Arial" panose="020B0604020202020204" pitchFamily="34" charset="0"/>
                <a:cs typeface="Arial" panose="020B0604020202020204" pitchFamily="34" charset="0"/>
              </a:rPr>
              <a:t>Subsidies</a:t>
            </a:r>
          </a:p>
        </p:txBody>
      </p:sp>
      <p:sp>
        <p:nvSpPr>
          <p:cNvPr id="362" name="Rectangle 110"/>
          <p:cNvSpPr>
            <a:spLocks noChangeArrowheads="1"/>
          </p:cNvSpPr>
          <p:nvPr/>
        </p:nvSpPr>
        <p:spPr bwMode="auto">
          <a:xfrm>
            <a:off x="3505200" y="6000750"/>
            <a:ext cx="25590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solidFill>
                  <a:srgbClr val="000000"/>
                </a:solidFill>
                <a:effectLst/>
                <a:latin typeface="Arial" panose="020B0604020202020204" pitchFamily="34" charset="0"/>
              </a:rPr>
              <a:t>Income, % of Poverty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61" name="Rectangle 77">
            <a:extLst>
              <a:ext uri="{FF2B5EF4-FFF2-40B4-BE49-F238E27FC236}">
                <a16:creationId xmlns:a16="http://schemas.microsoft.com/office/drawing/2014/main" id="{3DAB97C4-73C0-4086-8FC4-FD816F615EE3}"/>
              </a:ext>
            </a:extLst>
          </p:cNvPr>
          <p:cNvSpPr>
            <a:spLocks noChangeArrowheads="1"/>
          </p:cNvSpPr>
          <p:nvPr/>
        </p:nvSpPr>
        <p:spPr bwMode="auto">
          <a:xfrm>
            <a:off x="1278322" y="5374761"/>
            <a:ext cx="25648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000"/>
                </a:solidFill>
                <a:effectLst/>
                <a:latin typeface="Arial" panose="020B0604020202020204" pitchFamily="34" charset="0"/>
              </a:rPr>
              <a:t>$0</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363" name="Rectangle 78">
            <a:extLst>
              <a:ext uri="{FF2B5EF4-FFF2-40B4-BE49-F238E27FC236}">
                <a16:creationId xmlns:a16="http://schemas.microsoft.com/office/drawing/2014/main" id="{681908B5-D594-4D0F-BC1C-E0E4A7A44756}"/>
              </a:ext>
            </a:extLst>
          </p:cNvPr>
          <p:cNvSpPr>
            <a:spLocks noChangeArrowheads="1"/>
          </p:cNvSpPr>
          <p:nvPr/>
        </p:nvSpPr>
        <p:spPr bwMode="auto">
          <a:xfrm>
            <a:off x="2690424" y="5051137"/>
            <a:ext cx="3847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000"/>
                </a:solidFill>
                <a:effectLst/>
                <a:latin typeface="Arial" panose="020B0604020202020204" pitchFamily="34" charset="0"/>
              </a:rPr>
              <a:t>$39</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364" name="Rectangle 79">
            <a:extLst>
              <a:ext uri="{FF2B5EF4-FFF2-40B4-BE49-F238E27FC236}">
                <a16:creationId xmlns:a16="http://schemas.microsoft.com/office/drawing/2014/main" id="{79AAFD53-7200-4ADE-A2A7-4C09E319801B}"/>
              </a:ext>
            </a:extLst>
          </p:cNvPr>
          <p:cNvSpPr>
            <a:spLocks noChangeArrowheads="1"/>
          </p:cNvSpPr>
          <p:nvPr/>
        </p:nvSpPr>
        <p:spPr bwMode="auto">
          <a:xfrm>
            <a:off x="4902200" y="4388811"/>
            <a:ext cx="38472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000"/>
                </a:solidFill>
                <a:effectLst/>
                <a:latin typeface="Arial" panose="020B0604020202020204" pitchFamily="34" charset="0"/>
              </a:rPr>
              <a:t>$77</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365" name="Rectangle 80">
            <a:extLst>
              <a:ext uri="{FF2B5EF4-FFF2-40B4-BE49-F238E27FC236}">
                <a16:creationId xmlns:a16="http://schemas.microsoft.com/office/drawing/2014/main" id="{AA8AFC7F-A89E-4275-82F3-B507165BFF70}"/>
              </a:ext>
            </a:extLst>
          </p:cNvPr>
          <p:cNvSpPr>
            <a:spLocks noChangeArrowheads="1"/>
          </p:cNvSpPr>
          <p:nvPr/>
        </p:nvSpPr>
        <p:spPr bwMode="auto">
          <a:xfrm>
            <a:off x="7024688" y="4006171"/>
            <a:ext cx="49584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000"/>
                </a:solidFill>
                <a:effectLst/>
                <a:latin typeface="Arial" panose="020B0604020202020204" pitchFamily="34" charset="0"/>
              </a:rPr>
              <a:t>$116</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366" name="Rectangle 31">
            <a:extLst>
              <a:ext uri="{FF2B5EF4-FFF2-40B4-BE49-F238E27FC236}">
                <a16:creationId xmlns:a16="http://schemas.microsoft.com/office/drawing/2014/main" id="{FAA57A54-E180-466D-8601-1C7FBA32F546}"/>
              </a:ext>
            </a:extLst>
          </p:cNvPr>
          <p:cNvSpPr>
            <a:spLocks noChangeArrowheads="1"/>
          </p:cNvSpPr>
          <p:nvPr/>
        </p:nvSpPr>
        <p:spPr bwMode="auto">
          <a:xfrm>
            <a:off x="6915193" y="3619814"/>
            <a:ext cx="6476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2"/>
                </a:solidFill>
                <a:effectLst/>
                <a:latin typeface="Arial" panose="020B0604020202020204" pitchFamily="34" charset="0"/>
              </a:rPr>
              <a:t>~$147</a:t>
            </a:r>
          </a:p>
        </p:txBody>
      </p:sp>
      <p:sp>
        <p:nvSpPr>
          <p:cNvPr id="367" name="Rectangle 31">
            <a:extLst>
              <a:ext uri="{FF2B5EF4-FFF2-40B4-BE49-F238E27FC236}">
                <a16:creationId xmlns:a16="http://schemas.microsoft.com/office/drawing/2014/main" id="{7F24D560-44B7-4442-BD22-B06B5F2FEFF3}"/>
              </a:ext>
            </a:extLst>
          </p:cNvPr>
          <p:cNvSpPr>
            <a:spLocks noChangeArrowheads="1"/>
          </p:cNvSpPr>
          <p:nvPr/>
        </p:nvSpPr>
        <p:spPr bwMode="auto">
          <a:xfrm>
            <a:off x="4701992" y="4006163"/>
            <a:ext cx="6476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2"/>
                </a:solidFill>
                <a:effectLst/>
                <a:latin typeface="Arial" panose="020B0604020202020204" pitchFamily="34" charset="0"/>
              </a:rPr>
              <a:t>~$106</a:t>
            </a:r>
          </a:p>
        </p:txBody>
      </p:sp>
      <p:sp>
        <p:nvSpPr>
          <p:cNvPr id="368" name="Rectangle 31">
            <a:extLst>
              <a:ext uri="{FF2B5EF4-FFF2-40B4-BE49-F238E27FC236}">
                <a16:creationId xmlns:a16="http://schemas.microsoft.com/office/drawing/2014/main" id="{D68F6F7C-C92B-4123-A095-ABB42B73F166}"/>
              </a:ext>
            </a:extLst>
          </p:cNvPr>
          <p:cNvSpPr>
            <a:spLocks noChangeArrowheads="1"/>
          </p:cNvSpPr>
          <p:nvPr/>
        </p:nvSpPr>
        <p:spPr bwMode="auto">
          <a:xfrm>
            <a:off x="2584983" y="4514514"/>
            <a:ext cx="51937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2"/>
                </a:solidFill>
                <a:effectLst/>
                <a:latin typeface="Arial" panose="020B0604020202020204" pitchFamily="34" charset="0"/>
              </a:rPr>
              <a:t>~$58</a:t>
            </a:r>
          </a:p>
        </p:txBody>
      </p:sp>
      <p:sp>
        <p:nvSpPr>
          <p:cNvPr id="369" name="Rectangle 31">
            <a:extLst>
              <a:ext uri="{FF2B5EF4-FFF2-40B4-BE49-F238E27FC236}">
                <a16:creationId xmlns:a16="http://schemas.microsoft.com/office/drawing/2014/main" id="{9378A1A4-0CB7-4E7C-9D8C-BF6B7434FE84}"/>
              </a:ext>
            </a:extLst>
          </p:cNvPr>
          <p:cNvSpPr>
            <a:spLocks noChangeArrowheads="1"/>
          </p:cNvSpPr>
          <p:nvPr/>
        </p:nvSpPr>
        <p:spPr bwMode="auto">
          <a:xfrm>
            <a:off x="1121041" y="4982034"/>
            <a:ext cx="5022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2"/>
                </a:solidFill>
                <a:effectLst/>
                <a:latin typeface="Arial" panose="020B0604020202020204" pitchFamily="34" charset="0"/>
              </a:rPr>
              <a:t>~$11</a:t>
            </a:r>
          </a:p>
        </p:txBody>
      </p:sp>
    </p:spTree>
    <p:extLst>
      <p:ext uri="{BB962C8B-B14F-4D97-AF65-F5344CB8AC3E}">
        <p14:creationId xmlns:p14="http://schemas.microsoft.com/office/powerpoint/2010/main" val="1861298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RSTRA201@DCDFKGOFUVW0Y5J4" val="5302"/>
  <p:tag name="FIRSTRA203@UQHJGUNFUVW0Y5HA" val="530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amer Template">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eamer Template">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8_Beamer Slides - Title and Outlines">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Beamer Template">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Beamer Template">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eamer Template">
  <a:themeElements>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Beamer Slides - Title and Outlines">
      <a:majorFont>
        <a:latin typeface="cmss10"/>
        <a:ea typeface=""/>
        <a:cs typeface="Arial"/>
      </a:majorFont>
      <a:minorFont>
        <a:latin typeface="cmss10"/>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amer Slides - Title and Outlin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amer Slides - Title and Outlin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amer Slides - Title and Outlin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amer Slides - Title and Outlin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amer Slides - Title and Outlin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amer Slides - Title and Outlin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amer Slides - Title and Outlin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amer Slides - Title and Outlin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amer Slides - Title and Outlin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amer Slides - Title and Outlin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amer Slides - Title and Outlin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amer Slides - Title and Outlines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Beamer Slides - Title and Outlin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51526</TotalTime>
  <Words>3965</Words>
  <Application>Microsoft Office PowerPoint</Application>
  <PresentationFormat>On-screen Show (4:3)</PresentationFormat>
  <Paragraphs>979</Paragraphs>
  <Slides>57</Slides>
  <Notes>25</Notes>
  <HiddenSlides>0</HiddenSlides>
  <MMClips>0</MMClips>
  <ScaleCrop>false</ScaleCrop>
  <HeadingPairs>
    <vt:vector size="8" baseType="variant">
      <vt:variant>
        <vt:lpstr>Fonts Used</vt:lpstr>
      </vt:variant>
      <vt:variant>
        <vt:i4>9</vt:i4>
      </vt:variant>
      <vt:variant>
        <vt:lpstr>Theme</vt:lpstr>
      </vt:variant>
      <vt:variant>
        <vt:i4>7</vt:i4>
      </vt:variant>
      <vt:variant>
        <vt:lpstr>Embedded OLE Servers</vt:lpstr>
      </vt:variant>
      <vt:variant>
        <vt:i4>1</vt:i4>
      </vt:variant>
      <vt:variant>
        <vt:lpstr>Slide Titles</vt:lpstr>
      </vt:variant>
      <vt:variant>
        <vt:i4>57</vt:i4>
      </vt:variant>
    </vt:vector>
  </HeadingPairs>
  <TitlesOfParts>
    <vt:vector size="74" baseType="lpstr">
      <vt:lpstr>ＭＳ Ｐゴシック</vt:lpstr>
      <vt:lpstr>Arial</vt:lpstr>
      <vt:lpstr>Calibri</vt:lpstr>
      <vt:lpstr>Cambria Math</vt:lpstr>
      <vt:lpstr>cmss10</vt:lpstr>
      <vt:lpstr>Mangal</vt:lpstr>
      <vt:lpstr>Symbol</vt:lpstr>
      <vt:lpstr>Times New Roman</vt:lpstr>
      <vt:lpstr>Wingdings</vt:lpstr>
      <vt:lpstr>Office Theme</vt:lpstr>
      <vt:lpstr>Beamer Template</vt:lpstr>
      <vt:lpstr>1_Beamer Template</vt:lpstr>
      <vt:lpstr>8_Beamer Slides - Title and Outlines</vt:lpstr>
      <vt:lpstr>2_Beamer Template</vt:lpstr>
      <vt:lpstr>3_Beamer Template</vt:lpstr>
      <vt:lpstr>4_Beamer Template</vt:lpstr>
      <vt:lpstr>Equation</vt:lpstr>
      <vt:lpstr>PowerPoint Presentation</vt:lpstr>
      <vt:lpstr>Motivation</vt:lpstr>
      <vt:lpstr>Overview of This Paper</vt:lpstr>
      <vt:lpstr>Summary of Results</vt:lpstr>
      <vt:lpstr>Outline</vt:lpstr>
      <vt:lpstr>1. Setting and Descriptive Evidence</vt:lpstr>
      <vt:lpstr>Setting: Mass. Health Insurance Exchange</vt:lpstr>
      <vt:lpstr>PowerPoint Presentation</vt:lpstr>
      <vt:lpstr>PowerPoint Presentation</vt:lpstr>
      <vt:lpstr>Data and Sample Construction</vt:lpstr>
      <vt:lpstr>RD Analysis and Assumption</vt:lpstr>
      <vt:lpstr>PowerPoint Presentation</vt:lpstr>
      <vt:lpstr>PowerPoint Presentation</vt:lpstr>
      <vt:lpstr>PowerPoint Presentation</vt:lpstr>
      <vt:lpstr>PowerPoint Presentation</vt:lpstr>
      <vt:lpstr>PowerPoint Presentation</vt:lpstr>
      <vt:lpstr>Summary of Descriptive Evidence</vt:lpstr>
      <vt:lpstr>2. Model and Estimates of WTP, Cost Curves</vt:lpstr>
      <vt:lpstr>Translating Evidence into WTP, Cost Curves</vt:lpstr>
      <vt:lpstr>Vertical Model and Identification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Estimating Cost of Marginal Consumers</vt:lpstr>
      <vt:lpstr>Identifying Cost of H Plan</vt:lpstr>
      <vt:lpstr>Identifying Cost of H Plan: Using Price Variation</vt:lpstr>
      <vt:lpstr>PowerPoint Presentation</vt:lpstr>
      <vt:lpstr>PowerPoint Presentation</vt:lpstr>
      <vt:lpstr>PowerPoint Presentation</vt:lpstr>
      <vt:lpstr>PowerPoint Presentation</vt:lpstr>
      <vt:lpstr>PowerPoint Presentation</vt:lpstr>
      <vt:lpstr>PowerPoint Presentation</vt:lpstr>
      <vt:lpstr>Robustness </vt:lpstr>
      <vt:lpstr>3. Discussion and Normative Implications</vt:lpstr>
      <vt:lpstr>Discussion</vt:lpstr>
      <vt:lpstr>Why is WTP Below Own Costs?</vt:lpstr>
      <vt:lpstr>PowerPoint Presentation</vt:lpstr>
      <vt:lpstr>Normative Implications</vt:lpstr>
      <vt:lpstr>Conclusion</vt:lpstr>
      <vt:lpstr>Thank You!</vt:lpstr>
      <vt:lpstr>Appendix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Identifying Cost Curves: L Plan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Brown</dc:creator>
  <cp:lastModifiedBy>Mark Shepard</cp:lastModifiedBy>
  <cp:revision>4242</cp:revision>
  <cp:lastPrinted>2017-09-12T13:46:38Z</cp:lastPrinted>
  <dcterms:created xsi:type="dcterms:W3CDTF">2013-04-11T00:11:29Z</dcterms:created>
  <dcterms:modified xsi:type="dcterms:W3CDTF">2018-03-13T00:42:09Z</dcterms:modified>
</cp:coreProperties>
</file>