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Override4.xml" ContentType="application/vnd.openxmlformats-officedocument.themeOverrid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86" r:id="rId5"/>
    <p:sldMasterId id="2147483926" r:id="rId6"/>
    <p:sldMasterId id="2147483928" r:id="rId7"/>
  </p:sldMasterIdLst>
  <p:notesMasterIdLst>
    <p:notesMasterId r:id="rId79"/>
  </p:notesMasterIdLst>
  <p:handoutMasterIdLst>
    <p:handoutMasterId r:id="rId80"/>
  </p:handoutMasterIdLst>
  <p:sldIdLst>
    <p:sldId id="1881" r:id="rId8"/>
    <p:sldId id="2684" r:id="rId9"/>
    <p:sldId id="2685" r:id="rId10"/>
    <p:sldId id="2651" r:id="rId11"/>
    <p:sldId id="2660" r:id="rId12"/>
    <p:sldId id="2686" r:id="rId13"/>
    <p:sldId id="2566" r:id="rId14"/>
    <p:sldId id="2643" r:id="rId15"/>
    <p:sldId id="2695" r:id="rId16"/>
    <p:sldId id="2663" r:id="rId17"/>
    <p:sldId id="2697" r:id="rId18"/>
    <p:sldId id="2665" r:id="rId19"/>
    <p:sldId id="2666" r:id="rId20"/>
    <p:sldId id="2689" r:id="rId21"/>
    <p:sldId id="2690" r:id="rId22"/>
    <p:sldId id="2667" r:id="rId23"/>
    <p:sldId id="2668" r:id="rId24"/>
    <p:sldId id="2696" r:id="rId25"/>
    <p:sldId id="2670" r:id="rId26"/>
    <p:sldId id="2662" r:id="rId27"/>
    <p:sldId id="2626" r:id="rId28"/>
    <p:sldId id="2631" r:id="rId29"/>
    <p:sldId id="2550" r:id="rId30"/>
    <p:sldId id="2568" r:id="rId31"/>
    <p:sldId id="2497" r:id="rId32"/>
    <p:sldId id="2513" r:id="rId33"/>
    <p:sldId id="2465" r:id="rId34"/>
    <p:sldId id="2606" r:id="rId35"/>
    <p:sldId id="2590" r:id="rId36"/>
    <p:sldId id="2591" r:id="rId37"/>
    <p:sldId id="2592" r:id="rId38"/>
    <p:sldId id="2657" r:id="rId39"/>
    <p:sldId id="2636" r:id="rId40"/>
    <p:sldId id="2646" r:id="rId41"/>
    <p:sldId id="2687" r:id="rId42"/>
    <p:sldId id="2688" r:id="rId43"/>
    <p:sldId id="2647" r:id="rId44"/>
    <p:sldId id="2656" r:id="rId45"/>
    <p:sldId id="2614" r:id="rId46"/>
    <p:sldId id="2583" r:id="rId47"/>
    <p:sldId id="2671" r:id="rId48"/>
    <p:sldId id="2691" r:id="rId49"/>
    <p:sldId id="2692" r:id="rId50"/>
    <p:sldId id="2693" r:id="rId51"/>
    <p:sldId id="2694" r:id="rId52"/>
    <p:sldId id="2575" r:id="rId53"/>
    <p:sldId id="2559" r:id="rId54"/>
    <p:sldId id="2494" r:id="rId55"/>
    <p:sldId id="2534" r:id="rId56"/>
    <p:sldId id="2625" r:id="rId57"/>
    <p:sldId id="2569" r:id="rId58"/>
    <p:sldId id="2570" r:id="rId59"/>
    <p:sldId id="2571" r:id="rId60"/>
    <p:sldId id="2464" r:id="rId61"/>
    <p:sldId id="2580" r:id="rId62"/>
    <p:sldId id="2672" r:id="rId63"/>
    <p:sldId id="2673" r:id="rId64"/>
    <p:sldId id="2605" r:id="rId65"/>
    <p:sldId id="2540" r:id="rId66"/>
    <p:sldId id="2623" r:id="rId67"/>
    <p:sldId id="2543" r:id="rId68"/>
    <p:sldId id="2608" r:id="rId69"/>
    <p:sldId id="2577" r:id="rId70"/>
    <p:sldId id="2645" r:id="rId71"/>
    <p:sldId id="2648" r:id="rId72"/>
    <p:sldId id="2612" r:id="rId73"/>
    <p:sldId id="2639" r:id="rId74"/>
    <p:sldId id="2640" r:id="rId75"/>
    <p:sldId id="2616" r:id="rId76"/>
    <p:sldId id="2598" r:id="rId77"/>
    <p:sldId id="2658" r:id="rId78"/>
  </p:sldIdLst>
  <p:sldSz cx="9144000" cy="6858000" type="screen4x3"/>
  <p:notesSz cx="6950075" cy="9236075"/>
  <p:custDataLst>
    <p:tags r:id="rId8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8" userDrawn="1">
          <p15:clr>
            <a:srgbClr val="A4A3A4"/>
          </p15:clr>
        </p15:guide>
        <p15:guide id="2" pos="2080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pard, Mark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A80000"/>
    <a:srgbClr val="90353B"/>
    <a:srgbClr val="216BFF"/>
    <a:srgbClr val="008000"/>
    <a:srgbClr val="2E249E"/>
    <a:srgbClr val="003300"/>
    <a:srgbClr val="5FA30D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505" autoAdjust="0"/>
  </p:normalViewPr>
  <p:slideViewPr>
    <p:cSldViewPr>
      <p:cViewPr varScale="1">
        <p:scale>
          <a:sx n="90" d="100"/>
          <a:sy n="90" d="100"/>
        </p:scale>
        <p:origin x="21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798"/>
        <p:guide pos="2080"/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commentAuthors" Target="commentAuthor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handoutMaster" Target="handoutMasters/handout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tags" Target="tags/tag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%20Shepard\Dropbox\AutoAssignment\Drafts\FiguresTables\Tables\BarGraphs_AutoVsActiveChara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%20Shepard\Dropbox\AutoAssignment\Drafts\FiguresTables\Tables\BarGraphs_AutoVsActiveChara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%20Shepard\Dropbox\AutoAssignment\Drafts\FiguresTables\Tables\BarGraphs_AutoVsActiveChara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%20Shepard\Dropbox\AutoAssignment\Drafts\FiguresTables\Tables\BarGraphs_AutoVsActiveChara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72348947556484E-2"/>
          <c:y val="8.853546038925772E-2"/>
          <c:w val="0.91140421826857643"/>
          <c:h val="0.80273870530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regbar_results_sample3!$M$13</c:f>
              <c:strCache>
                <c:ptCount val="1"/>
                <c:pt idx="0">
                  <c:v>Active Enrollees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regbar_results_sample3!$L$17:$L$18</c:f>
              <c:strCache>
                <c:ptCount val="2"/>
                <c:pt idx="0">
                  <c:v>Share of Costs: 
Hospital Emergency Care</c:v>
                </c:pt>
                <c:pt idx="1">
                  <c:v>Hospital Use: Share at Safety Net Hospitals</c:v>
                </c:pt>
              </c:strCache>
            </c:strRef>
          </c:cat>
          <c:val>
            <c:numRef>
              <c:f>regbar_results_sample3!$M$17:$M$18</c:f>
              <c:numCache>
                <c:formatCode>0%</c:formatCode>
                <c:ptCount val="2"/>
                <c:pt idx="0">
                  <c:v>0.23360458524817748</c:v>
                </c:pt>
                <c:pt idx="1">
                  <c:v>0.38909965545225406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C-48C5-B7DC-584D4518EBE0}"/>
            </c:ext>
          </c:extLst>
        </c:ser>
        <c:ser>
          <c:idx val="1"/>
          <c:order val="1"/>
          <c:tx>
            <c:strRef>
              <c:f>regbar_results_sample3!$N$13</c:f>
              <c:strCache>
                <c:ptCount val="1"/>
                <c:pt idx="0">
                  <c:v>Passive Enrollees</c:v>
                </c:pt>
              </c:strCache>
            </c:strRef>
          </c:tx>
          <c:spPr>
            <a:solidFill>
              <a:srgbClr val="9035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regbar_results_sample3!$L$17:$L$18</c:f>
              <c:strCache>
                <c:ptCount val="2"/>
                <c:pt idx="0">
                  <c:v>Share of Costs: 
Hospital Emergency Care</c:v>
                </c:pt>
                <c:pt idx="1">
                  <c:v>Hospital Use: Share at Safety Net Hospitals</c:v>
                </c:pt>
              </c:strCache>
            </c:strRef>
          </c:cat>
          <c:val>
            <c:numRef>
              <c:f>regbar_results_sample3!$N$17:$N$18</c:f>
              <c:numCache>
                <c:formatCode>0%</c:formatCode>
                <c:ptCount val="2"/>
                <c:pt idx="0">
                  <c:v>0.33847403466256504</c:v>
                </c:pt>
                <c:pt idx="1">
                  <c:v>0.46105272752203313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C-48C5-B7DC-584D4518E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553048"/>
        <c:axId val="548378032"/>
      </c:barChart>
      <c:catAx>
        <c:axId val="539553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378032"/>
        <c:crosses val="autoZero"/>
        <c:auto val="1"/>
        <c:lblAlgn val="ctr"/>
        <c:lblOffset val="100"/>
        <c:noMultiLvlLbl val="0"/>
      </c:catAx>
      <c:valAx>
        <c:axId val="54837803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crossAx val="5395530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72348947556484E-2"/>
          <c:y val="8.853546038925772E-2"/>
          <c:w val="0.91140421826857643"/>
          <c:h val="0.80273870530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regbar_results_sample3!$M$13</c:f>
              <c:strCache>
                <c:ptCount val="1"/>
                <c:pt idx="0">
                  <c:v>Active Enrollees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regbar_results_sample3!$L$14:$L$15</c:f>
              <c:strCache>
                <c:ptCount val="2"/>
                <c:pt idx="0">
                  <c:v>Physician Office (PCP)</c:v>
                </c:pt>
                <c:pt idx="1">
                  <c:v>Emergency Room</c:v>
                </c:pt>
              </c:strCache>
            </c:strRef>
          </c:cat>
          <c:val>
            <c:numRef>
              <c:f>regbar_results_sample3!$M$14:$M$15</c:f>
              <c:numCache>
                <c:formatCode>0.000</c:formatCode>
                <c:ptCount val="2"/>
                <c:pt idx="0">
                  <c:v>0.32939040000000003</c:v>
                </c:pt>
                <c:pt idx="1">
                  <c:v>7.3794600000000002E-2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F-4283-98E9-1E4A2C4AEF54}"/>
            </c:ext>
          </c:extLst>
        </c:ser>
        <c:ser>
          <c:idx val="1"/>
          <c:order val="1"/>
          <c:tx>
            <c:strRef>
              <c:f>regbar_results_sample3!$N$13</c:f>
              <c:strCache>
                <c:ptCount val="1"/>
                <c:pt idx="0">
                  <c:v>Passive Enrollees</c:v>
                </c:pt>
              </c:strCache>
            </c:strRef>
          </c:tx>
          <c:spPr>
            <a:solidFill>
              <a:srgbClr val="9035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regbar_results_sample3!$L$14:$L$15</c:f>
              <c:strCache>
                <c:ptCount val="2"/>
                <c:pt idx="0">
                  <c:v>Physician Office (PCP)</c:v>
                </c:pt>
                <c:pt idx="1">
                  <c:v>Emergency Room</c:v>
                </c:pt>
              </c:strCache>
            </c:strRef>
          </c:cat>
          <c:val>
            <c:numRef>
              <c:f>regbar_results_sample3!$N$14:$N$15</c:f>
              <c:numCache>
                <c:formatCode>0.000</c:formatCode>
                <c:ptCount val="2"/>
                <c:pt idx="0">
                  <c:v>0.16872590000000004</c:v>
                </c:pt>
                <c:pt idx="1">
                  <c:v>6.6500299999999998E-2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F-4283-98E9-1E4A2C4AE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553048"/>
        <c:axId val="548378032"/>
      </c:barChart>
      <c:catAx>
        <c:axId val="53955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378032"/>
        <c:crosses val="autoZero"/>
        <c:auto val="1"/>
        <c:lblAlgn val="ctr"/>
        <c:lblOffset val="100"/>
        <c:noMultiLvlLbl val="0"/>
      </c:catAx>
      <c:valAx>
        <c:axId val="54837803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95530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77844537507258"/>
          <c:y val="8.7938656664163159E-2"/>
          <c:w val="0.50166126514071208"/>
          <c:h val="0.1353971610255941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72348947556484E-2"/>
          <c:y val="8.853546038925772E-2"/>
          <c:w val="0.91140421826857643"/>
          <c:h val="0.80273870530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regbar_results_sample3!$M$13</c:f>
              <c:strCache>
                <c:ptCount val="1"/>
                <c:pt idx="0">
                  <c:v>Active Enrollees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regbar_results_sample3!$L$17:$L$18</c:f>
              <c:strCache>
                <c:ptCount val="2"/>
                <c:pt idx="0">
                  <c:v>Share of Costs: 
Hospital Emergency Care</c:v>
                </c:pt>
                <c:pt idx="1">
                  <c:v>Hospital Use: Share at Safety Net Hospitals</c:v>
                </c:pt>
              </c:strCache>
            </c:strRef>
          </c:cat>
          <c:val>
            <c:numRef>
              <c:f>regbar_results_sample3!$M$17:$M$18</c:f>
              <c:numCache>
                <c:formatCode>0%</c:formatCode>
                <c:ptCount val="2"/>
                <c:pt idx="0">
                  <c:v>0.23360458524817748</c:v>
                </c:pt>
                <c:pt idx="1">
                  <c:v>0.38909965545225406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C-48C5-B7DC-584D4518EBE0}"/>
            </c:ext>
          </c:extLst>
        </c:ser>
        <c:ser>
          <c:idx val="1"/>
          <c:order val="1"/>
          <c:tx>
            <c:strRef>
              <c:f>regbar_results_sample3!$N$13</c:f>
              <c:strCache>
                <c:ptCount val="1"/>
                <c:pt idx="0">
                  <c:v>Passive Enrollees</c:v>
                </c:pt>
              </c:strCache>
            </c:strRef>
          </c:tx>
          <c:spPr>
            <a:solidFill>
              <a:srgbClr val="9035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regbar_results_sample3!$L$17:$L$18</c:f>
              <c:strCache>
                <c:ptCount val="2"/>
                <c:pt idx="0">
                  <c:v>Share of Costs: 
Hospital Emergency Care</c:v>
                </c:pt>
                <c:pt idx="1">
                  <c:v>Hospital Use: Share at Safety Net Hospitals</c:v>
                </c:pt>
              </c:strCache>
            </c:strRef>
          </c:cat>
          <c:val>
            <c:numRef>
              <c:f>regbar_results_sample3!$N$17:$N$18</c:f>
              <c:numCache>
                <c:formatCode>0%</c:formatCode>
                <c:ptCount val="2"/>
                <c:pt idx="0">
                  <c:v>0.33847403466256504</c:v>
                </c:pt>
                <c:pt idx="1">
                  <c:v>0.46105272752203313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C-48C5-B7DC-584D4518E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553048"/>
        <c:axId val="548378032"/>
      </c:barChart>
      <c:catAx>
        <c:axId val="539553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378032"/>
        <c:crosses val="autoZero"/>
        <c:auto val="1"/>
        <c:lblAlgn val="ctr"/>
        <c:lblOffset val="100"/>
        <c:noMultiLvlLbl val="0"/>
      </c:catAx>
      <c:valAx>
        <c:axId val="54837803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crossAx val="5395530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72348947556484E-2"/>
          <c:y val="8.853546038925772E-2"/>
          <c:w val="0.91140421826857643"/>
          <c:h val="0.80273870530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regbar_results_sample3!$M$13</c:f>
              <c:strCache>
                <c:ptCount val="1"/>
                <c:pt idx="0">
                  <c:v>Active Enrollees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regbar_results_sample3!$L$14:$L$15</c:f>
              <c:strCache>
                <c:ptCount val="2"/>
                <c:pt idx="0">
                  <c:v>Physician Office (PCP)</c:v>
                </c:pt>
                <c:pt idx="1">
                  <c:v>Emergency Room</c:v>
                </c:pt>
              </c:strCache>
            </c:strRef>
          </c:cat>
          <c:val>
            <c:numRef>
              <c:f>regbar_results_sample3!$M$14:$M$15</c:f>
              <c:numCache>
                <c:formatCode>0.000</c:formatCode>
                <c:ptCount val="2"/>
                <c:pt idx="0">
                  <c:v>0.32939040000000003</c:v>
                </c:pt>
                <c:pt idx="1">
                  <c:v>7.3794600000000002E-2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F-4283-98E9-1E4A2C4AEF54}"/>
            </c:ext>
          </c:extLst>
        </c:ser>
        <c:ser>
          <c:idx val="1"/>
          <c:order val="1"/>
          <c:tx>
            <c:strRef>
              <c:f>regbar_results_sample3!$N$13</c:f>
              <c:strCache>
                <c:ptCount val="1"/>
                <c:pt idx="0">
                  <c:v>Passive Enrollees</c:v>
                </c:pt>
              </c:strCache>
            </c:strRef>
          </c:tx>
          <c:spPr>
            <a:solidFill>
              <a:srgbClr val="9035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regbar_results_sample3!$L$14:$L$15</c:f>
              <c:strCache>
                <c:ptCount val="2"/>
                <c:pt idx="0">
                  <c:v>Physician Office (PCP)</c:v>
                </c:pt>
                <c:pt idx="1">
                  <c:v>Emergency Room</c:v>
                </c:pt>
              </c:strCache>
            </c:strRef>
          </c:cat>
          <c:val>
            <c:numRef>
              <c:f>regbar_results_sample3!$N$14:$N$15</c:f>
              <c:numCache>
                <c:formatCode>0.000</c:formatCode>
                <c:ptCount val="2"/>
                <c:pt idx="0">
                  <c:v>0.16872590000000004</c:v>
                </c:pt>
                <c:pt idx="1">
                  <c:v>6.6500299999999998E-2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F-4283-98E9-1E4A2C4AE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553048"/>
        <c:axId val="548378032"/>
      </c:barChart>
      <c:catAx>
        <c:axId val="53955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378032"/>
        <c:crosses val="autoZero"/>
        <c:auto val="1"/>
        <c:lblAlgn val="ctr"/>
        <c:lblOffset val="100"/>
        <c:noMultiLvlLbl val="0"/>
      </c:catAx>
      <c:valAx>
        <c:axId val="54837803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95530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77844537507258"/>
          <c:y val="8.7938656664163159E-2"/>
          <c:w val="0.50166126514071208"/>
          <c:h val="0.1353971610255941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2E9C598-3BF1-4694-A618-906526EBDB0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7"/>
            <a:ext cx="3011488" cy="46355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7"/>
            <a:ext cx="3011488" cy="46355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E281EA1-3E15-4CE9-A336-3B9FA06D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70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r">
              <a:defRPr sz="1200"/>
            </a:lvl1pPr>
          </a:lstStyle>
          <a:p>
            <a:fld id="{0766526C-24B6-4CAB-8E8E-85A13ADA1832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2" rIns="92482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2" tIns="46242" rIns="92482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r">
              <a:defRPr sz="1200"/>
            </a:lvl1pPr>
          </a:lstStyle>
          <a:p>
            <a:fld id="{963F5536-7C40-4D79-8D59-3C9CBA8A0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other/state-indicator/nonelderly-0-64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2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828"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75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this to make sure understand take-up problem in U.S. health insurance context (fragmented!)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Emphasize the point that insurance eligibility often changes (e.g., lose job, or get job, or income changes)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 time eligibility changes, need to *actively take up* insurance, or else become uninsured by default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Source: KFF, data for 2018 (</a:t>
            </a:r>
            <a:r>
              <a:rPr lang="en-US" dirty="0">
                <a:hlinkClick r:id="rId3"/>
              </a:rPr>
              <a:t>https://www.kff.org/other/state-indicator/nonelderly-0-64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1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walk through enrollment process so understand where AE applies (go fast if low on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22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4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828"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859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Normalized the scale so that 1 = pre-period mean (to ease interpretation)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Very parallel pre-trends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DD drop (33%) is very similar to observed 34% share of auto enrollees in the pre-period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8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828"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85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duration enrolled, up-highlight income and 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68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Physician office = PCP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EITC source: https://www.eitc.irs.gov/eitc-central/participation-rate/eitc-participation-rate-by-states</a:t>
            </a:r>
          </a:p>
          <a:p>
            <a:r>
              <a:rPr lang="en-US" dirty="0"/>
              <a:t>SNAP source: https://fns-prod.azureedge.net/sites/default/files/resource-files/Reaching2017-1.pdf</a:t>
            </a:r>
          </a:p>
          <a:p>
            <a:r>
              <a:rPr lang="en-US" dirty="0"/>
              <a:t>TANF: https://www.urban.org/sites/default/files/publication/100521/what_was_the_tanf_participation_rate_in_2016_0.pdf</a:t>
            </a:r>
          </a:p>
          <a:p>
            <a:r>
              <a:rPr lang="en-US" dirty="0"/>
              <a:t>Pell grants: CA research by Martorell and Friedman (https://education.ucdavis.edu/sites/main/files/ucdavis_wheelhouse_research_brief_vol3no3_online.pdf), overall stats on U.S. (https://www.brookings.edu/research/the-pell-grant-proxy-a-ubiquitous-but-flawed-measure-of-low-income-student-enrollment/)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4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9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828"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608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828"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203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828"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111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is form from post-2010 period when auto enrollment had ended (they couldn’t dig up a form from the old period). </a:t>
            </a:r>
          </a:p>
          <a:p>
            <a:r>
              <a:rPr lang="en-US" dirty="0"/>
              <a:t>In the pre-2010 form, it noted that auto assignment would happen: “If you do not choose a health plan by [    ], the Connector will choose one for you”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25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move to appendix??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6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5">
              <a:defRPr/>
            </a:pPr>
            <a:r>
              <a:rPr lang="en-US" dirty="0"/>
              <a:t>First look at the data. Note three things: (1) explain axes and series, (2) one-time auto enrollment of charity care pool – we will focus on 2008-09 steady state, (3) fall at 2010 then jump with reinstatement – exactly what you’d predict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4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5">
              <a:defRPr/>
            </a:pPr>
            <a:r>
              <a:rPr lang="en-US" dirty="0"/>
              <a:t>Ungrouped and Formatted:</a:t>
            </a:r>
            <a:r>
              <a:rPr lang="en-US" baseline="0" dirty="0"/>
              <a:t> </a:t>
            </a:r>
            <a:r>
              <a:rPr lang="en-US" baseline="0" dirty="0" err="1"/>
              <a:t>newEnr_cnts_monthly.emf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3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Might be concerned that raw counts is noisy, misses something going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Now, look at whether attributes converge – if passives are becoming active at the policy change, should see the characteristics of active choosers converge towards passive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see no evidence of this (here for share male)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 skip this during Imperial talk, due to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26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8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5">
              <a:defRPr/>
            </a:pPr>
            <a:r>
              <a:rPr lang="en-US" dirty="0"/>
              <a:t>Skip if low on time</a:t>
            </a:r>
          </a:p>
          <a:p>
            <a:endParaRPr lang="en-US" dirty="0"/>
          </a:p>
          <a:p>
            <a:r>
              <a:rPr lang="en-US" dirty="0"/>
              <a:t>Math on calculations -- ACS: 62,000 CC-eligible uninsured in FPL group 0-100% in 2009. Range is 60k-65k over 2008-2013.  14890/62000 = 24%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6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REDO THESE AND SWITCH COLORS TO MATCH, also change to “Passive” not auto</a:t>
            </a:r>
          </a:p>
          <a:p>
            <a:r>
              <a:rPr lang="en-US" dirty="0"/>
              <a:t>Low initial costs might suggest an awareness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87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Physician office = PCP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err="1"/>
              <a:t>stata</a:t>
            </a:r>
            <a:r>
              <a:rPr lang="en-US" dirty="0"/>
              <a:t> graph so notation matches here. </a:t>
            </a:r>
          </a:p>
          <a:p>
            <a:r>
              <a:rPr lang="en-US" dirty="0"/>
              <a:t>Also if possible rotate the y-axes labels to </a:t>
            </a:r>
            <a:r>
              <a:rPr lang="en-US"/>
              <a:t>be upright.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5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828"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84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4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2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7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7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8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4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30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88E88-39CF-4FAE-B804-A0C7D9B90FBC}"/>
              </a:ext>
            </a:extLst>
          </p:cNvPr>
          <p:cNvSpPr txBox="1"/>
          <p:nvPr userDrawn="1"/>
        </p:nvSpPr>
        <p:spPr>
          <a:xfrm>
            <a:off x="8382000" y="65671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DDE10F-904A-47C7-9AE8-885C96F9E1C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78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11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4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8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ACA53-5D86-4387-93FD-02F3727319CD}"/>
              </a:ext>
            </a:extLst>
          </p:cNvPr>
          <p:cNvSpPr txBox="1"/>
          <p:nvPr userDrawn="1"/>
        </p:nvSpPr>
        <p:spPr>
          <a:xfrm>
            <a:off x="8382000" y="65671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DDE10F-904A-47C7-9AE8-885C96F9E1C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94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8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98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164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99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35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560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0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30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3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72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2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7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90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206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01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542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98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712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904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373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83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751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5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62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55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394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874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83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3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608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037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349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81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6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60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36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62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279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989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5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8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1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7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F0F-F506-4C53-BF39-ED7D02AD2E57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99DA-F1CE-4B5E-A1EA-178920051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75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7791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4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7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62464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7" Type="http://schemas.openxmlformats.org/officeDocument/2006/relationships/image" Target="../media/image80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8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kff.org/health-reform/issue-brief/how-the-american-rescue-plan-act-affects-subsidies-for-marketplace-shoppers-and-people-who-are-uninsured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hyperlink" Target="https://www.pgpf.org/blog/2022/11/nearly-30-million-americans-have-no-health-insuranc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4" Type="http://schemas.openxmlformats.org/officeDocument/2006/relationships/slide" Target="slide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Relationship Id="rId4" Type="http://schemas.openxmlformats.org/officeDocument/2006/relationships/slide" Target="slid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4" Type="http://schemas.openxmlformats.org/officeDocument/2006/relationships/slide" Target="slid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23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kff.org/attachment/report-medicaid-reforms-to-expand-coverage-control-costs-and-improve-care-results-from-a-50-state-medicaid-budget-survey-for-state-fiscal-years-2015-and-201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1336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2438400"/>
            <a:ext cx="71628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           Mark Shepard  		              Myles Wagner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Harvard Kennedy School                       Harvard (post-doc)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                 and NBER		           Ohio State University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200" b="1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Spring 2024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14400"/>
            <a:ext cx="9144000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Do Ordeals Work for Selection Markets?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Evidence from Health Insurance Auto-Enrollment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14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8218-9304-84DA-8505-D9CD7976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88DE8-CFF6-58AA-A823-3CBDFEB5C7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610600" cy="5791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dirty="0"/>
                  <a:t>Goal of Model: </a:t>
                </a:r>
                <a:r>
                  <a:rPr lang="en-US" dirty="0"/>
                  <a:t>Understand when ordeals improve targeting, how this interacts with adverse selection</a:t>
                </a:r>
              </a:p>
              <a:p>
                <a:endParaRPr lang="en-US" b="1" dirty="0"/>
              </a:p>
              <a:p>
                <a:r>
                  <a:rPr lang="en-US" b="1" dirty="0"/>
                  <a:t>Population of individuals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who qualify for a public program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Social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Value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𝑆𝑜𝑐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individual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WTP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externalities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Govt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𝑁𝑒𝑡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direct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fiscal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externality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Net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Social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Welfare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𝑺𝒐𝒄</m:t>
                        </m:r>
                      </m:sup>
                    </m:sSubSup>
                    <m:r>
                      <a:rPr lang="en-US" b="1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𝑵𝒆𝒕</m:t>
                        </m:r>
                      </m:sup>
                    </m:sSubSup>
                    <m:r>
                      <a:rPr lang="en-US" b="1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3366"/>
                  </a:solidFill>
                </a:endParaRPr>
              </a:p>
              <a:p>
                <a:pPr lvl="1"/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003366"/>
                    </a:solidFill>
                  </a:rPr>
                  <a:t>Targeting Goal:</a:t>
                </a:r>
                <a:r>
                  <a:rPr lang="en-US" dirty="0"/>
                  <a:t> Enroll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types, Exclude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dirty="0"/>
                  <a:t>Ordeal:</a:t>
                </a:r>
                <a:r>
                  <a:rPr lang="en-US" b="0" dirty="0"/>
                  <a:t>  Imposes a “friction”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b="0" dirty="0"/>
                  <a:t> to enroll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Strength of ordeal (policy choice),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Individual factor</a:t>
                </a:r>
              </a:p>
              <a:p>
                <a:pPr lvl="1"/>
                <a:r>
                  <a:rPr lang="en-US" dirty="0"/>
                  <a:t>Enroll despite ordeal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88DE8-CFF6-58AA-A823-3CBDFEB5C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610600" cy="5791200"/>
              </a:xfrm>
              <a:blipFill>
                <a:blip r:embed="rId2"/>
                <a:stretch>
                  <a:fillRect l="-354" t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8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0149-5DC5-8AB8-ECA3-734E6267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an Ordeal Optimal?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2962-E328-3529-D5D5-C244BFD90A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Social welfare of a given ordeal</a:t>
                </a:r>
                <a:r>
                  <a:rPr lang="en-US" dirty="0"/>
                  <a:t> (of strength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Compare to two alternate policies: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Shut down the program (</a:t>
                </a:r>
                <a:r>
                  <a:rPr lang="en-US" i="1" dirty="0"/>
                  <a:t>full exclusion</a:t>
                </a:r>
                <a:r>
                  <a:rPr lang="en-US" dirty="0"/>
                  <a:t>):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Enroll everyone (</a:t>
                </a:r>
                <a:r>
                  <a:rPr lang="en-US" i="1" dirty="0"/>
                  <a:t>full inclusion</a:t>
                </a:r>
                <a:r>
                  <a:rPr lang="en-US" dirty="0"/>
                  <a:t>):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dirty="0"/>
                  <a:t>Ordeals improve welfare if: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2962-E328-3529-D5D5-C244BFD90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73D518-27E5-951B-3C98-B91303F42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68789"/>
              </p:ext>
            </p:extLst>
          </p:nvPr>
        </p:nvGraphicFramePr>
        <p:xfrm>
          <a:off x="1397000" y="1447800"/>
          <a:ext cx="64246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680" imgH="457200" progId="Equation.DSMT4">
                  <p:embed/>
                </p:oleObj>
              </mc:Choice>
              <mc:Fallback>
                <p:oleObj name="Equation" r:id="rId3" imgW="3568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0" y="1447800"/>
                        <a:ext cx="6424613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11A0DA-D386-98EF-6B2F-68E6601EE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00491"/>
              </p:ext>
            </p:extLst>
          </p:nvPr>
        </p:nvGraphicFramePr>
        <p:xfrm>
          <a:off x="1653381" y="5265737"/>
          <a:ext cx="57610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00400" imgH="419040" progId="Equation.DSMT4">
                  <p:embed/>
                </p:oleObj>
              </mc:Choice>
              <mc:Fallback>
                <p:oleObj name="Equation" r:id="rId5" imgW="3200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3381" y="5265737"/>
                        <a:ext cx="5761038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43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5CB1-B240-92E0-7396-A88910A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 of Targeting Gains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60E756E2-AC99-DCFE-B729-6299635110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1680" y="838200"/>
                <a:ext cx="3059328" cy="5791200"/>
              </a:xfrm>
            </p:spPr>
            <p:txBody>
              <a:bodyPr/>
              <a:lstStyle/>
              <a:p>
                <a:r>
                  <a:rPr lang="en-US" sz="1800" b="1" dirty="0"/>
                  <a:t>Supply/demand style graphical model </a:t>
                </a:r>
                <a:r>
                  <a:rPr lang="en-US" sz="1800" dirty="0"/>
                  <a:t>to visualize welfare </a:t>
                </a:r>
                <a:br>
                  <a:rPr lang="en-US" sz="1800" dirty="0"/>
                </a:br>
                <a:r>
                  <a:rPr lang="en-US" sz="1800" dirty="0"/>
                  <a:t>“gains from targeting”</a:t>
                </a:r>
                <a:r>
                  <a:rPr lang="en-US" sz="1800" b="1" dirty="0"/>
                  <a:t> </a:t>
                </a:r>
              </a:p>
              <a:p>
                <a:pPr lvl="1"/>
                <a:r>
                  <a:rPr lang="en-US" sz="1600" dirty="0"/>
                  <a:t>Follows approach of </a:t>
                </a:r>
                <a:r>
                  <a:rPr lang="en-US" sz="1600" dirty="0">
                    <a:solidFill>
                      <a:srgbClr val="003366"/>
                    </a:solidFill>
                  </a:rPr>
                  <a:t>Einav &amp; Finkelstein (2011) </a:t>
                </a:r>
                <a:r>
                  <a:rPr lang="en-US" sz="1600" dirty="0"/>
                  <a:t>for </a:t>
                </a:r>
                <a:br>
                  <a:rPr lang="en-US" sz="1600" dirty="0"/>
                </a:br>
                <a:r>
                  <a:rPr lang="en-US" sz="1600" dirty="0"/>
                  <a:t>“selection markets”</a:t>
                </a:r>
              </a:p>
              <a:p>
                <a:endParaRPr lang="en-US" sz="1800" dirty="0"/>
              </a:p>
              <a:p>
                <a:pPr lvl="1"/>
                <a:endParaRPr lang="en-US" sz="1600" dirty="0"/>
              </a:p>
              <a:p>
                <a:r>
                  <a:rPr lang="en-US" sz="1800" b="1" dirty="0"/>
                  <a:t>Imagine scaling up “strength” of ordeal</a:t>
                </a:r>
                <a:r>
                  <a:rPr lang="en-US" sz="1800" dirty="0"/>
                  <a:t>, </a:t>
                </a:r>
                <a:br>
                  <a:rPr lang="en-US" sz="1800" dirty="0"/>
                </a:br>
                <a:r>
                  <a:rPr lang="en-US" sz="1800" dirty="0"/>
                  <a:t>ranking marginal types on x-axis </a:t>
                </a:r>
                <a:r>
                  <a:rPr lang="en-US" sz="1800" i="1" dirty="0"/>
                  <a:t>(right to left)</a:t>
                </a:r>
              </a:p>
              <a:p>
                <a:pPr lvl="1"/>
                <a:r>
                  <a:rPr lang="en-US" sz="1600" u="sng" dirty="0"/>
                  <a:t>Example</a:t>
                </a:r>
                <a:r>
                  <a:rPr lang="en-US" sz="1600" dirty="0"/>
                  <a:t>: Ordeal that excludes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60E756E2-AC99-DCFE-B729-629963511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1680" y="838200"/>
                <a:ext cx="3059328" cy="5791200"/>
              </a:xfrm>
              <a:blipFill>
                <a:blip r:embed="rId2"/>
                <a:stretch>
                  <a:fillRect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698385-533F-5456-E17C-B795A770AF42}"/>
              </a:ext>
            </a:extLst>
          </p:cNvPr>
          <p:cNvCxnSpPr>
            <a:cxnSpLocks/>
          </p:cNvCxnSpPr>
          <p:nvPr/>
        </p:nvCxnSpPr>
        <p:spPr>
          <a:xfrm flipH="1" flipV="1">
            <a:off x="3753925" y="1079747"/>
            <a:ext cx="47914" cy="49475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98F8BB-D44E-6A4C-56A3-0095857347F9}"/>
              </a:ext>
            </a:extLst>
          </p:cNvPr>
          <p:cNvCxnSpPr>
            <a:cxnSpLocks/>
          </p:cNvCxnSpPr>
          <p:nvPr/>
        </p:nvCxnSpPr>
        <p:spPr>
          <a:xfrm flipH="1">
            <a:off x="872229" y="6017714"/>
            <a:ext cx="5029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FFA446-2C01-84B4-8A39-93F148837EC7}"/>
              </a:ext>
            </a:extLst>
          </p:cNvPr>
          <p:cNvSpPr txBox="1"/>
          <p:nvPr/>
        </p:nvSpPr>
        <p:spPr>
          <a:xfrm>
            <a:off x="5026115" y="6334780"/>
            <a:ext cx="10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Enrolled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093B6-29DD-74C0-282C-8B7BAFA0DD29}"/>
              </a:ext>
            </a:extLst>
          </p:cNvPr>
          <p:cNvCxnSpPr>
            <a:cxnSpLocks/>
          </p:cNvCxnSpPr>
          <p:nvPr/>
        </p:nvCxnSpPr>
        <p:spPr>
          <a:xfrm flipH="1">
            <a:off x="872229" y="997255"/>
            <a:ext cx="0" cy="502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01767B-48A9-CA9B-1295-0C5C4242E39F}"/>
              </a:ext>
            </a:extLst>
          </p:cNvPr>
          <p:cNvCxnSpPr/>
          <p:nvPr/>
        </p:nvCxnSpPr>
        <p:spPr>
          <a:xfrm>
            <a:off x="5882984" y="5892797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550889-571F-5799-3E7E-83104E7AB0B8}"/>
              </a:ext>
            </a:extLst>
          </p:cNvPr>
          <p:cNvSpPr txBox="1"/>
          <p:nvPr/>
        </p:nvSpPr>
        <p:spPr>
          <a:xfrm>
            <a:off x="5703387" y="6117854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D86C1-2E11-7AE4-A576-ED72B985D936}"/>
              </a:ext>
            </a:extLst>
          </p:cNvPr>
          <p:cNvSpPr txBox="1"/>
          <p:nvPr/>
        </p:nvSpPr>
        <p:spPr>
          <a:xfrm>
            <a:off x="680795" y="6123581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18F00-CC81-F0BC-6428-AB43DEC1B6A1}"/>
              </a:ext>
            </a:extLst>
          </p:cNvPr>
          <p:cNvCxnSpPr/>
          <p:nvPr/>
        </p:nvCxnSpPr>
        <p:spPr>
          <a:xfrm>
            <a:off x="865841" y="5891291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91379-16F8-02AC-8140-5B2F676DA465}"/>
              </a:ext>
            </a:extLst>
          </p:cNvPr>
          <p:cNvCxnSpPr>
            <a:cxnSpLocks/>
          </p:cNvCxnSpPr>
          <p:nvPr/>
        </p:nvCxnSpPr>
        <p:spPr>
          <a:xfrm flipH="1">
            <a:off x="1951452" y="6516161"/>
            <a:ext cx="3181345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13991C-EA87-A30F-76F1-0D2A5D8CBDE8}"/>
              </a:ext>
            </a:extLst>
          </p:cNvPr>
          <p:cNvSpPr txBox="1"/>
          <p:nvPr/>
        </p:nvSpPr>
        <p:spPr>
          <a:xfrm>
            <a:off x="2570040" y="6534267"/>
            <a:ext cx="183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Ordeal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5CA801-A810-5BE8-8F7E-EF5844EE3BC6}"/>
              </a:ext>
            </a:extLst>
          </p:cNvPr>
          <p:cNvCxnSpPr/>
          <p:nvPr/>
        </p:nvCxnSpPr>
        <p:spPr>
          <a:xfrm>
            <a:off x="3799190" y="5909400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/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blipFill>
                <a:blip r:embed="rId3"/>
                <a:stretch>
                  <a:fillRect l="-847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F8BED6B-A804-ED86-B5BE-F6400A7D3609}"/>
              </a:ext>
            </a:extLst>
          </p:cNvPr>
          <p:cNvSpPr txBox="1"/>
          <p:nvPr/>
        </p:nvSpPr>
        <p:spPr>
          <a:xfrm>
            <a:off x="1320865" y="5674897"/>
            <a:ext cx="245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under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91B535-4CD6-000D-C737-B3586BFE23A1}"/>
              </a:ext>
            </a:extLst>
          </p:cNvPr>
          <p:cNvSpPr txBox="1"/>
          <p:nvPr/>
        </p:nvSpPr>
        <p:spPr>
          <a:xfrm>
            <a:off x="3798853" y="5665201"/>
            <a:ext cx="208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by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/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$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5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21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5CB1-B240-92E0-7396-A88910A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Model: Sorting on Value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698385-533F-5456-E17C-B795A770AF42}"/>
              </a:ext>
            </a:extLst>
          </p:cNvPr>
          <p:cNvCxnSpPr>
            <a:cxnSpLocks/>
          </p:cNvCxnSpPr>
          <p:nvPr/>
        </p:nvCxnSpPr>
        <p:spPr>
          <a:xfrm flipH="1" flipV="1">
            <a:off x="3753925" y="1079747"/>
            <a:ext cx="47914" cy="49475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98F8BB-D44E-6A4C-56A3-0095857347F9}"/>
              </a:ext>
            </a:extLst>
          </p:cNvPr>
          <p:cNvCxnSpPr>
            <a:cxnSpLocks/>
          </p:cNvCxnSpPr>
          <p:nvPr/>
        </p:nvCxnSpPr>
        <p:spPr>
          <a:xfrm flipH="1">
            <a:off x="872229" y="6017714"/>
            <a:ext cx="5029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FFA446-2C01-84B4-8A39-93F148837EC7}"/>
              </a:ext>
            </a:extLst>
          </p:cNvPr>
          <p:cNvSpPr txBox="1"/>
          <p:nvPr/>
        </p:nvSpPr>
        <p:spPr>
          <a:xfrm>
            <a:off x="5026115" y="6334780"/>
            <a:ext cx="10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Enrolled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32F9D-5BC6-9DF2-2C7A-798676769003}"/>
              </a:ext>
            </a:extLst>
          </p:cNvPr>
          <p:cNvCxnSpPr>
            <a:cxnSpLocks/>
          </p:cNvCxnSpPr>
          <p:nvPr/>
        </p:nvCxnSpPr>
        <p:spPr>
          <a:xfrm>
            <a:off x="872229" y="1716749"/>
            <a:ext cx="5029200" cy="3326291"/>
          </a:xfrm>
          <a:prstGeom prst="line">
            <a:avLst/>
          </a:prstGeom>
          <a:ln w="22225">
            <a:solidFill>
              <a:srgbClr val="2D5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785C06-A61A-C8ED-87E0-D630117F5C9D}"/>
              </a:ext>
            </a:extLst>
          </p:cNvPr>
          <p:cNvSpPr txBox="1"/>
          <p:nvPr/>
        </p:nvSpPr>
        <p:spPr>
          <a:xfrm>
            <a:off x="986148" y="1318495"/>
            <a:ext cx="122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4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 Value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093B6-29DD-74C0-282C-8B7BAFA0DD29}"/>
              </a:ext>
            </a:extLst>
          </p:cNvPr>
          <p:cNvCxnSpPr>
            <a:cxnSpLocks/>
          </p:cNvCxnSpPr>
          <p:nvPr/>
        </p:nvCxnSpPr>
        <p:spPr>
          <a:xfrm flipH="1">
            <a:off x="872229" y="997255"/>
            <a:ext cx="0" cy="502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01767B-48A9-CA9B-1295-0C5C4242E39F}"/>
              </a:ext>
            </a:extLst>
          </p:cNvPr>
          <p:cNvCxnSpPr/>
          <p:nvPr/>
        </p:nvCxnSpPr>
        <p:spPr>
          <a:xfrm>
            <a:off x="5882984" y="5892797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550889-571F-5799-3E7E-83104E7AB0B8}"/>
              </a:ext>
            </a:extLst>
          </p:cNvPr>
          <p:cNvSpPr txBox="1"/>
          <p:nvPr/>
        </p:nvSpPr>
        <p:spPr>
          <a:xfrm>
            <a:off x="5703387" y="6117854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D86C1-2E11-7AE4-A576-ED72B985D936}"/>
              </a:ext>
            </a:extLst>
          </p:cNvPr>
          <p:cNvSpPr txBox="1"/>
          <p:nvPr/>
        </p:nvSpPr>
        <p:spPr>
          <a:xfrm>
            <a:off x="680795" y="6123581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18F00-CC81-F0BC-6428-AB43DEC1B6A1}"/>
              </a:ext>
            </a:extLst>
          </p:cNvPr>
          <p:cNvCxnSpPr/>
          <p:nvPr/>
        </p:nvCxnSpPr>
        <p:spPr>
          <a:xfrm>
            <a:off x="865841" y="5891291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91379-16F8-02AC-8140-5B2F676DA465}"/>
              </a:ext>
            </a:extLst>
          </p:cNvPr>
          <p:cNvCxnSpPr>
            <a:cxnSpLocks/>
          </p:cNvCxnSpPr>
          <p:nvPr/>
        </p:nvCxnSpPr>
        <p:spPr>
          <a:xfrm flipH="1">
            <a:off x="1951452" y="6516161"/>
            <a:ext cx="3181345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13991C-EA87-A30F-76F1-0D2A5D8CBDE8}"/>
              </a:ext>
            </a:extLst>
          </p:cNvPr>
          <p:cNvSpPr txBox="1"/>
          <p:nvPr/>
        </p:nvSpPr>
        <p:spPr>
          <a:xfrm>
            <a:off x="2570040" y="6534267"/>
            <a:ext cx="183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Ordeal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5CA801-A810-5BE8-8F7E-EF5844EE3BC6}"/>
              </a:ext>
            </a:extLst>
          </p:cNvPr>
          <p:cNvCxnSpPr/>
          <p:nvPr/>
        </p:nvCxnSpPr>
        <p:spPr>
          <a:xfrm>
            <a:off x="3799190" y="5909400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/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blipFill>
                <a:blip r:embed="rId4"/>
                <a:stretch>
                  <a:fillRect l="-847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iamond 21">
            <a:extLst>
              <a:ext uri="{FF2B5EF4-FFF2-40B4-BE49-F238E27FC236}">
                <a16:creationId xmlns:a16="http://schemas.microsoft.com/office/drawing/2014/main" id="{23AFA19E-A744-6027-9341-3E3077E1C372}"/>
              </a:ext>
            </a:extLst>
          </p:cNvPr>
          <p:cNvSpPr/>
          <p:nvPr/>
        </p:nvSpPr>
        <p:spPr>
          <a:xfrm>
            <a:off x="2291425" y="2624440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AC6994-6DCB-D6FE-AC7A-5EDED2811D9E}"/>
                  </a:ext>
                </a:extLst>
              </p:cNvPr>
              <p:cNvSpPr txBox="1"/>
              <p:nvPr/>
            </p:nvSpPr>
            <p:spPr>
              <a:xfrm>
                <a:off x="2135144" y="2263699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AC6994-6DCB-D6FE-AC7A-5EDED2811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44" y="2263699"/>
                <a:ext cx="577423" cy="369332"/>
              </a:xfrm>
              <a:prstGeom prst="rect">
                <a:avLst/>
              </a:prstGeom>
              <a:blipFill>
                <a:blip r:embed="rId5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iamond 25">
            <a:extLst>
              <a:ext uri="{FF2B5EF4-FFF2-40B4-BE49-F238E27FC236}">
                <a16:creationId xmlns:a16="http://schemas.microsoft.com/office/drawing/2014/main" id="{E12E3490-5BB2-1B7F-E3E6-892EC4613777}"/>
              </a:ext>
            </a:extLst>
          </p:cNvPr>
          <p:cNvSpPr/>
          <p:nvPr/>
        </p:nvSpPr>
        <p:spPr>
          <a:xfrm>
            <a:off x="4959900" y="4404817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4F077-50CF-B2A9-0FF2-A5C92C3AC1AC}"/>
                  </a:ext>
                </a:extLst>
              </p:cNvPr>
              <p:cNvSpPr txBox="1"/>
              <p:nvPr/>
            </p:nvSpPr>
            <p:spPr>
              <a:xfrm>
                <a:off x="4797269" y="4539112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4F077-50CF-B2A9-0FF2-A5C92C3A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69" y="4539112"/>
                <a:ext cx="577423" cy="369332"/>
              </a:xfrm>
              <a:prstGeom prst="rect">
                <a:avLst/>
              </a:prstGeom>
              <a:blipFill>
                <a:blip r:embed="rId7"/>
                <a:stretch>
                  <a:fillRect r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F8BED6B-A804-ED86-B5BE-F6400A7D3609}"/>
              </a:ext>
            </a:extLst>
          </p:cNvPr>
          <p:cNvSpPr txBox="1"/>
          <p:nvPr/>
        </p:nvSpPr>
        <p:spPr>
          <a:xfrm>
            <a:off x="1320865" y="5674897"/>
            <a:ext cx="245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under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91B535-4CD6-000D-C737-B3586BFE23A1}"/>
              </a:ext>
            </a:extLst>
          </p:cNvPr>
          <p:cNvSpPr txBox="1"/>
          <p:nvPr/>
        </p:nvSpPr>
        <p:spPr>
          <a:xfrm>
            <a:off x="3798853" y="5665201"/>
            <a:ext cx="208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by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/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$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9">
                <a:extLst>
                  <a:ext uri="{FF2B5EF4-FFF2-40B4-BE49-F238E27FC236}">
                    <a16:creationId xmlns:a16="http://schemas.microsoft.com/office/drawing/2014/main" id="{69985827-8EB0-C70B-3236-0CF900B5C9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9537" y="838200"/>
                <a:ext cx="3199386" cy="5791200"/>
              </a:xfrm>
              <a:prstGeom prst="rect">
                <a:avLst/>
              </a:prstGeom>
            </p:spPr>
            <p:txBody>
              <a:bodyPr/>
              <a:lstStyle>
                <a:lvl1pPr marL="341313" indent="-341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charset="0"/>
                    <a:cs typeface="ＭＳ Ｐゴシック" charset="-128"/>
                  </a:defRPr>
                </a:lvl1pPr>
                <a:lvl2pPr marL="741363" indent="-2841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charset="0"/>
                    <a:cs typeface="+mn-cs"/>
                  </a:defRPr>
                </a:lvl2pPr>
                <a:lvl3pPr marL="11414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charset="-128"/>
                    <a:cs typeface="+mn-cs"/>
                  </a:defRPr>
                </a:lvl3pPr>
                <a:lvl4pPr marL="15986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charset="-128"/>
                    <a:cs typeface="+mn-cs"/>
                  </a:defRPr>
                </a:lvl4pPr>
                <a:lvl5pPr marL="2054225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charset="-128"/>
                    <a:cs typeface="+mn-cs"/>
                  </a:defRPr>
                </a:lvl5pPr>
                <a:lvl6pPr marL="2512248" indent="-22838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69022" indent="-22838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5793" indent="-22838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2564" indent="-22838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1800" b="1" kern="0" dirty="0"/>
                  <a:t>Marginal value curve = </a:t>
                </a:r>
                <a:r>
                  <a:rPr lang="en-US" sz="1800" kern="0" dirty="0"/>
                  <a:t>Social value of marginal type as ↑ordeal strength</a:t>
                </a:r>
              </a:p>
              <a:p>
                <a:pPr>
                  <a:spcAft>
                    <a:spcPts val="600"/>
                  </a:spcAft>
                </a:pPr>
                <a:endParaRPr lang="en-US" sz="1800" kern="0" dirty="0"/>
              </a:p>
              <a:p>
                <a:pPr>
                  <a:spcAft>
                    <a:spcPts val="1800"/>
                  </a:spcAft>
                </a:pPr>
                <a:endParaRPr lang="en-US" sz="1800" kern="0" dirty="0"/>
              </a:p>
              <a:p>
                <a:pPr>
                  <a:spcAft>
                    <a:spcPts val="600"/>
                  </a:spcAft>
                </a:pPr>
                <a:r>
                  <a:rPr lang="en-US" sz="1800" b="1" kern="0" dirty="0"/>
                  <a:t>Favorable sorting on value:</a:t>
                </a:r>
                <a:r>
                  <a:rPr lang="en-US" sz="1800" kern="0" dirty="0"/>
                  <a:t> </a:t>
                </a:r>
                <a:r>
                  <a:rPr lang="en-US" sz="1800" u="sng" kern="0" dirty="0"/>
                  <a:t>Downward slope</a:t>
                </a:r>
                <a:r>
                  <a:rPr lang="en-US" sz="1800" kern="0" dirty="0"/>
                  <a:t> of MV curve </a:t>
                </a:r>
                <a:r>
                  <a:rPr lang="en-US" sz="1800" kern="0" dirty="0">
                    <a:sym typeface="Wingdings" panose="05000000000000000000" pitchFamily="2" charset="2"/>
                  </a:rPr>
                  <a:t> </a:t>
                </a:r>
                <a:endParaRPr lang="en-US" sz="1800" kern="0" dirty="0"/>
              </a:p>
              <a:p>
                <a:pPr lvl="1">
                  <a:spcAft>
                    <a:spcPts val="600"/>
                  </a:spcAft>
                </a:pPr>
                <a:r>
                  <a:rPr lang="en-US" sz="1800" kern="0" dirty="0"/>
                  <a:t>Ordeal screens out low-value types </a:t>
                </a:r>
                <a:endParaRPr lang="en-US" sz="1800" b="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kern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b="0" i="1" kern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i="1" kern="0" dirty="0"/>
                  <a:t>  (avg included and excluded)</a:t>
                </a:r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b="1" kern="0" dirty="0">
                    <a:solidFill>
                      <a:srgbClr val="003366"/>
                    </a:solidFill>
                  </a:rPr>
                  <a:t>“Self-screening” on value</a:t>
                </a:r>
              </a:p>
              <a:p>
                <a:pPr lvl="1">
                  <a:spcAft>
                    <a:spcPts val="600"/>
                  </a:spcAft>
                </a:pPr>
                <a:endParaRPr lang="en-US" sz="1800" kern="0" dirty="0"/>
              </a:p>
            </p:txBody>
          </p:sp>
        </mc:Choice>
        <mc:Fallback xmlns="">
          <p:sp>
            <p:nvSpPr>
              <p:cNvPr id="39" name="Content Placeholder 39">
                <a:extLst>
                  <a:ext uri="{FF2B5EF4-FFF2-40B4-BE49-F238E27FC236}">
                    <a16:creationId xmlns:a16="http://schemas.microsoft.com/office/drawing/2014/main" id="{69985827-8EB0-C70B-3236-0CF900B5C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537" y="838200"/>
                <a:ext cx="3199386" cy="5791200"/>
              </a:xfrm>
              <a:prstGeom prst="rect">
                <a:avLst/>
              </a:prstGeom>
              <a:blipFill>
                <a:blip r:embed="rId13"/>
                <a:stretch>
                  <a:fillRect t="-632" r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28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5CB1-B240-92E0-7396-A88910A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Case: Unfavorable Sorting on Value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698385-533F-5456-E17C-B795A770AF42}"/>
              </a:ext>
            </a:extLst>
          </p:cNvPr>
          <p:cNvCxnSpPr>
            <a:cxnSpLocks/>
          </p:cNvCxnSpPr>
          <p:nvPr/>
        </p:nvCxnSpPr>
        <p:spPr>
          <a:xfrm flipH="1" flipV="1">
            <a:off x="3753925" y="1079747"/>
            <a:ext cx="47914" cy="49475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98F8BB-D44E-6A4C-56A3-0095857347F9}"/>
              </a:ext>
            </a:extLst>
          </p:cNvPr>
          <p:cNvCxnSpPr>
            <a:cxnSpLocks/>
          </p:cNvCxnSpPr>
          <p:nvPr/>
        </p:nvCxnSpPr>
        <p:spPr>
          <a:xfrm flipH="1">
            <a:off x="872229" y="6017714"/>
            <a:ext cx="5029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FFA446-2C01-84B4-8A39-93F148837EC7}"/>
              </a:ext>
            </a:extLst>
          </p:cNvPr>
          <p:cNvSpPr txBox="1"/>
          <p:nvPr/>
        </p:nvSpPr>
        <p:spPr>
          <a:xfrm>
            <a:off x="5026115" y="6334780"/>
            <a:ext cx="10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Enrolled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32F9D-5BC6-9DF2-2C7A-798676769003}"/>
              </a:ext>
            </a:extLst>
          </p:cNvPr>
          <p:cNvCxnSpPr>
            <a:cxnSpLocks/>
          </p:cNvCxnSpPr>
          <p:nvPr/>
        </p:nvCxnSpPr>
        <p:spPr>
          <a:xfrm flipV="1">
            <a:off x="872229" y="1716749"/>
            <a:ext cx="4831158" cy="3083851"/>
          </a:xfrm>
          <a:prstGeom prst="line">
            <a:avLst/>
          </a:prstGeom>
          <a:ln w="22225">
            <a:solidFill>
              <a:srgbClr val="2D5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785C06-A61A-C8ED-87E0-D630117F5C9D}"/>
              </a:ext>
            </a:extLst>
          </p:cNvPr>
          <p:cNvSpPr txBox="1"/>
          <p:nvPr/>
        </p:nvSpPr>
        <p:spPr>
          <a:xfrm>
            <a:off x="986148" y="1318495"/>
            <a:ext cx="122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4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 Value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093B6-29DD-74C0-282C-8B7BAFA0DD29}"/>
              </a:ext>
            </a:extLst>
          </p:cNvPr>
          <p:cNvCxnSpPr>
            <a:cxnSpLocks/>
          </p:cNvCxnSpPr>
          <p:nvPr/>
        </p:nvCxnSpPr>
        <p:spPr>
          <a:xfrm flipH="1">
            <a:off x="872229" y="997255"/>
            <a:ext cx="0" cy="502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01767B-48A9-CA9B-1295-0C5C4242E39F}"/>
              </a:ext>
            </a:extLst>
          </p:cNvPr>
          <p:cNvCxnSpPr/>
          <p:nvPr/>
        </p:nvCxnSpPr>
        <p:spPr>
          <a:xfrm>
            <a:off x="5882984" y="5892797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550889-571F-5799-3E7E-83104E7AB0B8}"/>
              </a:ext>
            </a:extLst>
          </p:cNvPr>
          <p:cNvSpPr txBox="1"/>
          <p:nvPr/>
        </p:nvSpPr>
        <p:spPr>
          <a:xfrm>
            <a:off x="5703387" y="6117854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D86C1-2E11-7AE4-A576-ED72B985D936}"/>
              </a:ext>
            </a:extLst>
          </p:cNvPr>
          <p:cNvSpPr txBox="1"/>
          <p:nvPr/>
        </p:nvSpPr>
        <p:spPr>
          <a:xfrm>
            <a:off x="680795" y="6123581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18F00-CC81-F0BC-6428-AB43DEC1B6A1}"/>
              </a:ext>
            </a:extLst>
          </p:cNvPr>
          <p:cNvCxnSpPr/>
          <p:nvPr/>
        </p:nvCxnSpPr>
        <p:spPr>
          <a:xfrm>
            <a:off x="865841" y="5891291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91379-16F8-02AC-8140-5B2F676DA465}"/>
              </a:ext>
            </a:extLst>
          </p:cNvPr>
          <p:cNvCxnSpPr>
            <a:cxnSpLocks/>
          </p:cNvCxnSpPr>
          <p:nvPr/>
        </p:nvCxnSpPr>
        <p:spPr>
          <a:xfrm flipH="1">
            <a:off x="1951452" y="6516161"/>
            <a:ext cx="3181345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13991C-EA87-A30F-76F1-0D2A5D8CBDE8}"/>
              </a:ext>
            </a:extLst>
          </p:cNvPr>
          <p:cNvSpPr txBox="1"/>
          <p:nvPr/>
        </p:nvSpPr>
        <p:spPr>
          <a:xfrm>
            <a:off x="2570040" y="6534267"/>
            <a:ext cx="183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Ordeal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5CA801-A810-5BE8-8F7E-EF5844EE3BC6}"/>
              </a:ext>
            </a:extLst>
          </p:cNvPr>
          <p:cNvCxnSpPr/>
          <p:nvPr/>
        </p:nvCxnSpPr>
        <p:spPr>
          <a:xfrm>
            <a:off x="3799190" y="5909400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/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blipFill>
                <a:blip r:embed="rId3"/>
                <a:stretch>
                  <a:fillRect l="-847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iamond 21">
            <a:extLst>
              <a:ext uri="{FF2B5EF4-FFF2-40B4-BE49-F238E27FC236}">
                <a16:creationId xmlns:a16="http://schemas.microsoft.com/office/drawing/2014/main" id="{23AFA19E-A744-6027-9341-3E3077E1C372}"/>
              </a:ext>
            </a:extLst>
          </p:cNvPr>
          <p:cNvSpPr/>
          <p:nvPr/>
        </p:nvSpPr>
        <p:spPr>
          <a:xfrm>
            <a:off x="2291425" y="3785668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AC6994-6DCB-D6FE-AC7A-5EDED2811D9E}"/>
                  </a:ext>
                </a:extLst>
              </p:cNvPr>
              <p:cNvSpPr txBox="1"/>
              <p:nvPr/>
            </p:nvSpPr>
            <p:spPr>
              <a:xfrm>
                <a:off x="2036134" y="3424927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AC6994-6DCB-D6FE-AC7A-5EDED2811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34" y="3424927"/>
                <a:ext cx="577423" cy="369332"/>
              </a:xfrm>
              <a:prstGeom prst="rect">
                <a:avLst/>
              </a:prstGeom>
              <a:blipFill>
                <a:blip r:embed="rId4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iamond 25">
            <a:extLst>
              <a:ext uri="{FF2B5EF4-FFF2-40B4-BE49-F238E27FC236}">
                <a16:creationId xmlns:a16="http://schemas.microsoft.com/office/drawing/2014/main" id="{E12E3490-5BB2-1B7F-E3E6-892EC4613777}"/>
              </a:ext>
            </a:extLst>
          </p:cNvPr>
          <p:cNvSpPr/>
          <p:nvPr/>
        </p:nvSpPr>
        <p:spPr>
          <a:xfrm>
            <a:off x="4959900" y="2101701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4F077-50CF-B2A9-0FF2-A5C92C3AC1AC}"/>
                  </a:ext>
                </a:extLst>
              </p:cNvPr>
              <p:cNvSpPr txBox="1"/>
              <p:nvPr/>
            </p:nvSpPr>
            <p:spPr>
              <a:xfrm>
                <a:off x="4797269" y="2235996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4F077-50CF-B2A9-0FF2-A5C92C3A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69" y="2235996"/>
                <a:ext cx="577423" cy="369332"/>
              </a:xfrm>
              <a:prstGeom prst="rect">
                <a:avLst/>
              </a:prstGeom>
              <a:blipFill>
                <a:blip r:embed="rId5"/>
                <a:stretch>
                  <a:fillRect r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F8BED6B-A804-ED86-B5BE-F6400A7D3609}"/>
              </a:ext>
            </a:extLst>
          </p:cNvPr>
          <p:cNvSpPr txBox="1"/>
          <p:nvPr/>
        </p:nvSpPr>
        <p:spPr>
          <a:xfrm>
            <a:off x="1320865" y="5674897"/>
            <a:ext cx="245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under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91B535-4CD6-000D-C737-B3586BFE23A1}"/>
              </a:ext>
            </a:extLst>
          </p:cNvPr>
          <p:cNvSpPr txBox="1"/>
          <p:nvPr/>
        </p:nvSpPr>
        <p:spPr>
          <a:xfrm>
            <a:off x="3798853" y="5665201"/>
            <a:ext cx="208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by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/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$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9">
                <a:extLst>
                  <a:ext uri="{FF2B5EF4-FFF2-40B4-BE49-F238E27FC236}">
                    <a16:creationId xmlns:a16="http://schemas.microsoft.com/office/drawing/2014/main" id="{69985827-8EB0-C70B-3236-0CF900B5C9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1679" y="838200"/>
                <a:ext cx="3107243" cy="5791200"/>
              </a:xfrm>
              <a:prstGeom prst="rect">
                <a:avLst/>
              </a:prstGeom>
            </p:spPr>
            <p:txBody>
              <a:bodyPr/>
              <a:lstStyle>
                <a:lvl1pPr marL="341313" indent="-341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charset="0"/>
                    <a:cs typeface="ＭＳ Ｐゴシック" charset="-128"/>
                  </a:defRPr>
                </a:lvl1pPr>
                <a:lvl2pPr marL="741363" indent="-2841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charset="0"/>
                    <a:cs typeface="+mn-cs"/>
                  </a:defRPr>
                </a:lvl2pPr>
                <a:lvl3pPr marL="11414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charset="-128"/>
                    <a:cs typeface="+mn-cs"/>
                  </a:defRPr>
                </a:lvl3pPr>
                <a:lvl4pPr marL="15986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charset="-128"/>
                    <a:cs typeface="+mn-cs"/>
                  </a:defRPr>
                </a:lvl4pPr>
                <a:lvl5pPr marL="2054225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charset="-128"/>
                    <a:cs typeface="+mn-cs"/>
                  </a:defRPr>
                </a:lvl5pPr>
                <a:lvl6pPr marL="2512248" indent="-22838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69022" indent="-22838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5793" indent="-22838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2564" indent="-22838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1800" b="1" kern="0" dirty="0"/>
                  <a:t>Unfavorable sorting on value:</a:t>
                </a:r>
                <a:r>
                  <a:rPr lang="en-US" sz="1800" kern="0" dirty="0"/>
                  <a:t> </a:t>
                </a:r>
                <a:r>
                  <a:rPr lang="en-US" sz="1800" u="sng" kern="0" dirty="0"/>
                  <a:t>Upward slope</a:t>
                </a:r>
                <a:r>
                  <a:rPr lang="en-US" sz="1800" kern="0" dirty="0"/>
                  <a:t> of MV curve </a:t>
                </a:r>
                <a:r>
                  <a:rPr lang="en-US" sz="1800" kern="0" dirty="0">
                    <a:sym typeface="Wingdings" panose="05000000000000000000" pitchFamily="2" charset="2"/>
                  </a:rPr>
                  <a:t> </a:t>
                </a:r>
                <a:endParaRPr lang="en-US" sz="1800" kern="0" dirty="0"/>
              </a:p>
              <a:p>
                <a:pPr lvl="1">
                  <a:spcAft>
                    <a:spcPts val="600"/>
                  </a:spcAft>
                </a:pPr>
                <a:r>
                  <a:rPr lang="en-US" sz="1800" kern="0" dirty="0"/>
                  <a:t>Ordeal screens out high-value types </a:t>
                </a:r>
                <a:br>
                  <a:rPr lang="en-US" sz="1800" kern="0" dirty="0"/>
                </a:b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kern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b="0" i="1" kern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kern="0" dirty="0"/>
              </a:p>
              <a:p>
                <a:pPr lvl="1">
                  <a:spcAft>
                    <a:spcPts val="600"/>
                  </a:spcAft>
                </a:pPr>
                <a:endParaRPr lang="en-US" sz="1800" kern="0" dirty="0"/>
              </a:p>
              <a:p>
                <a:pPr lvl="1">
                  <a:spcAft>
                    <a:spcPts val="600"/>
                  </a:spcAft>
                </a:pPr>
                <a:endParaRPr lang="en-US" sz="1800" kern="0" dirty="0"/>
              </a:p>
              <a:p>
                <a:pPr>
                  <a:spcAft>
                    <a:spcPts val="600"/>
                  </a:spcAft>
                </a:pPr>
                <a:r>
                  <a:rPr lang="en-US" sz="1800" b="1" kern="0" dirty="0"/>
                  <a:t>Can occur with </a:t>
                </a:r>
                <a:r>
                  <a:rPr lang="en-US" sz="1800" kern="0" dirty="0"/>
                  <a:t> </a:t>
                </a:r>
                <a:r>
                  <a:rPr lang="en-US" sz="1800" b="1" kern="0" dirty="0"/>
                  <a:t>differential hassle costs or</a:t>
                </a:r>
                <a:r>
                  <a:rPr lang="en-US" sz="1800" kern="0" dirty="0"/>
                  <a:t> </a:t>
                </a:r>
                <a:r>
                  <a:rPr lang="en-US" sz="1800" b="1" kern="0" dirty="0"/>
                  <a:t>behavioral frictions</a:t>
                </a:r>
                <a:r>
                  <a:rPr lang="en-US" sz="1800" kern="0" dirty="0"/>
                  <a:t> for high-value groups (e.g., the poor)</a:t>
                </a:r>
              </a:p>
              <a:p>
                <a:pPr lvl="1">
                  <a:spcAft>
                    <a:spcPts val="600"/>
                  </a:spcAft>
                </a:pPr>
                <a:endParaRPr lang="en-US" sz="1800" kern="0" dirty="0"/>
              </a:p>
            </p:txBody>
          </p:sp>
        </mc:Choice>
        <mc:Fallback xmlns="">
          <p:sp>
            <p:nvSpPr>
              <p:cNvPr id="39" name="Content Placeholder 39">
                <a:extLst>
                  <a:ext uri="{FF2B5EF4-FFF2-40B4-BE49-F238E27FC236}">
                    <a16:creationId xmlns:a16="http://schemas.microsoft.com/office/drawing/2014/main" id="{69985827-8EB0-C70B-3236-0CF900B5C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679" y="838200"/>
                <a:ext cx="3107243" cy="5791200"/>
              </a:xfrm>
              <a:prstGeom prst="rect">
                <a:avLst/>
              </a:prstGeom>
              <a:blipFill>
                <a:blip r:embed="rId8"/>
                <a:stretch>
                  <a:fillRect t="-632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46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5CB1-B240-92E0-7396-A88910A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Value Sorting to Welfare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13BF-8250-4041-D74B-54F8F8A2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680" y="838200"/>
            <a:ext cx="3132320" cy="5791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1" kern="0" dirty="0"/>
              <a:t>How does value sorting relate to welfare?</a:t>
            </a:r>
          </a:p>
          <a:p>
            <a:pPr lvl="1">
              <a:spcAft>
                <a:spcPts val="600"/>
              </a:spcAft>
            </a:pPr>
            <a:endParaRPr lang="en-US" sz="1600" kern="0" dirty="0"/>
          </a:p>
          <a:p>
            <a:pPr lvl="1">
              <a:spcAft>
                <a:spcPts val="600"/>
              </a:spcAft>
            </a:pPr>
            <a:endParaRPr lang="en-US" sz="1600" kern="0" dirty="0"/>
          </a:p>
          <a:p>
            <a:pPr>
              <a:spcAft>
                <a:spcPts val="600"/>
              </a:spcAft>
            </a:pPr>
            <a:r>
              <a:rPr lang="en-US" sz="1800" kern="0" dirty="0"/>
              <a:t>Depends on cost sorting, and how </a:t>
            </a:r>
            <a:r>
              <a:rPr lang="en-US" sz="1800" b="1" kern="0" dirty="0"/>
              <a:t>value and cost are correlated</a:t>
            </a:r>
          </a:p>
          <a:p>
            <a:pPr lvl="1">
              <a:spcAft>
                <a:spcPts val="600"/>
              </a:spcAft>
            </a:pPr>
            <a:endParaRPr lang="en-US" sz="1600" kern="0" dirty="0"/>
          </a:p>
          <a:p>
            <a:pPr lvl="1">
              <a:spcAft>
                <a:spcPts val="600"/>
              </a:spcAft>
            </a:pPr>
            <a:endParaRPr lang="en-US" sz="1600" kern="0" dirty="0"/>
          </a:p>
          <a:p>
            <a:pPr>
              <a:spcAft>
                <a:spcPts val="600"/>
              </a:spcAft>
            </a:pPr>
            <a:r>
              <a:rPr lang="en-US" sz="1800" b="1" kern="0" dirty="0"/>
              <a:t>Consider two cases: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kern="0" dirty="0">
                <a:solidFill>
                  <a:srgbClr val="003366"/>
                </a:solidFill>
              </a:rPr>
              <a:t>No selection</a:t>
            </a:r>
            <a:r>
              <a:rPr lang="en-US" sz="1600" kern="0" dirty="0">
                <a:solidFill>
                  <a:srgbClr val="003366"/>
                </a:solidFill>
              </a:rPr>
              <a:t> </a:t>
            </a:r>
            <a:r>
              <a:rPr lang="en-US" sz="1600" i="1" kern="0" dirty="0"/>
              <a:t>(constant / </a:t>
            </a:r>
            <a:r>
              <a:rPr lang="en-US" sz="1600" i="1" kern="0" dirty="0" err="1"/>
              <a:t>uncorr</a:t>
            </a:r>
            <a:r>
              <a:rPr lang="en-US" sz="1600" i="1" kern="0" dirty="0"/>
              <a:t>. costs)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kern="0" dirty="0">
                <a:solidFill>
                  <a:srgbClr val="003366"/>
                </a:solidFill>
              </a:rPr>
              <a:t>Adverse selection:</a:t>
            </a:r>
            <a:r>
              <a:rPr lang="en-US" sz="1600" kern="0" dirty="0">
                <a:solidFill>
                  <a:srgbClr val="003366"/>
                </a:solidFill>
              </a:rPr>
              <a:t> </a:t>
            </a:r>
            <a:r>
              <a:rPr lang="en-US" sz="1600" i="1" kern="0" dirty="0">
                <a:solidFill>
                  <a:srgbClr val="003366"/>
                </a:solidFill>
              </a:rPr>
              <a:t>(l</a:t>
            </a:r>
            <a:r>
              <a:rPr lang="en-US" sz="1600" i="1" kern="0" dirty="0"/>
              <a:t>ow-value types are also low-cost)</a:t>
            </a:r>
          </a:p>
          <a:p>
            <a:pPr lvl="1">
              <a:spcAft>
                <a:spcPts val="600"/>
              </a:spcAft>
            </a:pPr>
            <a:endParaRPr lang="en-US" sz="1800" kern="0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698385-533F-5456-E17C-B795A770AF42}"/>
              </a:ext>
            </a:extLst>
          </p:cNvPr>
          <p:cNvCxnSpPr>
            <a:cxnSpLocks/>
          </p:cNvCxnSpPr>
          <p:nvPr/>
        </p:nvCxnSpPr>
        <p:spPr>
          <a:xfrm flipH="1" flipV="1">
            <a:off x="3753925" y="1079747"/>
            <a:ext cx="47914" cy="49475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98F8BB-D44E-6A4C-56A3-0095857347F9}"/>
              </a:ext>
            </a:extLst>
          </p:cNvPr>
          <p:cNvCxnSpPr>
            <a:cxnSpLocks/>
          </p:cNvCxnSpPr>
          <p:nvPr/>
        </p:nvCxnSpPr>
        <p:spPr>
          <a:xfrm flipH="1">
            <a:off x="872229" y="6017714"/>
            <a:ext cx="5029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FFA446-2C01-84B4-8A39-93F148837EC7}"/>
              </a:ext>
            </a:extLst>
          </p:cNvPr>
          <p:cNvSpPr txBox="1"/>
          <p:nvPr/>
        </p:nvSpPr>
        <p:spPr>
          <a:xfrm>
            <a:off x="5026115" y="6334780"/>
            <a:ext cx="10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Enrolled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32F9D-5BC6-9DF2-2C7A-798676769003}"/>
              </a:ext>
            </a:extLst>
          </p:cNvPr>
          <p:cNvCxnSpPr>
            <a:cxnSpLocks/>
          </p:cNvCxnSpPr>
          <p:nvPr/>
        </p:nvCxnSpPr>
        <p:spPr>
          <a:xfrm>
            <a:off x="872229" y="1716749"/>
            <a:ext cx="5029200" cy="3326291"/>
          </a:xfrm>
          <a:prstGeom prst="line">
            <a:avLst/>
          </a:prstGeom>
          <a:ln w="22225">
            <a:solidFill>
              <a:srgbClr val="2D5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785C06-A61A-C8ED-87E0-D630117F5C9D}"/>
              </a:ext>
            </a:extLst>
          </p:cNvPr>
          <p:cNvSpPr txBox="1"/>
          <p:nvPr/>
        </p:nvSpPr>
        <p:spPr>
          <a:xfrm>
            <a:off x="986148" y="1318495"/>
            <a:ext cx="122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4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 Value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093B6-29DD-74C0-282C-8B7BAFA0DD29}"/>
              </a:ext>
            </a:extLst>
          </p:cNvPr>
          <p:cNvCxnSpPr>
            <a:cxnSpLocks/>
          </p:cNvCxnSpPr>
          <p:nvPr/>
        </p:nvCxnSpPr>
        <p:spPr>
          <a:xfrm flipH="1">
            <a:off x="872229" y="997255"/>
            <a:ext cx="0" cy="502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01767B-48A9-CA9B-1295-0C5C4242E39F}"/>
              </a:ext>
            </a:extLst>
          </p:cNvPr>
          <p:cNvCxnSpPr/>
          <p:nvPr/>
        </p:nvCxnSpPr>
        <p:spPr>
          <a:xfrm>
            <a:off x="5882984" y="5892797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550889-571F-5799-3E7E-83104E7AB0B8}"/>
              </a:ext>
            </a:extLst>
          </p:cNvPr>
          <p:cNvSpPr txBox="1"/>
          <p:nvPr/>
        </p:nvSpPr>
        <p:spPr>
          <a:xfrm>
            <a:off x="5703387" y="6117854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D86C1-2E11-7AE4-A576-ED72B985D936}"/>
              </a:ext>
            </a:extLst>
          </p:cNvPr>
          <p:cNvSpPr txBox="1"/>
          <p:nvPr/>
        </p:nvSpPr>
        <p:spPr>
          <a:xfrm>
            <a:off x="680795" y="6123581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18F00-CC81-F0BC-6428-AB43DEC1B6A1}"/>
              </a:ext>
            </a:extLst>
          </p:cNvPr>
          <p:cNvCxnSpPr/>
          <p:nvPr/>
        </p:nvCxnSpPr>
        <p:spPr>
          <a:xfrm>
            <a:off x="865841" y="5891291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91379-16F8-02AC-8140-5B2F676DA465}"/>
              </a:ext>
            </a:extLst>
          </p:cNvPr>
          <p:cNvCxnSpPr>
            <a:cxnSpLocks/>
          </p:cNvCxnSpPr>
          <p:nvPr/>
        </p:nvCxnSpPr>
        <p:spPr>
          <a:xfrm flipH="1">
            <a:off x="1951452" y="6516161"/>
            <a:ext cx="3181345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13991C-EA87-A30F-76F1-0D2A5D8CBDE8}"/>
              </a:ext>
            </a:extLst>
          </p:cNvPr>
          <p:cNvSpPr txBox="1"/>
          <p:nvPr/>
        </p:nvSpPr>
        <p:spPr>
          <a:xfrm>
            <a:off x="2570040" y="6534267"/>
            <a:ext cx="183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Ordeal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5CA801-A810-5BE8-8F7E-EF5844EE3BC6}"/>
              </a:ext>
            </a:extLst>
          </p:cNvPr>
          <p:cNvCxnSpPr/>
          <p:nvPr/>
        </p:nvCxnSpPr>
        <p:spPr>
          <a:xfrm>
            <a:off x="3799190" y="5909400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/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blipFill>
                <a:blip r:embed="rId3"/>
                <a:stretch>
                  <a:fillRect l="-847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iamond 21">
            <a:extLst>
              <a:ext uri="{FF2B5EF4-FFF2-40B4-BE49-F238E27FC236}">
                <a16:creationId xmlns:a16="http://schemas.microsoft.com/office/drawing/2014/main" id="{23AFA19E-A744-6027-9341-3E3077E1C372}"/>
              </a:ext>
            </a:extLst>
          </p:cNvPr>
          <p:cNvSpPr/>
          <p:nvPr/>
        </p:nvSpPr>
        <p:spPr>
          <a:xfrm>
            <a:off x="2291425" y="2624440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AC6994-6DCB-D6FE-AC7A-5EDED2811D9E}"/>
                  </a:ext>
                </a:extLst>
              </p:cNvPr>
              <p:cNvSpPr txBox="1"/>
              <p:nvPr/>
            </p:nvSpPr>
            <p:spPr>
              <a:xfrm>
                <a:off x="2135144" y="2263699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AC6994-6DCB-D6FE-AC7A-5EDED2811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44" y="2263699"/>
                <a:ext cx="577423" cy="369332"/>
              </a:xfrm>
              <a:prstGeom prst="rect">
                <a:avLst/>
              </a:prstGeom>
              <a:blipFill>
                <a:blip r:embed="rId4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iamond 25">
            <a:extLst>
              <a:ext uri="{FF2B5EF4-FFF2-40B4-BE49-F238E27FC236}">
                <a16:creationId xmlns:a16="http://schemas.microsoft.com/office/drawing/2014/main" id="{E12E3490-5BB2-1B7F-E3E6-892EC4613777}"/>
              </a:ext>
            </a:extLst>
          </p:cNvPr>
          <p:cNvSpPr/>
          <p:nvPr/>
        </p:nvSpPr>
        <p:spPr>
          <a:xfrm>
            <a:off x="4959900" y="4404817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4F077-50CF-B2A9-0FF2-A5C92C3AC1AC}"/>
                  </a:ext>
                </a:extLst>
              </p:cNvPr>
              <p:cNvSpPr txBox="1"/>
              <p:nvPr/>
            </p:nvSpPr>
            <p:spPr>
              <a:xfrm>
                <a:off x="4797269" y="4539112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4F077-50CF-B2A9-0FF2-A5C92C3A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69" y="4539112"/>
                <a:ext cx="577423" cy="369332"/>
              </a:xfrm>
              <a:prstGeom prst="rect">
                <a:avLst/>
              </a:prstGeom>
              <a:blipFill>
                <a:blip r:embed="rId5"/>
                <a:stretch>
                  <a:fillRect r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F8BED6B-A804-ED86-B5BE-F6400A7D3609}"/>
              </a:ext>
            </a:extLst>
          </p:cNvPr>
          <p:cNvSpPr txBox="1"/>
          <p:nvPr/>
        </p:nvSpPr>
        <p:spPr>
          <a:xfrm>
            <a:off x="1320865" y="5674897"/>
            <a:ext cx="245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under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91B535-4CD6-000D-C737-B3586BFE23A1}"/>
              </a:ext>
            </a:extLst>
          </p:cNvPr>
          <p:cNvSpPr txBox="1"/>
          <p:nvPr/>
        </p:nvSpPr>
        <p:spPr>
          <a:xfrm>
            <a:off x="3798853" y="5665201"/>
            <a:ext cx="208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by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/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$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3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5CB1-B240-92E0-7396-A88910A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Sorting: Non-Selection Market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ABD8CDF-36F6-BE76-FB5F-98EE975D8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443" y="838200"/>
            <a:ext cx="3161379" cy="5791200"/>
          </a:xfrm>
        </p:spPr>
        <p:txBody>
          <a:bodyPr/>
          <a:lstStyle/>
          <a:p>
            <a:r>
              <a:rPr lang="en-US" sz="1800" b="1" dirty="0"/>
              <a:t>No selection: </a:t>
            </a:r>
            <a:r>
              <a:rPr lang="en-US" sz="1800" dirty="0"/>
              <a:t>Marginal cost curve is </a:t>
            </a:r>
            <a:r>
              <a:rPr lang="en-US" sz="1800" u="sng" dirty="0"/>
              <a:t>flat</a:t>
            </a:r>
          </a:p>
          <a:p>
            <a:endParaRPr lang="en-US" sz="1800" dirty="0"/>
          </a:p>
          <a:p>
            <a:r>
              <a:rPr lang="en-US" sz="1800" b="1" dirty="0"/>
              <a:t>Example:</a:t>
            </a:r>
            <a:r>
              <a:rPr lang="en-US" sz="1800" dirty="0"/>
              <a:t> Slots in a public pre-K program </a:t>
            </a:r>
            <a:br>
              <a:rPr lang="en-US" sz="1800" dirty="0"/>
            </a:br>
            <a:r>
              <a:rPr lang="en-US" sz="1800" i="1" dirty="0"/>
              <a:t>(all kids cost the same)</a:t>
            </a:r>
            <a:endParaRPr lang="en-US" sz="1800" dirty="0"/>
          </a:p>
          <a:p>
            <a:endParaRPr lang="en-US" sz="1800" i="1" dirty="0"/>
          </a:p>
          <a:p>
            <a:r>
              <a:rPr lang="en-US" sz="1800" b="1" dirty="0"/>
              <a:t>Gains from targeting </a:t>
            </a:r>
            <a:r>
              <a:rPr lang="en-US" sz="1800" dirty="0"/>
              <a:t>visualized as area b/n </a:t>
            </a:r>
            <a:br>
              <a:rPr lang="en-US" sz="1800" dirty="0"/>
            </a:br>
            <a:r>
              <a:rPr lang="en-US" sz="1800" dirty="0"/>
              <a:t>MV and MC</a:t>
            </a:r>
          </a:p>
          <a:p>
            <a:endParaRPr lang="en-US" sz="18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F94DAD-A609-234B-6510-81D91A893DCE}"/>
              </a:ext>
            </a:extLst>
          </p:cNvPr>
          <p:cNvSpPr/>
          <p:nvPr/>
        </p:nvSpPr>
        <p:spPr>
          <a:xfrm rot="10800000">
            <a:off x="3796603" y="3639370"/>
            <a:ext cx="2096684" cy="1403669"/>
          </a:xfrm>
          <a:prstGeom prst="triangle">
            <a:avLst>
              <a:gd name="adj" fmla="val 0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698385-533F-5456-E17C-B795A770AF42}"/>
              </a:ext>
            </a:extLst>
          </p:cNvPr>
          <p:cNvCxnSpPr>
            <a:cxnSpLocks/>
          </p:cNvCxnSpPr>
          <p:nvPr/>
        </p:nvCxnSpPr>
        <p:spPr>
          <a:xfrm flipH="1" flipV="1">
            <a:off x="3753925" y="1079747"/>
            <a:ext cx="47914" cy="49475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FF220E-389B-A309-7BEC-332BC04F3B8F}"/>
              </a:ext>
            </a:extLst>
          </p:cNvPr>
          <p:cNvSpPr/>
          <p:nvPr/>
        </p:nvSpPr>
        <p:spPr>
          <a:xfrm>
            <a:off x="872228" y="1716749"/>
            <a:ext cx="2912542" cy="1931666"/>
          </a:xfrm>
          <a:prstGeom prst="triangle">
            <a:avLst>
              <a:gd name="adj" fmla="val 0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98F8BB-D44E-6A4C-56A3-0095857347F9}"/>
              </a:ext>
            </a:extLst>
          </p:cNvPr>
          <p:cNvCxnSpPr>
            <a:cxnSpLocks/>
          </p:cNvCxnSpPr>
          <p:nvPr/>
        </p:nvCxnSpPr>
        <p:spPr>
          <a:xfrm flipH="1">
            <a:off x="872229" y="6017714"/>
            <a:ext cx="5029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FFA446-2C01-84B4-8A39-93F148837EC7}"/>
              </a:ext>
            </a:extLst>
          </p:cNvPr>
          <p:cNvSpPr txBox="1"/>
          <p:nvPr/>
        </p:nvSpPr>
        <p:spPr>
          <a:xfrm>
            <a:off x="5026115" y="6334780"/>
            <a:ext cx="10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Enrolled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32F9D-5BC6-9DF2-2C7A-798676769003}"/>
              </a:ext>
            </a:extLst>
          </p:cNvPr>
          <p:cNvCxnSpPr>
            <a:cxnSpLocks/>
          </p:cNvCxnSpPr>
          <p:nvPr/>
        </p:nvCxnSpPr>
        <p:spPr>
          <a:xfrm>
            <a:off x="872229" y="1716749"/>
            <a:ext cx="5029200" cy="3326291"/>
          </a:xfrm>
          <a:prstGeom prst="line">
            <a:avLst/>
          </a:prstGeom>
          <a:ln w="22225">
            <a:solidFill>
              <a:srgbClr val="2D5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785C06-A61A-C8ED-87E0-D630117F5C9D}"/>
              </a:ext>
            </a:extLst>
          </p:cNvPr>
          <p:cNvSpPr txBox="1"/>
          <p:nvPr/>
        </p:nvSpPr>
        <p:spPr>
          <a:xfrm>
            <a:off x="986148" y="1318495"/>
            <a:ext cx="122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4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 Value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ADDCB2-7A86-3A7D-B278-D5D681F92A39}"/>
              </a:ext>
            </a:extLst>
          </p:cNvPr>
          <p:cNvCxnSpPr>
            <a:cxnSpLocks/>
          </p:cNvCxnSpPr>
          <p:nvPr/>
        </p:nvCxnSpPr>
        <p:spPr>
          <a:xfrm>
            <a:off x="872228" y="3648433"/>
            <a:ext cx="5029200" cy="0"/>
          </a:xfrm>
          <a:prstGeom prst="line">
            <a:avLst/>
          </a:prstGeom>
          <a:ln w="22225">
            <a:solidFill>
              <a:srgbClr val="903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A3CADF-D17B-0F0D-3243-0A5926822513}"/>
                  </a:ext>
                </a:extLst>
              </p:cNvPr>
              <p:cNvSpPr txBox="1"/>
              <p:nvPr/>
            </p:nvSpPr>
            <p:spPr>
              <a:xfrm>
                <a:off x="976640" y="3684628"/>
                <a:ext cx="12635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Marginal Cost </a:t>
                </a:r>
              </a:p>
              <a:p>
                <a:r>
                  <a:rPr lang="en-US" sz="1400" i="1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0353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400" b="0" i="1" smtClean="0">
                        <a:solidFill>
                          <a:srgbClr val="90353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 i="1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A3CADF-D17B-0F0D-3243-0A5926822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40" y="3684628"/>
                <a:ext cx="1263594" cy="830997"/>
              </a:xfrm>
              <a:prstGeom prst="rect">
                <a:avLst/>
              </a:prstGeom>
              <a:blipFill>
                <a:blip r:embed="rId2"/>
                <a:stretch>
                  <a:fillRect l="-2415" t="-2190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093B6-29DD-74C0-282C-8B7BAFA0DD29}"/>
              </a:ext>
            </a:extLst>
          </p:cNvPr>
          <p:cNvCxnSpPr>
            <a:cxnSpLocks/>
          </p:cNvCxnSpPr>
          <p:nvPr/>
        </p:nvCxnSpPr>
        <p:spPr>
          <a:xfrm flipH="1">
            <a:off x="872229" y="997255"/>
            <a:ext cx="0" cy="502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01767B-48A9-CA9B-1295-0C5C4242E39F}"/>
              </a:ext>
            </a:extLst>
          </p:cNvPr>
          <p:cNvCxnSpPr/>
          <p:nvPr/>
        </p:nvCxnSpPr>
        <p:spPr>
          <a:xfrm>
            <a:off x="5882984" y="5892797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550889-571F-5799-3E7E-83104E7AB0B8}"/>
              </a:ext>
            </a:extLst>
          </p:cNvPr>
          <p:cNvSpPr txBox="1"/>
          <p:nvPr/>
        </p:nvSpPr>
        <p:spPr>
          <a:xfrm>
            <a:off x="5703387" y="6117854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D86C1-2E11-7AE4-A576-ED72B985D936}"/>
              </a:ext>
            </a:extLst>
          </p:cNvPr>
          <p:cNvSpPr txBox="1"/>
          <p:nvPr/>
        </p:nvSpPr>
        <p:spPr>
          <a:xfrm>
            <a:off x="680795" y="6123581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18F00-CC81-F0BC-6428-AB43DEC1B6A1}"/>
              </a:ext>
            </a:extLst>
          </p:cNvPr>
          <p:cNvCxnSpPr/>
          <p:nvPr/>
        </p:nvCxnSpPr>
        <p:spPr>
          <a:xfrm>
            <a:off x="865841" y="5891291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91379-16F8-02AC-8140-5B2F676DA465}"/>
              </a:ext>
            </a:extLst>
          </p:cNvPr>
          <p:cNvCxnSpPr>
            <a:cxnSpLocks/>
          </p:cNvCxnSpPr>
          <p:nvPr/>
        </p:nvCxnSpPr>
        <p:spPr>
          <a:xfrm flipH="1">
            <a:off x="1951452" y="6516161"/>
            <a:ext cx="3181345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13991C-EA87-A30F-76F1-0D2A5D8CBDE8}"/>
              </a:ext>
            </a:extLst>
          </p:cNvPr>
          <p:cNvSpPr txBox="1"/>
          <p:nvPr/>
        </p:nvSpPr>
        <p:spPr>
          <a:xfrm>
            <a:off x="2570040" y="6534267"/>
            <a:ext cx="183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Ordeal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5CA801-A810-5BE8-8F7E-EF5844EE3BC6}"/>
              </a:ext>
            </a:extLst>
          </p:cNvPr>
          <p:cNvCxnSpPr/>
          <p:nvPr/>
        </p:nvCxnSpPr>
        <p:spPr>
          <a:xfrm>
            <a:off x="3799190" y="5909400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/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EA2E7-FBFA-EC5F-2AB8-EC6EA503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07" y="6099747"/>
                <a:ext cx="359194" cy="338554"/>
              </a:xfrm>
              <a:prstGeom prst="rect">
                <a:avLst/>
              </a:prstGeom>
              <a:blipFill>
                <a:blip r:embed="rId3"/>
                <a:stretch>
                  <a:fillRect l="-847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iamond 21">
            <a:extLst>
              <a:ext uri="{FF2B5EF4-FFF2-40B4-BE49-F238E27FC236}">
                <a16:creationId xmlns:a16="http://schemas.microsoft.com/office/drawing/2014/main" id="{23AFA19E-A744-6027-9341-3E3077E1C372}"/>
              </a:ext>
            </a:extLst>
          </p:cNvPr>
          <p:cNvSpPr/>
          <p:nvPr/>
        </p:nvSpPr>
        <p:spPr>
          <a:xfrm>
            <a:off x="2291425" y="2624440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AC6994-6DCB-D6FE-AC7A-5EDED2811D9E}"/>
                  </a:ext>
                </a:extLst>
              </p:cNvPr>
              <p:cNvSpPr txBox="1"/>
              <p:nvPr/>
            </p:nvSpPr>
            <p:spPr>
              <a:xfrm>
                <a:off x="2135144" y="2263699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AC6994-6DCB-D6FE-AC7A-5EDED2811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44" y="2263699"/>
                <a:ext cx="577423" cy="369332"/>
              </a:xfrm>
              <a:prstGeom prst="rect">
                <a:avLst/>
              </a:prstGeom>
              <a:blipFill>
                <a:blip r:embed="rId4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B4CF52-0642-C947-9B79-94004F943868}"/>
                  </a:ext>
                </a:extLst>
              </p:cNvPr>
              <p:cNvSpPr txBox="1"/>
              <p:nvPr/>
            </p:nvSpPr>
            <p:spPr>
              <a:xfrm>
                <a:off x="2128735" y="3703961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B4CF52-0642-C947-9B79-94004F94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735" y="3703961"/>
                <a:ext cx="577423" cy="369332"/>
              </a:xfrm>
              <a:prstGeom prst="rect">
                <a:avLst/>
              </a:prstGeom>
              <a:blipFill>
                <a:blip r:embed="rId5"/>
                <a:stretch>
                  <a:fillRect r="-1789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iamond 24">
            <a:extLst>
              <a:ext uri="{FF2B5EF4-FFF2-40B4-BE49-F238E27FC236}">
                <a16:creationId xmlns:a16="http://schemas.microsoft.com/office/drawing/2014/main" id="{2C6D90F3-4B21-4C1E-7458-E6B26EF90720}"/>
              </a:ext>
            </a:extLst>
          </p:cNvPr>
          <p:cNvSpPr/>
          <p:nvPr/>
        </p:nvSpPr>
        <p:spPr>
          <a:xfrm>
            <a:off x="2280390" y="3573156"/>
            <a:ext cx="132431" cy="132431"/>
          </a:xfrm>
          <a:prstGeom prst="diamond">
            <a:avLst/>
          </a:prstGeom>
          <a:solidFill>
            <a:srgbClr val="90353B"/>
          </a:solidFill>
          <a:ln>
            <a:solidFill>
              <a:srgbClr val="903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E12E3490-5BB2-1B7F-E3E6-892EC4613777}"/>
              </a:ext>
            </a:extLst>
          </p:cNvPr>
          <p:cNvSpPr/>
          <p:nvPr/>
        </p:nvSpPr>
        <p:spPr>
          <a:xfrm>
            <a:off x="4959900" y="4404817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4F077-50CF-B2A9-0FF2-A5C92C3AC1AC}"/>
                  </a:ext>
                </a:extLst>
              </p:cNvPr>
              <p:cNvSpPr txBox="1"/>
              <p:nvPr/>
            </p:nvSpPr>
            <p:spPr>
              <a:xfrm>
                <a:off x="4797269" y="4539112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4F077-50CF-B2A9-0FF2-A5C92C3A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69" y="4539112"/>
                <a:ext cx="577423" cy="369332"/>
              </a:xfrm>
              <a:prstGeom prst="rect">
                <a:avLst/>
              </a:prstGeom>
              <a:blipFill>
                <a:blip r:embed="rId6"/>
                <a:stretch>
                  <a:fillRect r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1D8168-FC1E-190E-30A4-B9E3A25FED7E}"/>
                  </a:ext>
                </a:extLst>
              </p:cNvPr>
              <p:cNvSpPr txBox="1"/>
              <p:nvPr/>
            </p:nvSpPr>
            <p:spPr>
              <a:xfrm>
                <a:off x="4820533" y="3211367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1D8168-FC1E-190E-30A4-B9E3A25FE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33" y="3211367"/>
                <a:ext cx="577423" cy="369332"/>
              </a:xfrm>
              <a:prstGeom prst="rect">
                <a:avLst/>
              </a:prstGeom>
              <a:blipFill>
                <a:blip r:embed="rId7"/>
                <a:stretch>
                  <a:fillRect r="-1808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iamond 28">
            <a:extLst>
              <a:ext uri="{FF2B5EF4-FFF2-40B4-BE49-F238E27FC236}">
                <a16:creationId xmlns:a16="http://schemas.microsoft.com/office/drawing/2014/main" id="{B7893C86-8108-DBA5-24F8-5A744C76EC30}"/>
              </a:ext>
            </a:extLst>
          </p:cNvPr>
          <p:cNvSpPr/>
          <p:nvPr/>
        </p:nvSpPr>
        <p:spPr>
          <a:xfrm>
            <a:off x="4976814" y="3580708"/>
            <a:ext cx="132431" cy="132431"/>
          </a:xfrm>
          <a:prstGeom prst="diamond">
            <a:avLst/>
          </a:prstGeom>
          <a:solidFill>
            <a:srgbClr val="90353B"/>
          </a:solidFill>
          <a:ln>
            <a:solidFill>
              <a:srgbClr val="903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8BED6B-A804-ED86-B5BE-F6400A7D3609}"/>
              </a:ext>
            </a:extLst>
          </p:cNvPr>
          <p:cNvSpPr txBox="1"/>
          <p:nvPr/>
        </p:nvSpPr>
        <p:spPr>
          <a:xfrm>
            <a:off x="1320865" y="5674897"/>
            <a:ext cx="245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under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91B535-4CD6-000D-C737-B3586BFE23A1}"/>
              </a:ext>
            </a:extLst>
          </p:cNvPr>
          <p:cNvSpPr txBox="1"/>
          <p:nvPr/>
        </p:nvSpPr>
        <p:spPr>
          <a:xfrm>
            <a:off x="3798853" y="5665201"/>
            <a:ext cx="208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by 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301451-7891-7817-A9DB-5BBAD37AD037}"/>
              </a:ext>
            </a:extLst>
          </p:cNvPr>
          <p:cNvSpPr txBox="1"/>
          <p:nvPr/>
        </p:nvSpPr>
        <p:spPr>
          <a:xfrm>
            <a:off x="1957182" y="4476370"/>
            <a:ext cx="13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Gains from Targeting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E12C88-340B-58F0-5C0B-CE50BC7F36CA}"/>
              </a:ext>
            </a:extLst>
          </p:cNvPr>
          <p:cNvCxnSpPr>
            <a:cxnSpLocks/>
          </p:cNvCxnSpPr>
          <p:nvPr/>
        </p:nvCxnSpPr>
        <p:spPr>
          <a:xfrm flipH="1" flipV="1">
            <a:off x="1753500" y="3475148"/>
            <a:ext cx="486734" cy="984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12A382-3D10-3200-0B34-0A201669D5B4}"/>
              </a:ext>
            </a:extLst>
          </p:cNvPr>
          <p:cNvCxnSpPr>
            <a:cxnSpLocks/>
          </p:cNvCxnSpPr>
          <p:nvPr/>
        </p:nvCxnSpPr>
        <p:spPr>
          <a:xfrm flipH="1">
            <a:off x="3005232" y="3883940"/>
            <a:ext cx="1747142" cy="653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F67AB621-8EC9-3459-09C4-0735E59B8BB5}"/>
              </a:ext>
            </a:extLst>
          </p:cNvPr>
          <p:cNvSpPr/>
          <p:nvPr/>
        </p:nvSpPr>
        <p:spPr>
          <a:xfrm>
            <a:off x="2157215" y="2722859"/>
            <a:ext cx="78093" cy="8359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96AF0B-7D6C-6390-55D9-8D0B96A697EC}"/>
                  </a:ext>
                </a:extLst>
              </p:cNvPr>
              <p:cNvSpPr txBox="1"/>
              <p:nvPr/>
            </p:nvSpPr>
            <p:spPr>
              <a:xfrm>
                <a:off x="1817270" y="2931479"/>
                <a:ext cx="359194" cy="359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𝜸</m:t>
                              </m:r>
                            </m:e>
                          </m:ba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96AF0B-7D6C-6390-55D9-8D0B96A6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70" y="2931479"/>
                <a:ext cx="359194" cy="359586"/>
              </a:xfrm>
              <a:prstGeom prst="rect">
                <a:avLst/>
              </a:prstGeom>
              <a:blipFill>
                <a:blip r:embed="rId8"/>
                <a:stretch>
                  <a:fillRect l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>
            <a:extLst>
              <a:ext uri="{FF2B5EF4-FFF2-40B4-BE49-F238E27FC236}">
                <a16:creationId xmlns:a16="http://schemas.microsoft.com/office/drawing/2014/main" id="{03503CA8-7CB8-9176-1661-82D6C8BADDB9}"/>
              </a:ext>
            </a:extLst>
          </p:cNvPr>
          <p:cNvSpPr/>
          <p:nvPr/>
        </p:nvSpPr>
        <p:spPr>
          <a:xfrm rot="10800000">
            <a:off x="5191876" y="3683474"/>
            <a:ext cx="78093" cy="8359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3FF268-1ED4-B785-8505-301BFDCD8AD9}"/>
                  </a:ext>
                </a:extLst>
              </p:cNvPr>
              <p:cNvSpPr txBox="1"/>
              <p:nvPr/>
            </p:nvSpPr>
            <p:spPr>
              <a:xfrm>
                <a:off x="5362639" y="3928703"/>
                <a:ext cx="359194" cy="359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𝜸</m:t>
                              </m:r>
                            </m:e>
                          </m:ba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3FF268-1ED4-B785-8505-301BFDCD8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639" y="3928703"/>
                <a:ext cx="359194" cy="359586"/>
              </a:xfrm>
              <a:prstGeom prst="rect">
                <a:avLst/>
              </a:prstGeom>
              <a:blipFill>
                <a:blip r:embed="rId9"/>
                <a:stretch>
                  <a:fillRect l="-18644"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/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$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D7998-1067-786C-3B03-D45C54091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80159"/>
                <a:ext cx="2126750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8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2" grpId="0"/>
      <p:bldP spid="35" grpId="0" animBg="1"/>
      <p:bldP spid="36" grpId="0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5CB1-B240-92E0-7396-A88910A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Sorting: Adverse Selection </a:t>
            </a:r>
            <a:r>
              <a:rPr lang="en-US" i="1" dirty="0"/>
              <a:t>(modest)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FAA8F-FC90-35E7-B8CF-42F70846F6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61334" y="838200"/>
                <a:ext cx="2930859" cy="5791200"/>
              </a:xfrm>
            </p:spPr>
            <p:txBody>
              <a:bodyPr/>
              <a:lstStyle/>
              <a:p>
                <a:r>
                  <a:rPr lang="en-US" sz="1800" b="1" dirty="0"/>
                  <a:t>Adverse selection:</a:t>
                </a:r>
                <a:r>
                  <a:rPr lang="en-US" sz="1800" dirty="0"/>
                  <a:t> Rotates MC curve to slope down with MV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S</a:t>
                </a:r>
                <a:r>
                  <a:rPr lang="en-US" sz="1600" dirty="0"/>
                  <a:t>hrinks the gains from targeting on value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r>
                  <a:rPr lang="en-US" sz="1800" b="1" dirty="0">
                    <a:solidFill>
                      <a:srgbClr val="003366"/>
                    </a:solidFill>
                  </a:rPr>
                  <a:t>Key stat:</a:t>
                </a:r>
                <a:r>
                  <a:rPr lang="en-US" sz="1800" dirty="0">
                    <a:solidFill>
                      <a:srgbClr val="003366"/>
                    </a:solidFill>
                  </a:rPr>
                  <a:t> Adverse selection “tax” </a:t>
                </a:r>
              </a:p>
              <a:p>
                <a:pPr lvl="1"/>
                <a:r>
                  <a:rPr lang="en-US" sz="1600" dirty="0"/>
                  <a:t>Reduces gains from targeting on value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sz="1600" b="1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1600" b="1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</m:den>
                    </m:f>
                    <m:r>
                      <a:rPr lang="en-US" sz="1600" b="1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 Regression </a:t>
                </a:r>
                <a:r>
                  <a:rPr lang="en-US" sz="1600" dirty="0" err="1">
                    <a:sym typeface="Wingdings" panose="05000000000000000000" pitchFamily="2" charset="2"/>
                  </a:rPr>
                  <a:t>coeff</a:t>
                </a:r>
                <a:r>
                  <a:rPr lang="en-US" sz="1600" dirty="0">
                    <a:sym typeface="Wingdings" panose="05000000000000000000" pitchFamily="2" charset="2"/>
                  </a:rPr>
                  <a:t> in statistical projection of cost on value</a:t>
                </a:r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FAA8F-FC90-35E7-B8CF-42F70846F6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1334" y="838200"/>
                <a:ext cx="2930859" cy="5791200"/>
              </a:xfrm>
              <a:blipFill>
                <a:blip r:embed="rId3"/>
                <a:stretch>
                  <a:fillRect t="-632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2934CB-3364-722E-7DF3-819C2D5B6A15}"/>
              </a:ext>
            </a:extLst>
          </p:cNvPr>
          <p:cNvSpPr/>
          <p:nvPr/>
        </p:nvSpPr>
        <p:spPr>
          <a:xfrm>
            <a:off x="3759239" y="3632200"/>
            <a:ext cx="2101850" cy="1403350"/>
          </a:xfrm>
          <a:custGeom>
            <a:avLst/>
            <a:gdLst>
              <a:gd name="connsiteX0" fmla="*/ 2095500 w 2101850"/>
              <a:gd name="connsiteY0" fmla="*/ 1403350 h 1403350"/>
              <a:gd name="connsiteX1" fmla="*/ 2101850 w 2101850"/>
              <a:gd name="connsiteY1" fmla="*/ 971550 h 1403350"/>
              <a:gd name="connsiteX2" fmla="*/ 0 w 2101850"/>
              <a:gd name="connsiteY2" fmla="*/ 0 h 1403350"/>
              <a:gd name="connsiteX3" fmla="*/ 2095500 w 2101850"/>
              <a:gd name="connsiteY3" fmla="*/ 140335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850" h="1403350">
                <a:moveTo>
                  <a:pt x="2095500" y="1403350"/>
                </a:moveTo>
                <a:cubicBezTo>
                  <a:pt x="2097617" y="1259417"/>
                  <a:pt x="2099733" y="1115483"/>
                  <a:pt x="2101850" y="971550"/>
                </a:cubicBezTo>
                <a:lnTo>
                  <a:pt x="0" y="0"/>
                </a:lnTo>
                <a:lnTo>
                  <a:pt x="2095500" y="1403350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8B2B460-4A8F-8162-EBE0-816FBCA63230}"/>
              </a:ext>
            </a:extLst>
          </p:cNvPr>
          <p:cNvSpPr/>
          <p:nvPr/>
        </p:nvSpPr>
        <p:spPr>
          <a:xfrm>
            <a:off x="844589" y="1708150"/>
            <a:ext cx="2901950" cy="1924050"/>
          </a:xfrm>
          <a:custGeom>
            <a:avLst/>
            <a:gdLst>
              <a:gd name="connsiteX0" fmla="*/ 0 w 2901950"/>
              <a:gd name="connsiteY0" fmla="*/ 0 h 1924050"/>
              <a:gd name="connsiteX1" fmla="*/ 2901950 w 2901950"/>
              <a:gd name="connsiteY1" fmla="*/ 1924050 h 1924050"/>
              <a:gd name="connsiteX2" fmla="*/ 6350 w 2901950"/>
              <a:gd name="connsiteY2" fmla="*/ 571500 h 1924050"/>
              <a:gd name="connsiteX3" fmla="*/ 0 w 2901950"/>
              <a:gd name="connsiteY3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950" h="1924050">
                <a:moveTo>
                  <a:pt x="0" y="0"/>
                </a:moveTo>
                <a:lnTo>
                  <a:pt x="2901950" y="1924050"/>
                </a:lnTo>
                <a:lnTo>
                  <a:pt x="6350" y="571500"/>
                </a:lnTo>
                <a:cubicBezTo>
                  <a:pt x="8467" y="389467"/>
                  <a:pt x="10583" y="207433"/>
                  <a:pt x="0" y="0"/>
                </a:cubicBez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A25A1A-09E4-7214-E349-28E07209F583}"/>
              </a:ext>
            </a:extLst>
          </p:cNvPr>
          <p:cNvCxnSpPr>
            <a:cxnSpLocks/>
          </p:cNvCxnSpPr>
          <p:nvPr/>
        </p:nvCxnSpPr>
        <p:spPr>
          <a:xfrm flipH="1" flipV="1">
            <a:off x="3727196" y="1079747"/>
            <a:ext cx="47914" cy="49475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5B6183-8635-E1E4-A963-13A367993306}"/>
              </a:ext>
            </a:extLst>
          </p:cNvPr>
          <p:cNvCxnSpPr>
            <a:cxnSpLocks/>
          </p:cNvCxnSpPr>
          <p:nvPr/>
        </p:nvCxnSpPr>
        <p:spPr>
          <a:xfrm flipH="1">
            <a:off x="845500" y="6017714"/>
            <a:ext cx="5029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EE8881B-669E-623E-8740-53211910CB89}"/>
              </a:ext>
            </a:extLst>
          </p:cNvPr>
          <p:cNvSpPr txBox="1"/>
          <p:nvPr/>
        </p:nvSpPr>
        <p:spPr>
          <a:xfrm>
            <a:off x="4999386" y="6334780"/>
            <a:ext cx="10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Enrolled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B1BE00-D5BF-B9A1-93E2-757465DBF48C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45500" y="1716749"/>
            <a:ext cx="5009239" cy="3318801"/>
          </a:xfrm>
          <a:prstGeom prst="line">
            <a:avLst/>
          </a:prstGeom>
          <a:ln w="22225">
            <a:solidFill>
              <a:srgbClr val="2D5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42A1C17-FD04-BE7E-07FF-C40ACA366718}"/>
              </a:ext>
            </a:extLst>
          </p:cNvPr>
          <p:cNvSpPr txBox="1"/>
          <p:nvPr/>
        </p:nvSpPr>
        <p:spPr>
          <a:xfrm>
            <a:off x="959419" y="1318495"/>
            <a:ext cx="125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4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794820-D787-5F41-39FC-64EBAD5DAF89}"/>
                  </a:ext>
                </a:extLst>
              </p:cNvPr>
              <p:cNvSpPr txBox="1"/>
              <p:nvPr/>
            </p:nvSpPr>
            <p:spPr>
              <a:xfrm>
                <a:off x="774393" y="2558733"/>
                <a:ext cx="126359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</a:t>
                </a:r>
              </a:p>
              <a:p>
                <a:pPr algn="ctr"/>
                <a:r>
                  <a:rPr lang="en-US" sz="1400" i="1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(moderate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0353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1400" i="1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794820-D787-5F41-39FC-64EBAD5DA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3" y="2558733"/>
                <a:ext cx="1263594" cy="553998"/>
              </a:xfrm>
              <a:prstGeom prst="rect">
                <a:avLst/>
              </a:prstGeom>
              <a:blipFill>
                <a:blip r:embed="rId4"/>
                <a:stretch>
                  <a:fillRect t="-3297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275D6A-21FF-C76C-63BD-35F9AB293A42}"/>
              </a:ext>
            </a:extLst>
          </p:cNvPr>
          <p:cNvCxnSpPr>
            <a:cxnSpLocks/>
          </p:cNvCxnSpPr>
          <p:nvPr/>
        </p:nvCxnSpPr>
        <p:spPr>
          <a:xfrm flipH="1">
            <a:off x="845500" y="997255"/>
            <a:ext cx="0" cy="502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3E6FEDC-4216-2206-1946-FF5907051D79}"/>
              </a:ext>
            </a:extLst>
          </p:cNvPr>
          <p:cNvCxnSpPr/>
          <p:nvPr/>
        </p:nvCxnSpPr>
        <p:spPr>
          <a:xfrm>
            <a:off x="5856255" y="5892797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2A2F892-ACD4-3F13-AE49-B9857C6E09A1}"/>
              </a:ext>
            </a:extLst>
          </p:cNvPr>
          <p:cNvSpPr txBox="1"/>
          <p:nvPr/>
        </p:nvSpPr>
        <p:spPr>
          <a:xfrm>
            <a:off x="5676658" y="6117854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47EDBF-79C4-F373-A0DA-291BD535CFEB}"/>
              </a:ext>
            </a:extLst>
          </p:cNvPr>
          <p:cNvSpPr txBox="1"/>
          <p:nvPr/>
        </p:nvSpPr>
        <p:spPr>
          <a:xfrm>
            <a:off x="654066" y="6123581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9123E75-C693-950A-8242-310C0EBF5CFE}"/>
              </a:ext>
            </a:extLst>
          </p:cNvPr>
          <p:cNvCxnSpPr/>
          <p:nvPr/>
        </p:nvCxnSpPr>
        <p:spPr>
          <a:xfrm>
            <a:off x="839112" y="5891291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B04592-158B-D88B-80C0-EA3FD1341744}"/>
              </a:ext>
            </a:extLst>
          </p:cNvPr>
          <p:cNvCxnSpPr>
            <a:cxnSpLocks/>
          </p:cNvCxnSpPr>
          <p:nvPr/>
        </p:nvCxnSpPr>
        <p:spPr>
          <a:xfrm flipH="1">
            <a:off x="1924723" y="6516161"/>
            <a:ext cx="3181345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D24E68C-1A09-754B-9E94-4CD5440FF274}"/>
              </a:ext>
            </a:extLst>
          </p:cNvPr>
          <p:cNvSpPr txBox="1"/>
          <p:nvPr/>
        </p:nvSpPr>
        <p:spPr>
          <a:xfrm>
            <a:off x="2543311" y="6534267"/>
            <a:ext cx="183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Ordeal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74A4357-FE92-A49E-743C-71AD6E47A5FD}"/>
              </a:ext>
            </a:extLst>
          </p:cNvPr>
          <p:cNvCxnSpPr/>
          <p:nvPr/>
        </p:nvCxnSpPr>
        <p:spPr>
          <a:xfrm>
            <a:off x="3772461" y="5909400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00010D-BDC5-1030-33AB-5A30D2D4EA6E}"/>
                  </a:ext>
                </a:extLst>
              </p:cNvPr>
              <p:cNvSpPr txBox="1"/>
              <p:nvPr/>
            </p:nvSpPr>
            <p:spPr>
              <a:xfrm>
                <a:off x="3640778" y="6099747"/>
                <a:ext cx="35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00010D-BDC5-1030-33AB-5A30D2D4E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778" y="6099747"/>
                <a:ext cx="359194" cy="338554"/>
              </a:xfrm>
              <a:prstGeom prst="rect">
                <a:avLst/>
              </a:prstGeom>
              <a:blipFill>
                <a:blip r:embed="rId5"/>
                <a:stretch>
                  <a:fillRect l="-678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Diamond 56">
            <a:extLst>
              <a:ext uri="{FF2B5EF4-FFF2-40B4-BE49-F238E27FC236}">
                <a16:creationId xmlns:a16="http://schemas.microsoft.com/office/drawing/2014/main" id="{B0DBD2DA-6C48-20FE-FE03-9EB87A219AA1}"/>
              </a:ext>
            </a:extLst>
          </p:cNvPr>
          <p:cNvSpPr/>
          <p:nvPr/>
        </p:nvSpPr>
        <p:spPr>
          <a:xfrm>
            <a:off x="2264696" y="2624440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112CA8-0F66-3FE9-E286-64C05130632B}"/>
                  </a:ext>
                </a:extLst>
              </p:cNvPr>
              <p:cNvSpPr txBox="1"/>
              <p:nvPr/>
            </p:nvSpPr>
            <p:spPr>
              <a:xfrm>
                <a:off x="2042199" y="2282424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112CA8-0F66-3FE9-E286-64C051306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99" y="2282424"/>
                <a:ext cx="577423" cy="369332"/>
              </a:xfrm>
              <a:prstGeom prst="rect">
                <a:avLst/>
              </a:prstGeom>
              <a:blipFill>
                <a:blip r:embed="rId6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F0B220-131B-87B1-1787-C0950DA3EB67}"/>
                  </a:ext>
                </a:extLst>
              </p:cNvPr>
              <p:cNvSpPr txBox="1"/>
              <p:nvPr/>
            </p:nvSpPr>
            <p:spPr>
              <a:xfrm>
                <a:off x="2042199" y="3015942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F0B220-131B-87B1-1787-C0950DA3E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99" y="3015942"/>
                <a:ext cx="577423" cy="369332"/>
              </a:xfrm>
              <a:prstGeom prst="rect">
                <a:avLst/>
              </a:prstGeom>
              <a:blipFill>
                <a:blip r:embed="rId7"/>
                <a:stretch>
                  <a:fillRect r="-1789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Diamond 59">
            <a:extLst>
              <a:ext uri="{FF2B5EF4-FFF2-40B4-BE49-F238E27FC236}">
                <a16:creationId xmlns:a16="http://schemas.microsoft.com/office/drawing/2014/main" id="{849A241B-5DA7-8952-F8CC-38EA58ECD527}"/>
              </a:ext>
            </a:extLst>
          </p:cNvPr>
          <p:cNvSpPr/>
          <p:nvPr/>
        </p:nvSpPr>
        <p:spPr>
          <a:xfrm>
            <a:off x="4933171" y="4404817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DEDDB10-C2B5-1D95-FCC8-F99926D25AEC}"/>
                  </a:ext>
                </a:extLst>
              </p:cNvPr>
              <p:cNvSpPr txBox="1"/>
              <p:nvPr/>
            </p:nvSpPr>
            <p:spPr>
              <a:xfrm>
                <a:off x="4770540" y="4539112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DEDDB10-C2B5-1D95-FCC8-F99926D25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40" y="4539112"/>
                <a:ext cx="577423" cy="369332"/>
              </a:xfrm>
              <a:prstGeom prst="rect">
                <a:avLst/>
              </a:prstGeom>
              <a:blipFill>
                <a:blip r:embed="rId8"/>
                <a:stretch>
                  <a:fillRect r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8904C5-07F0-E537-B98B-8C5FC7E0130A}"/>
                  </a:ext>
                </a:extLst>
              </p:cNvPr>
              <p:cNvSpPr txBox="1"/>
              <p:nvPr/>
            </p:nvSpPr>
            <p:spPr>
              <a:xfrm>
                <a:off x="4766582" y="3809800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8904C5-07F0-E537-B98B-8C5FC7E0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82" y="3809800"/>
                <a:ext cx="577423" cy="369332"/>
              </a:xfrm>
              <a:prstGeom prst="rect">
                <a:avLst/>
              </a:prstGeom>
              <a:blipFill>
                <a:blip r:embed="rId9"/>
                <a:stretch>
                  <a:fillRect r="-1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Diamond 62">
            <a:extLst>
              <a:ext uri="{FF2B5EF4-FFF2-40B4-BE49-F238E27FC236}">
                <a16:creationId xmlns:a16="http://schemas.microsoft.com/office/drawing/2014/main" id="{E1D40D4B-DD42-CAB5-4A0E-183A35C3E3A2}"/>
              </a:ext>
            </a:extLst>
          </p:cNvPr>
          <p:cNvSpPr/>
          <p:nvPr/>
        </p:nvSpPr>
        <p:spPr>
          <a:xfrm>
            <a:off x="4939281" y="4131871"/>
            <a:ext cx="132431" cy="132431"/>
          </a:xfrm>
          <a:prstGeom prst="diamond">
            <a:avLst/>
          </a:prstGeom>
          <a:solidFill>
            <a:srgbClr val="90353B"/>
          </a:solidFill>
          <a:ln>
            <a:solidFill>
              <a:srgbClr val="903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96C9669-FC73-5C22-9412-5B4528019F68}"/>
              </a:ext>
            </a:extLst>
          </p:cNvPr>
          <p:cNvCxnSpPr>
            <a:cxnSpLocks/>
          </p:cNvCxnSpPr>
          <p:nvPr/>
        </p:nvCxnSpPr>
        <p:spPr>
          <a:xfrm>
            <a:off x="845499" y="3638953"/>
            <a:ext cx="5029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F3E6E82-FA69-5982-88CF-B35E1CAE00F6}"/>
              </a:ext>
            </a:extLst>
          </p:cNvPr>
          <p:cNvCxnSpPr>
            <a:cxnSpLocks/>
          </p:cNvCxnSpPr>
          <p:nvPr/>
        </p:nvCxnSpPr>
        <p:spPr>
          <a:xfrm>
            <a:off x="845499" y="2282424"/>
            <a:ext cx="5029200" cy="2334843"/>
          </a:xfrm>
          <a:prstGeom prst="line">
            <a:avLst/>
          </a:prstGeom>
          <a:ln w="22225">
            <a:solidFill>
              <a:srgbClr val="903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Diamond 67">
            <a:extLst>
              <a:ext uri="{FF2B5EF4-FFF2-40B4-BE49-F238E27FC236}">
                <a16:creationId xmlns:a16="http://schemas.microsoft.com/office/drawing/2014/main" id="{7A5C29E1-CA1F-6461-A87B-B9397ABF73F7}"/>
              </a:ext>
            </a:extLst>
          </p:cNvPr>
          <p:cNvSpPr/>
          <p:nvPr/>
        </p:nvSpPr>
        <p:spPr>
          <a:xfrm>
            <a:off x="2264696" y="2902087"/>
            <a:ext cx="132431" cy="132431"/>
          </a:xfrm>
          <a:prstGeom prst="diamond">
            <a:avLst/>
          </a:prstGeom>
          <a:solidFill>
            <a:srgbClr val="90353B"/>
          </a:solidFill>
          <a:ln>
            <a:solidFill>
              <a:srgbClr val="903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91EC2E-9490-FAC9-BC8B-D4D957265AD6}"/>
              </a:ext>
            </a:extLst>
          </p:cNvPr>
          <p:cNvCxnSpPr>
            <a:cxnSpLocks/>
          </p:cNvCxnSpPr>
          <p:nvPr/>
        </p:nvCxnSpPr>
        <p:spPr>
          <a:xfrm flipH="1" flipV="1">
            <a:off x="1912497" y="2611939"/>
            <a:ext cx="356308" cy="2083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E73FBBC-9DC7-3218-13BC-E404A39CB741}"/>
              </a:ext>
            </a:extLst>
          </p:cNvPr>
          <p:cNvCxnSpPr>
            <a:cxnSpLocks/>
          </p:cNvCxnSpPr>
          <p:nvPr/>
        </p:nvCxnSpPr>
        <p:spPr>
          <a:xfrm flipH="1">
            <a:off x="3166825" y="4091921"/>
            <a:ext cx="1357129" cy="647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46278DF-0169-5281-BF7D-808341185BB0}"/>
              </a:ext>
            </a:extLst>
          </p:cNvPr>
          <p:cNvSpPr txBox="1"/>
          <p:nvPr/>
        </p:nvSpPr>
        <p:spPr>
          <a:xfrm>
            <a:off x="1294136" y="5674897"/>
            <a:ext cx="245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under 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A257E4A-35B2-84FE-F61B-54E786AE77E0}"/>
              </a:ext>
            </a:extLst>
          </p:cNvPr>
          <p:cNvSpPr txBox="1"/>
          <p:nvPr/>
        </p:nvSpPr>
        <p:spPr>
          <a:xfrm>
            <a:off x="3772124" y="5665201"/>
            <a:ext cx="208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by 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646B43-0B05-0FB3-5916-86E52B0FB3D5}"/>
              </a:ext>
            </a:extLst>
          </p:cNvPr>
          <p:cNvSpPr txBox="1"/>
          <p:nvPr/>
        </p:nvSpPr>
        <p:spPr>
          <a:xfrm>
            <a:off x="1570300" y="4713100"/>
            <a:ext cx="214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Gains from Targeting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(smaller)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FC0D29-D031-B7C5-E8FB-E5D92D6BD9BD}"/>
              </a:ext>
            </a:extLst>
          </p:cNvPr>
          <p:cNvSpPr txBox="1"/>
          <p:nvPr/>
        </p:nvSpPr>
        <p:spPr>
          <a:xfrm>
            <a:off x="2494797" y="3619675"/>
            <a:ext cx="134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903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Selection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C9CB21-7B83-7B79-D350-435578792FD9}"/>
              </a:ext>
            </a:extLst>
          </p:cNvPr>
          <p:cNvSpPr/>
          <p:nvPr/>
        </p:nvSpPr>
        <p:spPr>
          <a:xfrm rot="1993404">
            <a:off x="2548958" y="3248098"/>
            <a:ext cx="290998" cy="394338"/>
          </a:xfrm>
          <a:custGeom>
            <a:avLst/>
            <a:gdLst>
              <a:gd name="connsiteX0" fmla="*/ 176438 w 176438"/>
              <a:gd name="connsiteY0" fmla="*/ 416459 h 416459"/>
              <a:gd name="connsiteX1" fmla="*/ 4422 w 176438"/>
              <a:gd name="connsiteY1" fmla="*/ 190122 h 416459"/>
              <a:gd name="connsiteX2" fmla="*/ 67796 w 176438"/>
              <a:gd name="connsiteY2" fmla="*/ 0 h 4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38" h="416459">
                <a:moveTo>
                  <a:pt x="176438" y="416459"/>
                </a:moveTo>
                <a:cubicBezTo>
                  <a:pt x="99483" y="337995"/>
                  <a:pt x="22529" y="259532"/>
                  <a:pt x="4422" y="190122"/>
                </a:cubicBezTo>
                <a:cubicBezTo>
                  <a:pt x="-13685" y="120712"/>
                  <a:pt x="27055" y="60356"/>
                  <a:pt x="67796" y="0"/>
                </a:cubicBezTo>
              </a:path>
            </a:pathLst>
          </a:custGeom>
          <a:noFill/>
          <a:ln w="31750">
            <a:solidFill>
              <a:srgbClr val="90353B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4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9BD3-79A8-DE9A-B728-44EEC064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Efficacy and Adverse Selection 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B4A0F7-F061-0C08-6BA1-9D40D7821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following expression relates </a:t>
                </a:r>
                <a:r>
                  <a:rPr lang="en-US" b="1" dirty="0">
                    <a:solidFill>
                      <a:srgbClr val="003366"/>
                    </a:solidFill>
                  </a:rPr>
                  <a:t>targeting efficacy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336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dirty="0">
                    <a:solidFill>
                      <a:srgbClr val="003366"/>
                    </a:solidFill>
                  </a:rPr>
                  <a:t>) </a:t>
                </a:r>
                <a:r>
                  <a:rPr lang="en-US" dirty="0"/>
                  <a:t>to </a:t>
                </a:r>
                <a:r>
                  <a:rPr lang="en-US" b="1" dirty="0">
                    <a:solidFill>
                      <a:srgbClr val="003366"/>
                    </a:solidFill>
                  </a:rPr>
                  <a:t>sorting on social value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336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𝑺𝒐𝒄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3366"/>
                    </a:solidFill>
                  </a:rPr>
                  <a:t>):</a:t>
                </a:r>
              </a:p>
              <a:p>
                <a:endParaRPr lang="en-US" b="1" dirty="0">
                  <a:solidFill>
                    <a:srgbClr val="003366"/>
                  </a:solidFill>
                </a:endParaRPr>
              </a:p>
              <a:p>
                <a:endParaRPr lang="en-US" b="1" dirty="0">
                  <a:solidFill>
                    <a:srgbClr val="003366"/>
                  </a:solidFill>
                </a:endParaRPr>
              </a:p>
              <a:p>
                <a:endParaRPr lang="en-US" b="1" dirty="0">
                  <a:solidFill>
                    <a:srgbClr val="003366"/>
                  </a:solidFill>
                </a:endParaRPr>
              </a:p>
              <a:p>
                <a:endParaRPr lang="en-US" b="1" dirty="0">
                  <a:solidFill>
                    <a:srgbClr val="003366"/>
                  </a:solidFill>
                </a:endParaRPr>
              </a:p>
              <a:p>
                <a:r>
                  <a:rPr lang="en-US" b="1" dirty="0">
                    <a:solidFill>
                      <a:srgbClr val="003366"/>
                    </a:solidFill>
                  </a:rPr>
                  <a:t>Key take-aways:</a:t>
                </a:r>
              </a:p>
              <a:p>
                <a:pPr marL="800100" lvl="1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/>
                  <a:t>Any adverse selection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 “taxes” away gains from value sorting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Strong adverse selection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 creates “backward sorting” </a:t>
                </a:r>
                <a:br>
                  <a:rPr lang="en-US" dirty="0"/>
                </a:b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(c.f. 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Marone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&amp; Sabety, 2022)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B4A0F7-F061-0C08-6BA1-9D40D7821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66DEC0-5AD6-DF89-4216-1C5E52444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78666"/>
              </p:ext>
            </p:extLst>
          </p:nvPr>
        </p:nvGraphicFramePr>
        <p:xfrm>
          <a:off x="901700" y="2133600"/>
          <a:ext cx="73406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596880" progId="Equation.DSMT4">
                  <p:embed/>
                </p:oleObj>
              </mc:Choice>
              <mc:Fallback>
                <p:oleObj name="Equation" r:id="rId3" imgW="4076640" imgH="596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73D518-27E5-951B-3C98-B91303F42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700" y="2133600"/>
                        <a:ext cx="7340600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93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5CB1-B240-92E0-7396-A88910A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Selection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Backward Sorting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8F443-2771-7F16-BA83-32A6514B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472" y="838200"/>
            <a:ext cx="3086722" cy="5791200"/>
          </a:xfrm>
        </p:spPr>
        <p:txBody>
          <a:bodyPr/>
          <a:lstStyle/>
          <a:p>
            <a:r>
              <a:rPr lang="en-US" sz="1800" b="1" dirty="0"/>
              <a:t>“Strong” adverse selection 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MC curve is </a:t>
            </a:r>
            <a:r>
              <a:rPr lang="en-US" sz="1600" u="sng" dirty="0">
                <a:sym typeface="Wingdings" panose="05000000000000000000" pitchFamily="2" charset="2"/>
              </a:rPr>
              <a:t>steeper</a:t>
            </a:r>
            <a:r>
              <a:rPr lang="en-US" sz="1600" dirty="0">
                <a:sym typeface="Wingdings" panose="05000000000000000000" pitchFamily="2" charset="2"/>
              </a:rPr>
              <a:t> than MV curve 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i="1" dirty="0">
                <a:sym typeface="Wingdings" panose="05000000000000000000" pitchFamily="2" charset="2"/>
              </a:rPr>
              <a:t>(i.e., ordeal sorts more on cost than value)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b="1" dirty="0"/>
              <a:t>Implication:</a:t>
            </a:r>
            <a:r>
              <a:rPr lang="en-US" sz="1800" dirty="0"/>
              <a:t> Ordeal gets  “backward sorting”</a:t>
            </a:r>
          </a:p>
          <a:p>
            <a:pPr lvl="1"/>
            <a:r>
              <a:rPr lang="en-US" sz="1600" dirty="0"/>
              <a:t>C.f. </a:t>
            </a:r>
            <a:r>
              <a:rPr lang="en-US" sz="1600" dirty="0" err="1"/>
              <a:t>Marone</a:t>
            </a:r>
            <a:r>
              <a:rPr lang="en-US" sz="1600" dirty="0"/>
              <a:t> &amp; Sabety (</a:t>
            </a:r>
            <a:r>
              <a:rPr lang="en-US" sz="1600" i="1" dirty="0"/>
              <a:t>AER</a:t>
            </a:r>
            <a:r>
              <a:rPr lang="en-US" sz="1600" dirty="0"/>
              <a:t>, 2022)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A25A1A-09E4-7214-E349-28E07209F583}"/>
              </a:ext>
            </a:extLst>
          </p:cNvPr>
          <p:cNvCxnSpPr>
            <a:cxnSpLocks/>
          </p:cNvCxnSpPr>
          <p:nvPr/>
        </p:nvCxnSpPr>
        <p:spPr>
          <a:xfrm flipH="1" flipV="1">
            <a:off x="3727196" y="1079747"/>
            <a:ext cx="47914" cy="49475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5B6183-8635-E1E4-A963-13A367993306}"/>
              </a:ext>
            </a:extLst>
          </p:cNvPr>
          <p:cNvCxnSpPr>
            <a:cxnSpLocks/>
          </p:cNvCxnSpPr>
          <p:nvPr/>
        </p:nvCxnSpPr>
        <p:spPr>
          <a:xfrm flipH="1">
            <a:off x="845500" y="6017714"/>
            <a:ext cx="5029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EE8881B-669E-623E-8740-53211910CB89}"/>
              </a:ext>
            </a:extLst>
          </p:cNvPr>
          <p:cNvSpPr txBox="1"/>
          <p:nvPr/>
        </p:nvSpPr>
        <p:spPr>
          <a:xfrm>
            <a:off x="4999386" y="6334780"/>
            <a:ext cx="10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Enrolled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B1BE00-D5BF-B9A1-93E2-757465DBF48C}"/>
              </a:ext>
            </a:extLst>
          </p:cNvPr>
          <p:cNvCxnSpPr>
            <a:cxnSpLocks/>
          </p:cNvCxnSpPr>
          <p:nvPr/>
        </p:nvCxnSpPr>
        <p:spPr>
          <a:xfrm>
            <a:off x="845500" y="1716749"/>
            <a:ext cx="5009239" cy="3318801"/>
          </a:xfrm>
          <a:prstGeom prst="line">
            <a:avLst/>
          </a:prstGeom>
          <a:ln w="22225">
            <a:solidFill>
              <a:srgbClr val="2D5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42A1C17-FD04-BE7E-07FF-C40ACA366718}"/>
              </a:ext>
            </a:extLst>
          </p:cNvPr>
          <p:cNvSpPr txBox="1"/>
          <p:nvPr/>
        </p:nvSpPr>
        <p:spPr>
          <a:xfrm>
            <a:off x="959419" y="1318495"/>
            <a:ext cx="125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4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 Value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275D6A-21FF-C76C-63BD-35F9AB293A42}"/>
              </a:ext>
            </a:extLst>
          </p:cNvPr>
          <p:cNvCxnSpPr>
            <a:cxnSpLocks/>
          </p:cNvCxnSpPr>
          <p:nvPr/>
        </p:nvCxnSpPr>
        <p:spPr>
          <a:xfrm flipH="1">
            <a:off x="845500" y="997255"/>
            <a:ext cx="0" cy="502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3E6FEDC-4216-2206-1946-FF5907051D79}"/>
              </a:ext>
            </a:extLst>
          </p:cNvPr>
          <p:cNvCxnSpPr/>
          <p:nvPr/>
        </p:nvCxnSpPr>
        <p:spPr>
          <a:xfrm>
            <a:off x="5856255" y="5892797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2A2F892-ACD4-3F13-AE49-B9857C6E09A1}"/>
              </a:ext>
            </a:extLst>
          </p:cNvPr>
          <p:cNvSpPr txBox="1"/>
          <p:nvPr/>
        </p:nvSpPr>
        <p:spPr>
          <a:xfrm>
            <a:off x="5676658" y="6117854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47EDBF-79C4-F373-A0DA-291BD535CFEB}"/>
              </a:ext>
            </a:extLst>
          </p:cNvPr>
          <p:cNvSpPr txBox="1"/>
          <p:nvPr/>
        </p:nvSpPr>
        <p:spPr>
          <a:xfrm>
            <a:off x="654066" y="6123581"/>
            <a:ext cx="35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9123E75-C693-950A-8242-310C0EBF5CFE}"/>
              </a:ext>
            </a:extLst>
          </p:cNvPr>
          <p:cNvCxnSpPr/>
          <p:nvPr/>
        </p:nvCxnSpPr>
        <p:spPr>
          <a:xfrm>
            <a:off x="839112" y="5891291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B04592-158B-D88B-80C0-EA3FD1341744}"/>
              </a:ext>
            </a:extLst>
          </p:cNvPr>
          <p:cNvCxnSpPr>
            <a:cxnSpLocks/>
          </p:cNvCxnSpPr>
          <p:nvPr/>
        </p:nvCxnSpPr>
        <p:spPr>
          <a:xfrm flipH="1">
            <a:off x="1924723" y="6516161"/>
            <a:ext cx="3181345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D24E68C-1A09-754B-9E94-4CD5440FF274}"/>
              </a:ext>
            </a:extLst>
          </p:cNvPr>
          <p:cNvSpPr txBox="1"/>
          <p:nvPr/>
        </p:nvSpPr>
        <p:spPr>
          <a:xfrm>
            <a:off x="2543311" y="6534267"/>
            <a:ext cx="183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Ordeal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74A4357-FE92-A49E-743C-71AD6E47A5FD}"/>
              </a:ext>
            </a:extLst>
          </p:cNvPr>
          <p:cNvCxnSpPr/>
          <p:nvPr/>
        </p:nvCxnSpPr>
        <p:spPr>
          <a:xfrm>
            <a:off x="3772461" y="5909400"/>
            <a:ext cx="0" cy="25361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00010D-BDC5-1030-33AB-5A30D2D4EA6E}"/>
                  </a:ext>
                </a:extLst>
              </p:cNvPr>
              <p:cNvSpPr txBox="1"/>
              <p:nvPr/>
            </p:nvSpPr>
            <p:spPr>
              <a:xfrm>
                <a:off x="3640778" y="6099747"/>
                <a:ext cx="35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00010D-BDC5-1030-33AB-5A30D2D4E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778" y="6099747"/>
                <a:ext cx="359194" cy="338554"/>
              </a:xfrm>
              <a:prstGeom prst="rect">
                <a:avLst/>
              </a:prstGeom>
              <a:blipFill>
                <a:blip r:embed="rId4"/>
                <a:stretch>
                  <a:fillRect l="-678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Diamond 56">
            <a:extLst>
              <a:ext uri="{FF2B5EF4-FFF2-40B4-BE49-F238E27FC236}">
                <a16:creationId xmlns:a16="http://schemas.microsoft.com/office/drawing/2014/main" id="{B0DBD2DA-6C48-20FE-FE03-9EB87A219AA1}"/>
              </a:ext>
            </a:extLst>
          </p:cNvPr>
          <p:cNvSpPr/>
          <p:nvPr/>
        </p:nvSpPr>
        <p:spPr>
          <a:xfrm>
            <a:off x="2264696" y="2624440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112CA8-0F66-3FE9-E286-64C05130632B}"/>
                  </a:ext>
                </a:extLst>
              </p:cNvPr>
              <p:cNvSpPr txBox="1"/>
              <p:nvPr/>
            </p:nvSpPr>
            <p:spPr>
              <a:xfrm>
                <a:off x="2042199" y="2282424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112CA8-0F66-3FE9-E286-64C051306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99" y="2282424"/>
                <a:ext cx="577423" cy="369332"/>
              </a:xfrm>
              <a:prstGeom prst="rect">
                <a:avLst/>
              </a:prstGeom>
              <a:blipFill>
                <a:blip r:embed="rId5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F0B220-131B-87B1-1787-C0950DA3EB67}"/>
                  </a:ext>
                </a:extLst>
              </p:cNvPr>
              <p:cNvSpPr txBox="1"/>
              <p:nvPr/>
            </p:nvSpPr>
            <p:spPr>
              <a:xfrm>
                <a:off x="2038243" y="1591732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F0B220-131B-87B1-1787-C0950DA3E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243" y="1591732"/>
                <a:ext cx="577423" cy="369332"/>
              </a:xfrm>
              <a:prstGeom prst="rect">
                <a:avLst/>
              </a:prstGeom>
              <a:blipFill>
                <a:blip r:embed="rId6"/>
                <a:stretch>
                  <a:fillRect r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Diamond 59">
            <a:extLst>
              <a:ext uri="{FF2B5EF4-FFF2-40B4-BE49-F238E27FC236}">
                <a16:creationId xmlns:a16="http://schemas.microsoft.com/office/drawing/2014/main" id="{849A241B-5DA7-8952-F8CC-38EA58ECD527}"/>
              </a:ext>
            </a:extLst>
          </p:cNvPr>
          <p:cNvSpPr/>
          <p:nvPr/>
        </p:nvSpPr>
        <p:spPr>
          <a:xfrm>
            <a:off x="4933171" y="4404817"/>
            <a:ext cx="132431" cy="132431"/>
          </a:xfrm>
          <a:prstGeom prst="diamond">
            <a:avLst/>
          </a:prstGeom>
          <a:solidFill>
            <a:srgbClr val="345C7F"/>
          </a:solidFill>
          <a:ln>
            <a:solidFill>
              <a:srgbClr val="34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DEDDB10-C2B5-1D95-FCC8-F99926D25AEC}"/>
                  </a:ext>
                </a:extLst>
              </p:cNvPr>
              <p:cNvSpPr txBox="1"/>
              <p:nvPr/>
            </p:nvSpPr>
            <p:spPr>
              <a:xfrm>
                <a:off x="4770540" y="4539112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DEDDB10-C2B5-1D95-FCC8-F99926D25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40" y="4539112"/>
                <a:ext cx="577423" cy="369332"/>
              </a:xfrm>
              <a:prstGeom prst="rect">
                <a:avLst/>
              </a:prstGeom>
              <a:blipFill>
                <a:blip r:embed="rId7"/>
                <a:stretch>
                  <a:fillRect r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8904C5-07F0-E537-B98B-8C5FC7E0130A}"/>
                  </a:ext>
                </a:extLst>
              </p:cNvPr>
              <p:cNvSpPr txBox="1"/>
              <p:nvPr/>
            </p:nvSpPr>
            <p:spPr>
              <a:xfrm>
                <a:off x="4710674" y="4990959"/>
                <a:ext cx="57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8904C5-07F0-E537-B98B-8C5FC7E0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674" y="4990959"/>
                <a:ext cx="577423" cy="369332"/>
              </a:xfrm>
              <a:prstGeom prst="rect">
                <a:avLst/>
              </a:prstGeom>
              <a:blipFill>
                <a:blip r:embed="rId8"/>
                <a:stretch>
                  <a:fillRect r="-1808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Diamond 62">
            <a:extLst>
              <a:ext uri="{FF2B5EF4-FFF2-40B4-BE49-F238E27FC236}">
                <a16:creationId xmlns:a16="http://schemas.microsoft.com/office/drawing/2014/main" id="{E1D40D4B-DD42-CAB5-4A0E-183A35C3E3A2}"/>
              </a:ext>
            </a:extLst>
          </p:cNvPr>
          <p:cNvSpPr/>
          <p:nvPr/>
        </p:nvSpPr>
        <p:spPr>
          <a:xfrm>
            <a:off x="4883373" y="5313030"/>
            <a:ext cx="132431" cy="132431"/>
          </a:xfrm>
          <a:prstGeom prst="diamond">
            <a:avLst/>
          </a:prstGeom>
          <a:solidFill>
            <a:srgbClr val="90353B"/>
          </a:solidFill>
          <a:ln>
            <a:solidFill>
              <a:srgbClr val="903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96C9669-FC73-5C22-9412-5B4528019F68}"/>
              </a:ext>
            </a:extLst>
          </p:cNvPr>
          <p:cNvCxnSpPr>
            <a:cxnSpLocks/>
          </p:cNvCxnSpPr>
          <p:nvPr/>
        </p:nvCxnSpPr>
        <p:spPr>
          <a:xfrm>
            <a:off x="845499" y="3638953"/>
            <a:ext cx="5029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D7B37CC-FD1E-CFD3-B737-7E79E20A3F14}"/>
              </a:ext>
            </a:extLst>
          </p:cNvPr>
          <p:cNvCxnSpPr>
            <a:cxnSpLocks/>
          </p:cNvCxnSpPr>
          <p:nvPr/>
        </p:nvCxnSpPr>
        <p:spPr>
          <a:xfrm>
            <a:off x="2091817" y="1244236"/>
            <a:ext cx="2930684" cy="4248827"/>
          </a:xfrm>
          <a:prstGeom prst="line">
            <a:avLst/>
          </a:prstGeom>
          <a:ln w="22225">
            <a:solidFill>
              <a:srgbClr val="9035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7E1D329-D28D-1661-4B20-3E2180E36CE3}"/>
                  </a:ext>
                </a:extLst>
              </p:cNvPr>
              <p:cNvSpPr txBox="1"/>
              <p:nvPr/>
            </p:nvSpPr>
            <p:spPr>
              <a:xfrm>
                <a:off x="2147021" y="1048760"/>
                <a:ext cx="126359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</a:t>
                </a:r>
              </a:p>
              <a:p>
                <a:pPr algn="ctr"/>
                <a:r>
                  <a:rPr lang="en-US" sz="1400" i="1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(strong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0353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1400" i="1" dirty="0">
                    <a:solidFill>
                      <a:srgbClr val="9035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7E1D329-D28D-1661-4B20-3E2180E36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021" y="1048760"/>
                <a:ext cx="1263594" cy="553998"/>
              </a:xfrm>
              <a:prstGeom prst="rect">
                <a:avLst/>
              </a:prstGeom>
              <a:blipFill>
                <a:blip r:embed="rId9"/>
                <a:stretch>
                  <a:fillRect t="-3297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Diamond 67">
            <a:extLst>
              <a:ext uri="{FF2B5EF4-FFF2-40B4-BE49-F238E27FC236}">
                <a16:creationId xmlns:a16="http://schemas.microsoft.com/office/drawing/2014/main" id="{7A5C29E1-CA1F-6461-A87B-B9397ABF73F7}"/>
              </a:ext>
            </a:extLst>
          </p:cNvPr>
          <p:cNvSpPr/>
          <p:nvPr/>
        </p:nvSpPr>
        <p:spPr>
          <a:xfrm>
            <a:off x="2260740" y="1477877"/>
            <a:ext cx="132431" cy="132431"/>
          </a:xfrm>
          <a:prstGeom prst="diamond">
            <a:avLst/>
          </a:prstGeom>
          <a:solidFill>
            <a:srgbClr val="90353B"/>
          </a:solidFill>
          <a:ln>
            <a:solidFill>
              <a:srgbClr val="903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6278DF-0169-5281-BF7D-808341185BB0}"/>
              </a:ext>
            </a:extLst>
          </p:cNvPr>
          <p:cNvSpPr txBox="1"/>
          <p:nvPr/>
        </p:nvSpPr>
        <p:spPr>
          <a:xfrm>
            <a:off x="1294136" y="5674897"/>
            <a:ext cx="245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under 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A257E4A-35B2-84FE-F61B-54E786AE77E0}"/>
              </a:ext>
            </a:extLst>
          </p:cNvPr>
          <p:cNvSpPr txBox="1"/>
          <p:nvPr/>
        </p:nvSpPr>
        <p:spPr>
          <a:xfrm>
            <a:off x="3772124" y="5665201"/>
            <a:ext cx="208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by 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FC0D29-D031-B7C5-E8FB-E5D92D6BD9BD}"/>
              </a:ext>
            </a:extLst>
          </p:cNvPr>
          <p:cNvSpPr txBox="1"/>
          <p:nvPr/>
        </p:nvSpPr>
        <p:spPr>
          <a:xfrm>
            <a:off x="2494797" y="3566510"/>
            <a:ext cx="134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903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Selection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C9CB21-7B83-7B79-D350-435578792FD9}"/>
              </a:ext>
            </a:extLst>
          </p:cNvPr>
          <p:cNvSpPr/>
          <p:nvPr/>
        </p:nvSpPr>
        <p:spPr>
          <a:xfrm rot="1993404">
            <a:off x="2811964" y="2868392"/>
            <a:ext cx="308093" cy="699443"/>
          </a:xfrm>
          <a:custGeom>
            <a:avLst/>
            <a:gdLst>
              <a:gd name="connsiteX0" fmla="*/ 176438 w 176438"/>
              <a:gd name="connsiteY0" fmla="*/ 416459 h 416459"/>
              <a:gd name="connsiteX1" fmla="*/ 4422 w 176438"/>
              <a:gd name="connsiteY1" fmla="*/ 190122 h 416459"/>
              <a:gd name="connsiteX2" fmla="*/ 67796 w 176438"/>
              <a:gd name="connsiteY2" fmla="*/ 0 h 4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38" h="416459">
                <a:moveTo>
                  <a:pt x="176438" y="416459"/>
                </a:moveTo>
                <a:cubicBezTo>
                  <a:pt x="99483" y="337995"/>
                  <a:pt x="22529" y="259532"/>
                  <a:pt x="4422" y="190122"/>
                </a:cubicBezTo>
                <a:cubicBezTo>
                  <a:pt x="-13685" y="120712"/>
                  <a:pt x="27055" y="60356"/>
                  <a:pt x="67796" y="0"/>
                </a:cubicBezTo>
              </a:path>
            </a:pathLst>
          </a:custGeom>
          <a:noFill/>
          <a:ln w="31750">
            <a:solidFill>
              <a:srgbClr val="90353B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1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7158-2ED5-620E-A0A0-847D4F6A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#1: Persistent Uninsurance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0D5384-85BB-F284-C510-00E64E18F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56932"/>
            <a:ext cx="4191000" cy="5715000"/>
          </a:xfrm>
        </p:spPr>
        <p:txBody>
          <a:bodyPr/>
          <a:lstStyle/>
          <a:p>
            <a:r>
              <a:rPr lang="en-US" b="1" dirty="0"/>
              <a:t>Universal health insurance coverage </a:t>
            </a:r>
            <a:r>
              <a:rPr lang="en-US" dirty="0"/>
              <a:t>is a major goal</a:t>
            </a:r>
          </a:p>
          <a:p>
            <a:endParaRPr lang="en-US" b="1" dirty="0">
              <a:solidFill>
                <a:srgbClr val="003366"/>
              </a:solidFill>
            </a:endParaRPr>
          </a:p>
          <a:p>
            <a:r>
              <a:rPr lang="en-US" dirty="0"/>
              <a:t>Despite large ACA subsidies, </a:t>
            </a:r>
            <a:r>
              <a:rPr lang="en-US" b="1" dirty="0"/>
              <a:t>uninsurance remains high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28 million uninsured in 2022 </a:t>
            </a:r>
          </a:p>
          <a:p>
            <a:pPr lvl="1"/>
            <a:r>
              <a:rPr lang="en-US" sz="1600" dirty="0"/>
              <a:t>Most uninsured (63%) are already subsidy </a:t>
            </a:r>
            <a:r>
              <a:rPr lang="en-US" sz="1600" i="1" dirty="0"/>
              <a:t>eligible</a:t>
            </a:r>
            <a:r>
              <a:rPr lang="en-US" sz="1600" dirty="0"/>
              <a:t>, almost half (46%) likely qualify for </a:t>
            </a:r>
            <a:r>
              <a:rPr lang="en-US" sz="1600" i="1" dirty="0"/>
              <a:t>free </a:t>
            </a:r>
            <a:r>
              <a:rPr lang="en-US" sz="1600" dirty="0"/>
              <a:t>coverage</a:t>
            </a:r>
            <a:r>
              <a:rPr lang="en-US" sz="1600" i="1" dirty="0"/>
              <a:t> </a:t>
            </a:r>
            <a:br>
              <a:rPr lang="en-US" sz="1600" i="1" dirty="0"/>
            </a:br>
            <a:r>
              <a:rPr lang="en-US" sz="1600" dirty="0">
                <a:solidFill>
                  <a:srgbClr val="003366"/>
                </a:solidFill>
              </a:rPr>
              <a:t>[</a:t>
            </a:r>
            <a:r>
              <a:rPr lang="en-US" sz="1600" dirty="0">
                <a:solidFill>
                  <a:srgbClr val="0033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KFF 2021</a:t>
            </a:r>
            <a:r>
              <a:rPr lang="en-US" sz="1600" dirty="0">
                <a:solidFill>
                  <a:srgbClr val="003366"/>
                </a:solidFill>
              </a:rPr>
              <a:t>]</a:t>
            </a:r>
            <a:r>
              <a:rPr lang="en-US" sz="1600" dirty="0"/>
              <a:t> 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337DD9-99A7-188E-B3E7-25AC40B6E49B}"/>
              </a:ext>
            </a:extLst>
          </p:cNvPr>
          <p:cNvGrpSpPr/>
          <p:nvPr/>
        </p:nvGrpSpPr>
        <p:grpSpPr>
          <a:xfrm>
            <a:off x="4408968" y="1022499"/>
            <a:ext cx="4648199" cy="3464894"/>
            <a:chOff x="4419601" y="1905000"/>
            <a:chExt cx="4648199" cy="34648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6866EE-8F79-F95F-F6D3-3D54501D98AC}"/>
                </a:ext>
              </a:extLst>
            </p:cNvPr>
            <p:cNvGrpSpPr/>
            <p:nvPr/>
          </p:nvGrpSpPr>
          <p:grpSpPr>
            <a:xfrm>
              <a:off x="4419601" y="1905000"/>
              <a:ext cx="4648199" cy="3124097"/>
              <a:chOff x="0" y="1143103"/>
              <a:chExt cx="4648199" cy="3124097"/>
            </a:xfrm>
          </p:grpSpPr>
          <p:pic>
            <p:nvPicPr>
              <p:cNvPr id="1026" name="Picture 2" descr="The pandemic had no significant effect on the share of people without health insurance coverage ">
                <a:extLst>
                  <a:ext uri="{FF2B5EF4-FFF2-40B4-BE49-F238E27FC236}">
                    <a16:creationId xmlns:a16="http://schemas.microsoft.com/office/drawing/2014/main" id="{ED3AA427-F058-FE54-71FB-EB4A2FF1C8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96" r="3174" b="14285"/>
              <a:stretch/>
            </p:blipFill>
            <p:spPr bwMode="auto">
              <a:xfrm>
                <a:off x="0" y="1477926"/>
                <a:ext cx="4648199" cy="2789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BF16D2-C42C-C45E-9B7B-0DDF338D65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5499" y="1554126"/>
                <a:ext cx="0" cy="2449033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623EE-2568-FBD9-3F88-E8E79F89D792}"/>
                  </a:ext>
                </a:extLst>
              </p:cNvPr>
              <p:cNvSpPr txBox="1"/>
              <p:nvPr/>
            </p:nvSpPr>
            <p:spPr>
              <a:xfrm>
                <a:off x="2170814" y="1541724"/>
                <a:ext cx="198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chemeClr val="bg1">
                        <a:lumMod val="50000"/>
                      </a:schemeClr>
                    </a:solidFill>
                  </a:rPr>
                  <a:t>ACA implemented</a:t>
                </a:r>
              </a:p>
            </p:txBody>
          </p:sp>
          <p:sp>
            <p:nvSpPr>
              <p:cNvPr id="12" name="Rectangle 114">
                <a:extLst>
                  <a:ext uri="{FF2B5EF4-FFF2-40B4-BE49-F238E27FC236}">
                    <a16:creationId xmlns:a16="http://schemas.microsoft.com/office/drawing/2014/main" id="{EEFD44DA-1E45-8A55-BAC9-0716BD5F9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1143103"/>
                <a:ext cx="44196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Uninsured Rate (% of total pop.)</a:t>
                </a:r>
                <a:endParaRPr kumimoji="0" lang="en-US" altLang="en-US" sz="12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BBE159-169F-F8A8-9E20-207AC40F0E59}"/>
                </a:ext>
              </a:extLst>
            </p:cNvPr>
            <p:cNvSpPr txBox="1"/>
            <p:nvPr/>
          </p:nvSpPr>
          <p:spPr>
            <a:xfrm>
              <a:off x="4610100" y="5092895"/>
              <a:ext cx="430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Peterson Foundation (2022)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6187F4F-AAC7-40AD-78C5-BA9A302970CC}"/>
              </a:ext>
            </a:extLst>
          </p:cNvPr>
          <p:cNvSpPr txBox="1">
            <a:spLocks/>
          </p:cNvSpPr>
          <p:nvPr/>
        </p:nvSpPr>
        <p:spPr bwMode="auto">
          <a:xfrm>
            <a:off x="196701" y="5257800"/>
            <a:ext cx="8327066" cy="14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ts val="1200"/>
              </a:spcAft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42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2248" indent="-22838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69022" indent="-22838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5793" indent="-22838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2564" indent="-22838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/>
              <a:t>Broader puzzle:</a:t>
            </a:r>
            <a:r>
              <a:rPr lang="en-US" kern="0" dirty="0"/>
              <a:t> Incomplete take-up of social programs</a:t>
            </a:r>
          </a:p>
          <a:p>
            <a:pPr lvl="1"/>
            <a:r>
              <a:rPr lang="en-US" sz="1600" kern="0" dirty="0"/>
              <a:t>E.g., EITC (78%); SNAP (82%); Pell Grants (78%), TANF (25%)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298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Setting and Policy Variation</a:t>
            </a:r>
          </a:p>
        </p:txBody>
      </p:sp>
    </p:spTree>
    <p:extLst>
      <p:ext uri="{BB962C8B-B14F-4D97-AF65-F5344CB8AC3E}">
        <p14:creationId xmlns:p14="http://schemas.microsoft.com/office/powerpoint/2010/main" val="112729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3421-54A9-4568-AF49-450A00A5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Context: Fragmented U.S. Health Insurance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E6E511-7EEC-4443-B350-837258E11EC7}"/>
              </a:ext>
            </a:extLst>
          </p:cNvPr>
          <p:cNvGrpSpPr/>
          <p:nvPr/>
        </p:nvGrpSpPr>
        <p:grpSpPr>
          <a:xfrm>
            <a:off x="482076" y="2057400"/>
            <a:ext cx="2743200" cy="2362200"/>
            <a:chOff x="457200" y="2219325"/>
            <a:chExt cx="2743200" cy="23622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97E6EEB-B192-4A6F-8E2C-C1BFCE23970C}"/>
                </a:ext>
              </a:extLst>
            </p:cNvPr>
            <p:cNvSpPr/>
            <p:nvPr/>
          </p:nvSpPr>
          <p:spPr>
            <a:xfrm>
              <a:off x="457200" y="2219325"/>
              <a:ext cx="2743200" cy="2362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7CFE6-843C-4AF6-89A5-911163F0CACA}"/>
                </a:ext>
              </a:extLst>
            </p:cNvPr>
            <p:cNvSpPr txBox="1"/>
            <p:nvPr/>
          </p:nvSpPr>
          <p:spPr>
            <a:xfrm>
              <a:off x="457200" y="2895600"/>
              <a:ext cx="27373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Job-Based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Insurance</a:t>
              </a:r>
            </a:p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(60%)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CF4FEE6-3AD5-4193-935C-B77E78D73283}"/>
              </a:ext>
            </a:extLst>
          </p:cNvPr>
          <p:cNvSpPr txBox="1"/>
          <p:nvPr/>
        </p:nvSpPr>
        <p:spPr>
          <a:xfrm>
            <a:off x="361950" y="914400"/>
            <a:ext cx="297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Eligible for Job-Based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Health Insurance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2206D3-9F83-4FDB-BDF7-B7B32404A70D}"/>
              </a:ext>
            </a:extLst>
          </p:cNvPr>
          <p:cNvCxnSpPr>
            <a:cxnSpLocks/>
          </p:cNvCxnSpPr>
          <p:nvPr/>
        </p:nvCxnSpPr>
        <p:spPr>
          <a:xfrm flipV="1">
            <a:off x="3886200" y="914402"/>
            <a:ext cx="0" cy="46481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A9A232-D4A7-4D93-B302-5487AF9D300A}"/>
              </a:ext>
            </a:extLst>
          </p:cNvPr>
          <p:cNvSpPr txBox="1"/>
          <p:nvPr/>
        </p:nvSpPr>
        <p:spPr>
          <a:xfrm>
            <a:off x="3990977" y="914400"/>
            <a:ext cx="502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Eligible for Medicaid or Medicare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3D3725-9B43-4F18-ABE3-B8DC0AA2202D}"/>
              </a:ext>
            </a:extLst>
          </p:cNvPr>
          <p:cNvGrpSpPr/>
          <p:nvPr/>
        </p:nvGrpSpPr>
        <p:grpSpPr>
          <a:xfrm>
            <a:off x="4441121" y="1409700"/>
            <a:ext cx="4154128" cy="1333500"/>
            <a:chOff x="4151670" y="2247900"/>
            <a:chExt cx="4154128" cy="1333500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9061D7D5-B306-4C79-9EEA-49E7773264B6}"/>
                </a:ext>
              </a:extLst>
            </p:cNvPr>
            <p:cNvSpPr/>
            <p:nvPr/>
          </p:nvSpPr>
          <p:spPr>
            <a:xfrm>
              <a:off x="4151671" y="2247900"/>
              <a:ext cx="4154127" cy="13335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BE6E43-7FD6-446E-994D-3E8B67B2A788}"/>
                </a:ext>
              </a:extLst>
            </p:cNvPr>
            <p:cNvSpPr txBox="1"/>
            <p:nvPr/>
          </p:nvSpPr>
          <p:spPr>
            <a:xfrm>
              <a:off x="4151670" y="2560707"/>
              <a:ext cx="4154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Medicaid + Medicare</a:t>
              </a:r>
            </a:p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(24%)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C03E0D-338E-4B25-AC23-40F749DFBBEC}"/>
              </a:ext>
            </a:extLst>
          </p:cNvPr>
          <p:cNvCxnSpPr>
            <a:cxnSpLocks/>
          </p:cNvCxnSpPr>
          <p:nvPr/>
        </p:nvCxnSpPr>
        <p:spPr>
          <a:xfrm flipV="1">
            <a:off x="3886200" y="3228975"/>
            <a:ext cx="4800600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7E8CDA8-40EF-4B54-B275-F639399AC8E3}"/>
              </a:ext>
            </a:extLst>
          </p:cNvPr>
          <p:cNvSpPr txBox="1"/>
          <p:nvPr/>
        </p:nvSpPr>
        <p:spPr>
          <a:xfrm>
            <a:off x="3990978" y="3409890"/>
            <a:ext cx="502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 Others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5C495C-460D-435B-9ECA-511C1108277E}"/>
              </a:ext>
            </a:extLst>
          </p:cNvPr>
          <p:cNvGrpSpPr/>
          <p:nvPr/>
        </p:nvGrpSpPr>
        <p:grpSpPr>
          <a:xfrm>
            <a:off x="4448175" y="3876675"/>
            <a:ext cx="4154128" cy="1333500"/>
            <a:chOff x="4151670" y="2247900"/>
            <a:chExt cx="4154128" cy="1333500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A94F72AC-08F7-4BF7-AC1E-3C104BB255D4}"/>
                </a:ext>
              </a:extLst>
            </p:cNvPr>
            <p:cNvSpPr/>
            <p:nvPr/>
          </p:nvSpPr>
          <p:spPr>
            <a:xfrm>
              <a:off x="4151671" y="2247900"/>
              <a:ext cx="4154127" cy="13335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AAC188-44D6-4780-9658-B0F567C2A5D2}"/>
                </a:ext>
              </a:extLst>
            </p:cNvPr>
            <p:cNvSpPr txBox="1"/>
            <p:nvPr/>
          </p:nvSpPr>
          <p:spPr>
            <a:xfrm>
              <a:off x="4151670" y="2438400"/>
              <a:ext cx="4154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Individual Private Insurance 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(including ACA exchanges)</a:t>
              </a:r>
            </a:p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(7%)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D7C114-D619-4F81-B4E8-D6F024992188}"/>
              </a:ext>
            </a:extLst>
          </p:cNvPr>
          <p:cNvGrpSpPr/>
          <p:nvPr/>
        </p:nvGrpSpPr>
        <p:grpSpPr>
          <a:xfrm>
            <a:off x="501126" y="5749588"/>
            <a:ext cx="8072597" cy="914400"/>
            <a:chOff x="501126" y="5749588"/>
            <a:chExt cx="8072597" cy="914400"/>
          </a:xfrm>
        </p:grpSpPr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671F2A44-F1EE-4146-B268-66EC3DD79694}"/>
                </a:ext>
              </a:extLst>
            </p:cNvPr>
            <p:cNvSpPr/>
            <p:nvPr/>
          </p:nvSpPr>
          <p:spPr>
            <a:xfrm>
              <a:off x="501126" y="5749588"/>
              <a:ext cx="807259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D4B841-C593-4904-B800-1E18536B829F}"/>
                </a:ext>
              </a:extLst>
            </p:cNvPr>
            <p:cNvSpPr txBox="1"/>
            <p:nvPr/>
          </p:nvSpPr>
          <p:spPr>
            <a:xfrm>
              <a:off x="513127" y="5872103"/>
              <a:ext cx="8053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Uninsured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(10%)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BB50F11-B9FA-4A82-BD91-FC9AD52ADA03}"/>
              </a:ext>
            </a:extLst>
          </p:cNvPr>
          <p:cNvSpPr txBox="1"/>
          <p:nvPr/>
        </p:nvSpPr>
        <p:spPr>
          <a:xfrm>
            <a:off x="3263375" y="2838390"/>
            <a:ext cx="12324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 changes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7D87E3-D96E-4739-8DEE-F8B578979C2D}"/>
              </a:ext>
            </a:extLst>
          </p:cNvPr>
          <p:cNvCxnSpPr>
            <a:cxnSpLocks/>
          </p:cNvCxnSpPr>
          <p:nvPr/>
        </p:nvCxnSpPr>
        <p:spPr>
          <a:xfrm>
            <a:off x="4486275" y="2781180"/>
            <a:ext cx="0" cy="1028820"/>
          </a:xfrm>
          <a:prstGeom prst="straightConnector1">
            <a:avLst/>
          </a:prstGeom>
          <a:ln w="4127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D196DD-DFBC-445E-B709-173A58D97A33}"/>
              </a:ext>
            </a:extLst>
          </p:cNvPr>
          <p:cNvCxnSpPr>
            <a:cxnSpLocks/>
          </p:cNvCxnSpPr>
          <p:nvPr/>
        </p:nvCxnSpPr>
        <p:spPr>
          <a:xfrm>
            <a:off x="3352800" y="3771898"/>
            <a:ext cx="914400" cy="313611"/>
          </a:xfrm>
          <a:prstGeom prst="straightConnector1">
            <a:avLst/>
          </a:prstGeom>
          <a:ln w="4127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9CCAAB-FDFA-41DE-B22D-26243924AB03}"/>
              </a:ext>
            </a:extLst>
          </p:cNvPr>
          <p:cNvCxnSpPr>
            <a:cxnSpLocks/>
          </p:cNvCxnSpPr>
          <p:nvPr/>
        </p:nvCxnSpPr>
        <p:spPr>
          <a:xfrm flipV="1">
            <a:off x="3339575" y="2514601"/>
            <a:ext cx="927625" cy="323789"/>
          </a:xfrm>
          <a:prstGeom prst="straightConnector1">
            <a:avLst/>
          </a:prstGeom>
          <a:ln w="4127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FD21D1B-9224-48F5-A90E-DEE4E2621016}"/>
              </a:ext>
            </a:extLst>
          </p:cNvPr>
          <p:cNvSpPr/>
          <p:nvPr/>
        </p:nvSpPr>
        <p:spPr>
          <a:xfrm>
            <a:off x="3133725" y="4067175"/>
            <a:ext cx="518936" cy="1568529"/>
          </a:xfrm>
          <a:custGeom>
            <a:avLst/>
            <a:gdLst>
              <a:gd name="connsiteX0" fmla="*/ 870804 w 870804"/>
              <a:gd name="connsiteY0" fmla="*/ 0 h 1891553"/>
              <a:gd name="connsiteX1" fmla="*/ 1228 w 870804"/>
              <a:gd name="connsiteY1" fmla="*/ 779929 h 1891553"/>
              <a:gd name="connsiteX2" fmla="*/ 664616 w 870804"/>
              <a:gd name="connsiteY2" fmla="*/ 1891553 h 1891553"/>
              <a:gd name="connsiteX3" fmla="*/ 664616 w 870804"/>
              <a:gd name="connsiteY3" fmla="*/ 1891553 h 1891553"/>
              <a:gd name="connsiteX4" fmla="*/ 664616 w 870804"/>
              <a:gd name="connsiteY4" fmla="*/ 1891553 h 189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04" h="1891553">
                <a:moveTo>
                  <a:pt x="870804" y="0"/>
                </a:moveTo>
                <a:cubicBezTo>
                  <a:pt x="453198" y="232335"/>
                  <a:pt x="35593" y="464670"/>
                  <a:pt x="1228" y="779929"/>
                </a:cubicBezTo>
                <a:cubicBezTo>
                  <a:pt x="-33137" y="1095188"/>
                  <a:pt x="664616" y="1891553"/>
                  <a:pt x="664616" y="1891553"/>
                </a:cubicBezTo>
                <a:lnTo>
                  <a:pt x="664616" y="1891553"/>
                </a:lnTo>
                <a:lnTo>
                  <a:pt x="664616" y="1891553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DFFFCF-88A6-4A77-BEE8-C6BC71AFF821}"/>
              </a:ext>
            </a:extLst>
          </p:cNvPr>
          <p:cNvSpPr txBox="1"/>
          <p:nvPr/>
        </p:nvSpPr>
        <p:spPr>
          <a:xfrm>
            <a:off x="752476" y="4756160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outcome </a:t>
            </a:r>
          </a:p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don’t actively enroll)</a:t>
            </a:r>
          </a:p>
        </p:txBody>
      </p:sp>
    </p:spTree>
    <p:extLst>
      <p:ext uri="{BB962C8B-B14F-4D97-AF65-F5344CB8AC3E}">
        <p14:creationId xmlns:p14="http://schemas.microsoft.com/office/powerpoint/2010/main" val="9751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AFF4-B4FF-4703-8EE8-E46B42C6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Setting: Massachusetts Pre-ACA Exchange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1567-5234-4613-BC18-6D090F60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/>
          <a:lstStyle/>
          <a:p>
            <a:r>
              <a:rPr lang="en-US" b="1" dirty="0">
                <a:solidFill>
                  <a:srgbClr val="003366"/>
                </a:solidFill>
              </a:rPr>
              <a:t>Setting</a:t>
            </a:r>
            <a:r>
              <a:rPr lang="en-US" dirty="0">
                <a:solidFill>
                  <a:srgbClr val="003366"/>
                </a:solidFill>
              </a:rPr>
              <a:t>: Pre-ACA subsidized insurance exchange (“CommCare”)</a:t>
            </a:r>
          </a:p>
          <a:p>
            <a:pPr lvl="1"/>
            <a:r>
              <a:rPr lang="en-US" dirty="0"/>
              <a:t>Subsidized coverage for low-income adults (&lt; 300% of poverty) not eligible for other insurance </a:t>
            </a:r>
            <a:r>
              <a:rPr lang="en-US" i="1" dirty="0"/>
              <a:t>(employer, Medicaid, Medicare, etc.)</a:t>
            </a:r>
          </a:p>
          <a:p>
            <a:pPr lvl="1"/>
            <a:r>
              <a:rPr lang="en-US" u="sng" dirty="0"/>
              <a:t>Relevant take-up margin</a:t>
            </a:r>
            <a:r>
              <a:rPr lang="en-US" dirty="0"/>
              <a:t>: CommCare vs. Uninsurance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3366"/>
                </a:solidFill>
              </a:rPr>
              <a:t>Plan choices: </a:t>
            </a:r>
            <a:r>
              <a:rPr lang="en-US" dirty="0">
                <a:solidFill>
                  <a:srgbClr val="003366"/>
                </a:solidFill>
              </a:rPr>
              <a:t>Standardized and simple</a:t>
            </a:r>
          </a:p>
          <a:p>
            <a:pPr lvl="1"/>
            <a:r>
              <a:rPr lang="en-US" dirty="0"/>
              <a:t>4-5 participating insurers (one plan per insurer)</a:t>
            </a:r>
          </a:p>
          <a:p>
            <a:pPr lvl="1"/>
            <a:r>
              <a:rPr lang="en-US" dirty="0"/>
              <a:t>Standardized cost sharing (with nearly 100% coverage); Networks vary.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3366"/>
                </a:solidFill>
              </a:rPr>
              <a:t>Automatic enrollment policy:</a:t>
            </a:r>
          </a:p>
          <a:p>
            <a:pPr lvl="1"/>
            <a:r>
              <a:rPr lang="en-US" dirty="0"/>
              <a:t>Applies to lowest-income group (0-100% poverty) – </a:t>
            </a:r>
            <a:r>
              <a:rPr lang="en-US" u="sng" dirty="0"/>
              <a:t>all plans are free</a:t>
            </a:r>
          </a:p>
          <a:p>
            <a:pPr lvl="1"/>
            <a:r>
              <a:rPr lang="en-US" dirty="0"/>
              <a:t>Sets default for people who apply and qualify for coverage but fail to actively choose a plan (within 2 weeks)</a:t>
            </a:r>
          </a:p>
          <a:p>
            <a:pPr lvl="2"/>
            <a:r>
              <a:rPr lang="en-US" dirty="0"/>
              <a:t>Based on similar policy </a:t>
            </a:r>
            <a:r>
              <a:rPr lang="en-US" dirty="0">
                <a:hlinkClick r:id="rId2" action="ppaction://hlinksldjump"/>
              </a:rPr>
              <a:t>used in Medicaid</a:t>
            </a:r>
            <a:r>
              <a:rPr lang="en-US" dirty="0"/>
              <a:t> (but not ACA exchanges)</a:t>
            </a:r>
          </a:p>
        </p:txBody>
      </p:sp>
    </p:spTree>
    <p:extLst>
      <p:ext uri="{BB962C8B-B14F-4D97-AF65-F5344CB8AC3E}">
        <p14:creationId xmlns:p14="http://schemas.microsoft.com/office/powerpoint/2010/main" val="2234695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Process and Default Policy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19400" y="1546403"/>
            <a:ext cx="1890991" cy="1066800"/>
            <a:chOff x="3657600" y="2298103"/>
            <a:chExt cx="2286000" cy="1066800"/>
          </a:xfrm>
        </p:grpSpPr>
        <p:sp>
          <p:nvSpPr>
            <p:cNvPr id="5" name="Rounded Rectangle 4"/>
            <p:cNvSpPr/>
            <p:nvPr/>
          </p:nvSpPr>
          <p:spPr>
            <a:xfrm>
              <a:off x="3657600" y="2298103"/>
              <a:ext cx="2286000" cy="10668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2477560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Eligibility Application</a:t>
              </a:r>
            </a:p>
          </p:txBody>
        </p:sp>
      </p:grp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740430" y="1154652"/>
            <a:ext cx="0" cy="32631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697B6F-F49C-41C9-8A3E-CA308098BDC2}"/>
              </a:ext>
            </a:extLst>
          </p:cNvPr>
          <p:cNvSpPr txBox="1"/>
          <p:nvPr/>
        </p:nvSpPr>
        <p:spPr>
          <a:xfrm>
            <a:off x="2368026" y="805926"/>
            <a:ext cx="266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health insurance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D9BFD5-1EB9-457E-B9D6-F312A6BE59BD}"/>
              </a:ext>
            </a:extLst>
          </p:cNvPr>
          <p:cNvSpPr txBox="1"/>
          <p:nvPr/>
        </p:nvSpPr>
        <p:spPr>
          <a:xfrm>
            <a:off x="5112120" y="1569825"/>
            <a:ext cx="380327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Six-page form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report income, family size, other coverage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Often assisted by social worker or medical staffer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52AF63-33FA-4BCC-972E-D219AC227228}"/>
              </a:ext>
            </a:extLst>
          </p:cNvPr>
          <p:cNvCxnSpPr>
            <a:cxnSpLocks/>
          </p:cNvCxnSpPr>
          <p:nvPr/>
        </p:nvCxnSpPr>
        <p:spPr>
          <a:xfrm>
            <a:off x="3733800" y="2722128"/>
            <a:ext cx="0" cy="577777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FFA75E8-54FB-4CF0-B624-955D4B10E632}"/>
              </a:ext>
            </a:extLst>
          </p:cNvPr>
          <p:cNvSpPr txBox="1"/>
          <p:nvPr/>
        </p:nvSpPr>
        <p:spPr>
          <a:xfrm>
            <a:off x="1469099" y="2794314"/>
            <a:ext cx="234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Approved (eligible)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550AFE-BE0D-40B7-A333-0356DE754176}"/>
              </a:ext>
            </a:extLst>
          </p:cNvPr>
          <p:cNvCxnSpPr>
            <a:cxnSpLocks/>
          </p:cNvCxnSpPr>
          <p:nvPr/>
        </p:nvCxnSpPr>
        <p:spPr>
          <a:xfrm flipH="1">
            <a:off x="1855424" y="2053457"/>
            <a:ext cx="870743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23E8DB-86BB-4691-94B6-20E44065F72D}"/>
              </a:ext>
            </a:extLst>
          </p:cNvPr>
          <p:cNvSpPr txBox="1"/>
          <p:nvPr/>
        </p:nvSpPr>
        <p:spPr>
          <a:xfrm>
            <a:off x="338056" y="1793193"/>
            <a:ext cx="151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Rejected (not eligible)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0E39E-6A79-4225-AF3E-09B9109E8395}"/>
              </a:ext>
            </a:extLst>
          </p:cNvPr>
          <p:cNvGrpSpPr/>
          <p:nvPr/>
        </p:nvGrpSpPr>
        <p:grpSpPr>
          <a:xfrm>
            <a:off x="2819399" y="3405342"/>
            <a:ext cx="1890991" cy="1066800"/>
            <a:chOff x="3657600" y="2298103"/>
            <a:chExt cx="2286000" cy="1066800"/>
          </a:xfrm>
        </p:grpSpPr>
        <p:sp>
          <p:nvSpPr>
            <p:cNvPr id="44" name="Rounded Rectangle 4">
              <a:extLst>
                <a:ext uri="{FF2B5EF4-FFF2-40B4-BE49-F238E27FC236}">
                  <a16:creationId xmlns:a16="http://schemas.microsoft.com/office/drawing/2014/main" id="{8B9A8312-B193-4D35-8ED6-E000D0034045}"/>
                </a:ext>
              </a:extLst>
            </p:cNvPr>
            <p:cNvSpPr/>
            <p:nvPr/>
          </p:nvSpPr>
          <p:spPr>
            <a:xfrm>
              <a:off x="3657600" y="2298103"/>
              <a:ext cx="2286000" cy="10668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90C4FF-B984-4699-826E-0BE5B6B889D8}"/>
                </a:ext>
              </a:extLst>
            </p:cNvPr>
            <p:cNvSpPr txBox="1"/>
            <p:nvPr/>
          </p:nvSpPr>
          <p:spPr>
            <a:xfrm>
              <a:off x="3657600" y="2477560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Plan Choice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D69728F-1DCE-408F-98D8-F800301FB6C8}"/>
              </a:ext>
            </a:extLst>
          </p:cNvPr>
          <p:cNvSpPr txBox="1"/>
          <p:nvPr/>
        </p:nvSpPr>
        <p:spPr>
          <a:xfrm>
            <a:off x="5105400" y="3424442"/>
            <a:ext cx="3886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Approval letter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mailed to individual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Instructed to choose a plan by phone, online, or 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95527-8304-4B35-B576-D5E3DAA59D16}"/>
              </a:ext>
            </a:extLst>
          </p:cNvPr>
          <p:cNvSpPr txBox="1"/>
          <p:nvPr/>
        </p:nvSpPr>
        <p:spPr>
          <a:xfrm>
            <a:off x="5112121" y="824976"/>
            <a:ext cx="383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(e.g., lost job, churn off Medicaid)</a:t>
            </a:r>
          </a:p>
        </p:txBody>
      </p:sp>
    </p:spTree>
    <p:extLst>
      <p:ext uri="{BB962C8B-B14F-4D97-AF65-F5344CB8AC3E}">
        <p14:creationId xmlns:p14="http://schemas.microsoft.com/office/powerpoint/2010/main" val="16118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5" grpId="0"/>
      <p:bldP spid="37" grpId="0"/>
      <p:bldP spid="78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Process and Default Policy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19400" y="1546403"/>
            <a:ext cx="1890991" cy="1066800"/>
            <a:chOff x="3657600" y="2298103"/>
            <a:chExt cx="2286000" cy="1066800"/>
          </a:xfrm>
        </p:grpSpPr>
        <p:sp>
          <p:nvSpPr>
            <p:cNvPr id="5" name="Rounded Rectangle 4"/>
            <p:cNvSpPr/>
            <p:nvPr/>
          </p:nvSpPr>
          <p:spPr>
            <a:xfrm>
              <a:off x="3657600" y="2298103"/>
              <a:ext cx="2286000" cy="10668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2477560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Eligibility Application</a:t>
              </a:r>
            </a:p>
          </p:txBody>
        </p:sp>
      </p:grp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740430" y="1154652"/>
            <a:ext cx="0" cy="32631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52AF63-33FA-4BCC-972E-D219AC227228}"/>
              </a:ext>
            </a:extLst>
          </p:cNvPr>
          <p:cNvCxnSpPr>
            <a:cxnSpLocks/>
          </p:cNvCxnSpPr>
          <p:nvPr/>
        </p:nvCxnSpPr>
        <p:spPr>
          <a:xfrm>
            <a:off x="3733800" y="2722128"/>
            <a:ext cx="0" cy="577777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FFA75E8-54FB-4CF0-B624-955D4B10E632}"/>
              </a:ext>
            </a:extLst>
          </p:cNvPr>
          <p:cNvSpPr txBox="1"/>
          <p:nvPr/>
        </p:nvSpPr>
        <p:spPr>
          <a:xfrm>
            <a:off x="1469099" y="2794314"/>
            <a:ext cx="234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Approved (eligible)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550AFE-BE0D-40B7-A333-0356DE754176}"/>
              </a:ext>
            </a:extLst>
          </p:cNvPr>
          <p:cNvCxnSpPr>
            <a:cxnSpLocks/>
          </p:cNvCxnSpPr>
          <p:nvPr/>
        </p:nvCxnSpPr>
        <p:spPr>
          <a:xfrm flipH="1">
            <a:off x="1855424" y="2053457"/>
            <a:ext cx="870743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23E8DB-86BB-4691-94B6-20E44065F72D}"/>
              </a:ext>
            </a:extLst>
          </p:cNvPr>
          <p:cNvSpPr txBox="1"/>
          <p:nvPr/>
        </p:nvSpPr>
        <p:spPr>
          <a:xfrm>
            <a:off x="338056" y="1793193"/>
            <a:ext cx="151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Rejected (not eligible)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0E39E-6A79-4225-AF3E-09B9109E8395}"/>
              </a:ext>
            </a:extLst>
          </p:cNvPr>
          <p:cNvGrpSpPr/>
          <p:nvPr/>
        </p:nvGrpSpPr>
        <p:grpSpPr>
          <a:xfrm>
            <a:off x="2819399" y="3405342"/>
            <a:ext cx="1890991" cy="1066800"/>
            <a:chOff x="3657600" y="2298103"/>
            <a:chExt cx="2286000" cy="1066800"/>
          </a:xfrm>
        </p:grpSpPr>
        <p:sp>
          <p:nvSpPr>
            <p:cNvPr id="44" name="Rounded Rectangle 4">
              <a:extLst>
                <a:ext uri="{FF2B5EF4-FFF2-40B4-BE49-F238E27FC236}">
                  <a16:creationId xmlns:a16="http://schemas.microsoft.com/office/drawing/2014/main" id="{8B9A8312-B193-4D35-8ED6-E000D0034045}"/>
                </a:ext>
              </a:extLst>
            </p:cNvPr>
            <p:cNvSpPr/>
            <p:nvPr/>
          </p:nvSpPr>
          <p:spPr>
            <a:xfrm>
              <a:off x="3657600" y="2298103"/>
              <a:ext cx="2286000" cy="10668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90C4FF-B984-4699-826E-0BE5B6B889D8}"/>
                </a:ext>
              </a:extLst>
            </p:cNvPr>
            <p:cNvSpPr txBox="1"/>
            <p:nvPr/>
          </p:nvSpPr>
          <p:spPr>
            <a:xfrm>
              <a:off x="3657600" y="2477560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Plan Choice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4A5D28B-9403-47C9-A094-20248AC4448A}"/>
              </a:ext>
            </a:extLst>
          </p:cNvPr>
          <p:cNvGrpSpPr/>
          <p:nvPr/>
        </p:nvGrpSpPr>
        <p:grpSpPr>
          <a:xfrm>
            <a:off x="2806655" y="5638800"/>
            <a:ext cx="1903735" cy="906792"/>
            <a:chOff x="2785724" y="5839863"/>
            <a:chExt cx="2045371" cy="90679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C7A3B07-02C9-404F-92F5-89D0CF094683}"/>
                </a:ext>
              </a:extLst>
            </p:cNvPr>
            <p:cNvSpPr/>
            <p:nvPr/>
          </p:nvSpPr>
          <p:spPr>
            <a:xfrm>
              <a:off x="2785724" y="5839863"/>
              <a:ext cx="2045371" cy="90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19328D-3400-4C44-A27E-965D7CAA067C}"/>
                </a:ext>
              </a:extLst>
            </p:cNvPr>
            <p:cNvSpPr txBox="1"/>
            <p:nvPr/>
          </p:nvSpPr>
          <p:spPr>
            <a:xfrm>
              <a:off x="2797884" y="5949304"/>
              <a:ext cx="2033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Enrolled in Insurance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05FEC5A-926D-429B-BE7E-726B9C774B36}"/>
              </a:ext>
            </a:extLst>
          </p:cNvPr>
          <p:cNvSpPr txBox="1"/>
          <p:nvPr/>
        </p:nvSpPr>
        <p:spPr>
          <a:xfrm>
            <a:off x="1105717" y="4721409"/>
            <a:ext cx="132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choose </a:t>
            </a:r>
          </a:p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E574545-1A9D-4B2B-A929-80A8B327DD1B}"/>
              </a:ext>
            </a:extLst>
          </p:cNvPr>
          <p:cNvCxnSpPr>
            <a:cxnSpLocks/>
          </p:cNvCxnSpPr>
          <p:nvPr/>
        </p:nvCxnSpPr>
        <p:spPr>
          <a:xfrm flipH="1">
            <a:off x="2183802" y="4495800"/>
            <a:ext cx="622853" cy="34042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A3A8156-0329-4AFB-8F1F-3A8B12B3522D}"/>
              </a:ext>
            </a:extLst>
          </p:cNvPr>
          <p:cNvCxnSpPr>
            <a:cxnSpLocks/>
          </p:cNvCxnSpPr>
          <p:nvPr/>
        </p:nvCxnSpPr>
        <p:spPr>
          <a:xfrm>
            <a:off x="2200835" y="5503920"/>
            <a:ext cx="542365" cy="3957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EEFA55A-65AE-4382-943C-A589C62C225A}"/>
              </a:ext>
            </a:extLst>
          </p:cNvPr>
          <p:cNvCxnSpPr>
            <a:cxnSpLocks/>
          </p:cNvCxnSpPr>
          <p:nvPr/>
        </p:nvCxnSpPr>
        <p:spPr>
          <a:xfrm>
            <a:off x="4753895" y="4517226"/>
            <a:ext cx="553584" cy="31899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ABE9F9C-D79C-46CC-9DB1-E898298C6BE4}"/>
              </a:ext>
            </a:extLst>
          </p:cNvPr>
          <p:cNvSpPr/>
          <p:nvPr/>
        </p:nvSpPr>
        <p:spPr>
          <a:xfrm>
            <a:off x="5307479" y="4888481"/>
            <a:ext cx="1139401" cy="71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respond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983A273-6128-450C-BE12-A91B6221EF03}"/>
              </a:ext>
            </a:extLst>
          </p:cNvPr>
          <p:cNvCxnSpPr>
            <a:cxnSpLocks/>
          </p:cNvCxnSpPr>
          <p:nvPr/>
        </p:nvCxnSpPr>
        <p:spPr>
          <a:xfrm>
            <a:off x="6544415" y="5423633"/>
            <a:ext cx="810770" cy="37553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81E3C25-CFA4-4175-8674-DB5E65534B15}"/>
              </a:ext>
            </a:extLst>
          </p:cNvPr>
          <p:cNvSpPr txBox="1"/>
          <p:nvPr/>
        </p:nvSpPr>
        <p:spPr>
          <a:xfrm>
            <a:off x="6614683" y="5201367"/>
            <a:ext cx="243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auto-enrollment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F3671BC-A68F-4568-9BAB-76D15EA79941}"/>
              </a:ext>
            </a:extLst>
          </p:cNvPr>
          <p:cNvSpPr txBox="1"/>
          <p:nvPr/>
        </p:nvSpPr>
        <p:spPr>
          <a:xfrm>
            <a:off x="7414473" y="5814479"/>
            <a:ext cx="1340383" cy="707886"/>
          </a:xfrm>
          <a:prstGeom prst="rect">
            <a:avLst/>
          </a:prstGeom>
          <a:solidFill>
            <a:srgbClr val="C00000">
              <a:alpha val="40000"/>
            </a:srgb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Enrolled</a:t>
            </a:r>
          </a:p>
        </p:txBody>
      </p:sp>
      <p:sp>
        <p:nvSpPr>
          <p:cNvPr id="74" name="Freeform 48">
            <a:extLst>
              <a:ext uri="{FF2B5EF4-FFF2-40B4-BE49-F238E27FC236}">
                <a16:creationId xmlns:a16="http://schemas.microsoft.com/office/drawing/2014/main" id="{6D487120-7737-4032-92A6-2375F904B007}"/>
              </a:ext>
            </a:extLst>
          </p:cNvPr>
          <p:cNvSpPr/>
          <p:nvPr/>
        </p:nvSpPr>
        <p:spPr>
          <a:xfrm>
            <a:off x="4824403" y="5605632"/>
            <a:ext cx="890955" cy="541459"/>
          </a:xfrm>
          <a:custGeom>
            <a:avLst/>
            <a:gdLst>
              <a:gd name="connsiteX0" fmla="*/ 703385 w 778882"/>
              <a:gd name="connsiteY0" fmla="*/ 0 h 813917"/>
              <a:gd name="connsiteX1" fmla="*/ 713433 w 778882"/>
              <a:gd name="connsiteY1" fmla="*/ 663191 h 813917"/>
              <a:gd name="connsiteX2" fmla="*/ 0 w 778882"/>
              <a:gd name="connsiteY2" fmla="*/ 813917 h 81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882" h="813917">
                <a:moveTo>
                  <a:pt x="703385" y="0"/>
                </a:moveTo>
                <a:cubicBezTo>
                  <a:pt x="767024" y="263769"/>
                  <a:pt x="830664" y="527538"/>
                  <a:pt x="713433" y="663191"/>
                </a:cubicBezTo>
                <a:cubicBezTo>
                  <a:pt x="596202" y="798844"/>
                  <a:pt x="298101" y="806380"/>
                  <a:pt x="0" y="813917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D5251E-CE99-487D-AE6A-F56A39342F3E}"/>
              </a:ext>
            </a:extLst>
          </p:cNvPr>
          <p:cNvSpPr txBox="1"/>
          <p:nvPr/>
        </p:nvSpPr>
        <p:spPr>
          <a:xfrm>
            <a:off x="5239435" y="5831511"/>
            <a:ext cx="175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Auto Enrollment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66F162-1924-41F8-9783-461A880A948A}"/>
              </a:ext>
            </a:extLst>
          </p:cNvPr>
          <p:cNvSpPr txBox="1"/>
          <p:nvPr/>
        </p:nvSpPr>
        <p:spPr>
          <a:xfrm>
            <a:off x="5112120" y="1569825"/>
            <a:ext cx="380327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Six-page form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report income, family size, other coverage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Often assisted by social worker or medical staffer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877ED-3748-4FF3-9B5A-4E5B90C37163}"/>
              </a:ext>
            </a:extLst>
          </p:cNvPr>
          <p:cNvSpPr txBox="1"/>
          <p:nvPr/>
        </p:nvSpPr>
        <p:spPr>
          <a:xfrm>
            <a:off x="5105400" y="3424442"/>
            <a:ext cx="3886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Approval letter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mailed to individual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Instructed to choose a plan by phone, online, or mail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A67EBE-741F-401E-AC15-ED077B56FD43}"/>
              </a:ext>
            </a:extLst>
          </p:cNvPr>
          <p:cNvSpPr txBox="1"/>
          <p:nvPr/>
        </p:nvSpPr>
        <p:spPr>
          <a:xfrm>
            <a:off x="2368026" y="805926"/>
            <a:ext cx="266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health insurance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A630AD-C93D-4E0E-93B2-963CE6A5674C}"/>
              </a:ext>
            </a:extLst>
          </p:cNvPr>
          <p:cNvSpPr txBox="1"/>
          <p:nvPr/>
        </p:nvSpPr>
        <p:spPr>
          <a:xfrm>
            <a:off x="5112121" y="824976"/>
            <a:ext cx="383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(e.g., lost job, churn off Medicaid)</a:t>
            </a:r>
          </a:p>
        </p:txBody>
      </p:sp>
    </p:spTree>
    <p:extLst>
      <p:ext uri="{BB962C8B-B14F-4D97-AF65-F5344CB8AC3E}">
        <p14:creationId xmlns:p14="http://schemas.microsoft.com/office/powerpoint/2010/main" val="7590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5" grpId="0" animBg="1"/>
      <p:bldP spid="67" grpId="0"/>
      <p:bldP spid="70" grpId="0" animBg="1"/>
      <p:bldP spid="74" grpId="0" animBg="1"/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Enrollment Policy Variation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498957"/>
            <a:ext cx="7772400" cy="0"/>
          </a:xfrm>
          <a:prstGeom prst="line">
            <a:avLst/>
          </a:prstGeom>
          <a:ln w="63500">
            <a:solidFill>
              <a:srgbClr val="00336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4303" y="2356605"/>
            <a:ext cx="0" cy="304800"/>
          </a:xfrm>
          <a:prstGeom prst="line">
            <a:avLst/>
          </a:prstGeom>
          <a:ln w="635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98727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303" y="1447800"/>
            <a:ext cx="703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Date (state fiscal years)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479" y="40645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of exchange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055160" y="2356605"/>
            <a:ext cx="0" cy="304800"/>
          </a:xfrm>
          <a:prstGeom prst="line">
            <a:avLst/>
          </a:prstGeom>
          <a:ln w="635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04304" y="1987273"/>
            <a:ext cx="104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43800" y="2356605"/>
            <a:ext cx="0" cy="304800"/>
          </a:xfrm>
          <a:prstGeom prst="line">
            <a:avLst/>
          </a:prstGeom>
          <a:ln w="635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98808" y="1987273"/>
            <a:ext cx="104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6152" y="4064500"/>
            <a:ext cx="214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Suspended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(start of 2010)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1180" y="2931346"/>
            <a:ext cx="42039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34054" y="2930283"/>
            <a:ext cx="50974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52640" y="3852815"/>
            <a:ext cx="0" cy="2361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65414" y="3852814"/>
            <a:ext cx="0" cy="2361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305152" y="3852814"/>
            <a:ext cx="0" cy="2361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2806" y="2991278"/>
            <a:ext cx="420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Auto enrollment in place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(0-100% poverty)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6984" y="4064500"/>
            <a:ext cx="286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Temporarily reinstated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(2010, last 3 months)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59387C-73CE-4096-9CFD-235393304E4D}"/>
              </a:ext>
            </a:extLst>
          </p:cNvPr>
          <p:cNvSpPr txBox="1"/>
          <p:nvPr/>
        </p:nvSpPr>
        <p:spPr>
          <a:xfrm>
            <a:off x="860124" y="5406040"/>
            <a:ext cx="7073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 group: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100-200% poverty enrollees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        No auto enrollment throughout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Key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91200"/>
          </a:xfrm>
        </p:spPr>
        <p:txBody>
          <a:bodyPr/>
          <a:lstStyle/>
          <a:p>
            <a:r>
              <a:rPr lang="en-US" b="1" dirty="0"/>
              <a:t>Data:</a:t>
            </a:r>
            <a:r>
              <a:rPr lang="en-US" dirty="0"/>
              <a:t> Full history of enrollment, insurance claims (at enrollee level)</a:t>
            </a:r>
          </a:p>
          <a:p>
            <a:pPr lvl="1"/>
            <a:r>
              <a:rPr lang="en-US" dirty="0"/>
              <a:t>Limit sample to first-time new enrollees + their subsequent enrollment spell </a:t>
            </a:r>
            <a:r>
              <a:rPr lang="en-US" i="1" dirty="0"/>
              <a:t>(different AE rules for re-enrollees) 			</a:t>
            </a:r>
            <a:r>
              <a:rPr lang="en-US" i="1" dirty="0">
                <a:solidFill>
                  <a:srgbClr val="003366"/>
                </a:solidFill>
              </a:rPr>
              <a:t>(</a:t>
            </a:r>
            <a:r>
              <a:rPr lang="en-US" i="1" dirty="0">
                <a:solidFill>
                  <a:srgbClr val="0070C0"/>
                </a:solidFill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Summary Stats</a:t>
            </a:r>
            <a:r>
              <a:rPr lang="en-US" i="1" dirty="0">
                <a:solidFill>
                  <a:srgbClr val="003366"/>
                </a:solidFill>
                <a:sym typeface="Wingdings" panose="05000000000000000000" pitchFamily="2" charset="2"/>
              </a:rPr>
              <a:t>)</a:t>
            </a:r>
            <a:endParaRPr lang="en-US" i="1" dirty="0">
              <a:solidFill>
                <a:srgbClr val="003366"/>
              </a:solidFill>
            </a:endParaRPr>
          </a:p>
          <a:p>
            <a:pPr lvl="1"/>
            <a:r>
              <a:rPr lang="en-US" dirty="0"/>
              <a:t>Observe flag for method of initial enrollment (active vs. auto)</a:t>
            </a:r>
          </a:p>
          <a:p>
            <a:pPr lvl="1"/>
            <a:r>
              <a:rPr lang="en-US" u="sng" dirty="0"/>
              <a:t>Limitation</a:t>
            </a:r>
            <a:r>
              <a:rPr lang="en-US" dirty="0"/>
              <a:t>: No data on people who do not get enrolled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Analysis #1: Causal impact on enrollment</a:t>
            </a:r>
          </a:p>
          <a:p>
            <a:pPr lvl="1"/>
            <a:r>
              <a:rPr lang="en-US" u="sng" dirty="0"/>
              <a:t>Key vars</a:t>
            </a:r>
            <a:r>
              <a:rPr lang="en-US" dirty="0"/>
              <a:t>: Count of new enrollees by date (total, active, auto)</a:t>
            </a:r>
          </a:p>
          <a:p>
            <a:pPr lvl="1"/>
            <a:r>
              <a:rPr lang="en-US" dirty="0"/>
              <a:t>Also examine duration enrolled and stock of total enrollees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Analysis #2: Who are marginal enrollees due to auto enrollment?</a:t>
            </a:r>
          </a:p>
          <a:p>
            <a:pPr lvl="1"/>
            <a:r>
              <a:rPr lang="en-US" u="sng" dirty="0"/>
              <a:t>Key vars</a:t>
            </a:r>
            <a:r>
              <a:rPr lang="en-US" dirty="0"/>
              <a:t>: Income; Demographics (age, gender, location); Medical diagnoses, utilization, and spending (from claims)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Results #1: Impact on Enrollment</a:t>
            </a:r>
          </a:p>
        </p:txBody>
      </p:sp>
    </p:spTree>
    <p:extLst>
      <p:ext uri="{BB962C8B-B14F-4D97-AF65-F5344CB8AC3E}">
        <p14:creationId xmlns:p14="http://schemas.microsoft.com/office/powerpoint/2010/main" val="1257820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C034AD-6194-45DE-8F59-C9355DE8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893763"/>
            <a:ext cx="7469187" cy="4706938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1515EDD-6E3E-4CAE-9FCC-44F4C3678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5478463"/>
            <a:ext cx="7480300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FBEA669A-4CA4-4223-A857-3C40BB901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586288"/>
            <a:ext cx="7480300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FA6A6A34-3AE8-4072-92BA-FAED10E33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3694113"/>
            <a:ext cx="7480300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672745BA-67EC-4F98-AC3A-458464B7C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2800350"/>
            <a:ext cx="7480300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F36D6FDA-F9DA-4200-8DB2-CE5BC53EC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1908175"/>
            <a:ext cx="7480300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646F2666-5150-4049-B493-234CAA249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1014413"/>
            <a:ext cx="7480300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3ECC87BA-F68A-4455-A1F3-2ADE1F0D93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6000" y="889000"/>
            <a:ext cx="0" cy="4716463"/>
          </a:xfrm>
          <a:prstGeom prst="line">
            <a:avLst/>
          </a:prstGeom>
          <a:noFill/>
          <a:ln w="17463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3D5DE68-E401-43B1-BC05-09BE0811EB5B}"/>
              </a:ext>
            </a:extLst>
          </p:cNvPr>
          <p:cNvSpPr>
            <a:spLocks/>
          </p:cNvSpPr>
          <p:nvPr/>
        </p:nvSpPr>
        <p:spPr bwMode="auto">
          <a:xfrm>
            <a:off x="1363663" y="1985963"/>
            <a:ext cx="6773862" cy="2166938"/>
          </a:xfrm>
          <a:custGeom>
            <a:avLst/>
            <a:gdLst>
              <a:gd name="T0" fmla="*/ 0 w 4267"/>
              <a:gd name="T1" fmla="*/ 192 h 1365"/>
              <a:gd name="T2" fmla="*/ 189 w 4267"/>
              <a:gd name="T3" fmla="*/ 231 h 1365"/>
              <a:gd name="T4" fmla="*/ 379 w 4267"/>
              <a:gd name="T5" fmla="*/ 8 h 1365"/>
              <a:gd name="T6" fmla="*/ 569 w 4267"/>
              <a:gd name="T7" fmla="*/ 0 h 1365"/>
              <a:gd name="T8" fmla="*/ 758 w 4267"/>
              <a:gd name="T9" fmla="*/ 472 h 1365"/>
              <a:gd name="T10" fmla="*/ 948 w 4267"/>
              <a:gd name="T11" fmla="*/ 533 h 1365"/>
              <a:gd name="T12" fmla="*/ 1138 w 4267"/>
              <a:gd name="T13" fmla="*/ 692 h 1365"/>
              <a:gd name="T14" fmla="*/ 1327 w 4267"/>
              <a:gd name="T15" fmla="*/ 672 h 1365"/>
              <a:gd name="T16" fmla="*/ 1517 w 4267"/>
              <a:gd name="T17" fmla="*/ 883 h 1365"/>
              <a:gd name="T18" fmla="*/ 1707 w 4267"/>
              <a:gd name="T19" fmla="*/ 728 h 1365"/>
              <a:gd name="T20" fmla="*/ 1896 w 4267"/>
              <a:gd name="T21" fmla="*/ 355 h 1365"/>
              <a:gd name="T22" fmla="*/ 2086 w 4267"/>
              <a:gd name="T23" fmla="*/ 593 h 1365"/>
              <a:gd name="T24" fmla="*/ 2276 w 4267"/>
              <a:gd name="T25" fmla="*/ 1251 h 1365"/>
              <a:gd name="T26" fmla="*/ 2466 w 4267"/>
              <a:gd name="T27" fmla="*/ 1198 h 1365"/>
              <a:gd name="T28" fmla="*/ 2655 w 4267"/>
              <a:gd name="T29" fmla="*/ 1230 h 1365"/>
              <a:gd name="T30" fmla="*/ 2845 w 4267"/>
              <a:gd name="T31" fmla="*/ 1164 h 1365"/>
              <a:gd name="T32" fmla="*/ 3082 w 4267"/>
              <a:gd name="T33" fmla="*/ 507 h 1365"/>
              <a:gd name="T34" fmla="*/ 3319 w 4267"/>
              <a:gd name="T35" fmla="*/ 1275 h 1365"/>
              <a:gd name="T36" fmla="*/ 3509 w 4267"/>
              <a:gd name="T37" fmla="*/ 1239 h 1365"/>
              <a:gd name="T38" fmla="*/ 3698 w 4267"/>
              <a:gd name="T39" fmla="*/ 1311 h 1365"/>
              <a:gd name="T40" fmla="*/ 3888 w 4267"/>
              <a:gd name="T41" fmla="*/ 1365 h 1365"/>
              <a:gd name="T42" fmla="*/ 4078 w 4267"/>
              <a:gd name="T43" fmla="*/ 1299 h 1365"/>
              <a:gd name="T44" fmla="*/ 4267 w 4267"/>
              <a:gd name="T45" fmla="*/ 127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7" h="1365">
                <a:moveTo>
                  <a:pt x="0" y="192"/>
                </a:moveTo>
                <a:lnTo>
                  <a:pt x="189" y="231"/>
                </a:lnTo>
                <a:lnTo>
                  <a:pt x="379" y="8"/>
                </a:lnTo>
                <a:lnTo>
                  <a:pt x="569" y="0"/>
                </a:lnTo>
                <a:lnTo>
                  <a:pt x="758" y="472"/>
                </a:lnTo>
                <a:lnTo>
                  <a:pt x="948" y="533"/>
                </a:lnTo>
                <a:lnTo>
                  <a:pt x="1138" y="692"/>
                </a:lnTo>
                <a:lnTo>
                  <a:pt x="1327" y="672"/>
                </a:lnTo>
                <a:lnTo>
                  <a:pt x="1517" y="883"/>
                </a:lnTo>
                <a:lnTo>
                  <a:pt x="1707" y="728"/>
                </a:lnTo>
                <a:lnTo>
                  <a:pt x="1896" y="355"/>
                </a:lnTo>
                <a:lnTo>
                  <a:pt x="2086" y="593"/>
                </a:lnTo>
                <a:lnTo>
                  <a:pt x="2276" y="1251"/>
                </a:lnTo>
                <a:lnTo>
                  <a:pt x="2466" y="1198"/>
                </a:lnTo>
                <a:lnTo>
                  <a:pt x="2655" y="1230"/>
                </a:lnTo>
                <a:lnTo>
                  <a:pt x="2845" y="1164"/>
                </a:lnTo>
                <a:lnTo>
                  <a:pt x="3082" y="507"/>
                </a:lnTo>
                <a:lnTo>
                  <a:pt x="3319" y="1275"/>
                </a:lnTo>
                <a:lnTo>
                  <a:pt x="3509" y="1239"/>
                </a:lnTo>
                <a:lnTo>
                  <a:pt x="3698" y="1311"/>
                </a:lnTo>
                <a:lnTo>
                  <a:pt x="3888" y="1365"/>
                </a:lnTo>
                <a:lnTo>
                  <a:pt x="4078" y="1299"/>
                </a:lnTo>
                <a:lnTo>
                  <a:pt x="4267" y="1279"/>
                </a:lnTo>
              </a:path>
            </a:pathLst>
          </a:custGeom>
          <a:noFill/>
          <a:ln w="22225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BD1D65-4F14-45AB-A67E-0396AD838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251075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87B8A2-DE9A-49B4-B8D7-E8BC243E6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259013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3E0CCB-5B14-44ED-BE48-A99573F4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2312988"/>
            <a:ext cx="80962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D5248D-387E-4A1D-BB0C-32FD699B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322513"/>
            <a:ext cx="61912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1B39D1-D9A7-43F7-9E9E-AC6B4BB1C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1958975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05B875-B7DF-4122-926A-1F97FF82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966913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9785A2-CE4B-46D1-817D-D33BB44F3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1946275"/>
            <a:ext cx="80962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0ED17B-22CD-465B-8E00-1BDCC3107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954213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7C9D94-4F24-40AF-B3F9-F1F867C4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695575"/>
            <a:ext cx="80962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1DB4E3-EDD4-4DDE-8E3F-65ADD6623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2703513"/>
            <a:ext cx="61912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4E8A95-59B3-4D6A-9CC0-F8007705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2792413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E72F3C-3E0B-4224-8A33-F629E06CD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2801938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7699528-1B8A-46B0-A2C8-8B906A031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3044825"/>
            <a:ext cx="80962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C705598-401C-4B13-82E1-892ACC7F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3054350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A71218-3FCD-4D9C-93EB-2446AD37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3013075"/>
            <a:ext cx="80962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5AFBCB7-ABDC-44EB-B081-971F6A52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3021013"/>
            <a:ext cx="61912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4F3CE4-B79C-438E-B825-D4AD7C826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3348038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046706B-0E6F-4119-B33B-A11D309E9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335597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B32754-9911-434B-A93E-8C59289AE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3103563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86A6B2-C0B5-488C-8F82-2E3616896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775" y="3111500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480558-5E20-42B5-8305-F1D5865F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509838"/>
            <a:ext cx="80962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39F57F-644D-40D1-BA1B-F9E77D33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517775"/>
            <a:ext cx="61912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80D333-1048-4486-9EBF-297C6526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887663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30CD276-E6E3-4FFE-9FDD-3FE9A526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895600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FD1DA1E-A503-49A6-B1E3-B483A083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932238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D5D2E62-9901-4930-BE03-FD4D72B9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394017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EA88381-DEA5-4725-9307-FFC26CD87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848100"/>
            <a:ext cx="80962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A4B550-4D68-4A0F-BDD8-EE6250D5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3856038"/>
            <a:ext cx="61912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26C287-F25C-4CC4-AFA1-229617DC1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897313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B6E399-B508-415B-9312-112AE17A3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3906838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9669839-EBAD-4779-8B6B-CE49F5566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3794125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187DA60-E091-4ED5-BB67-369C13E5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0" y="3802063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45343A-C37F-4B82-B7D8-C447D8CF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2751138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F634B1D-4CFC-4826-BF88-98EE9017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275907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DD4EB27-83A3-4B35-84B6-32E11B556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3970338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522E99-E12C-4A74-95A5-F3BC4A0C9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79863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91C21B7-EDEA-4313-BD31-361EF101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3913188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BE9BD8C-0E7F-4533-955F-3599F413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392112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470037E-CC6B-4F5F-ADC4-385B583F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50" y="4027488"/>
            <a:ext cx="80962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E5C1661-CD2B-489F-BE55-A9515850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4035425"/>
            <a:ext cx="61912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BB6D3A-4477-401A-A96A-FCAA42E23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4113213"/>
            <a:ext cx="80962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20ABD5F-693A-4CB4-81F7-490071E1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4122738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BE7C318-6C23-4487-9325-01BE489F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008438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5EB13A-850A-44DC-8B72-0C855879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738" y="401637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2031667-4ED7-4B4D-BDC3-EB7EAD7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38" y="3976688"/>
            <a:ext cx="80962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6E8F744-8F12-4D39-ABDE-E858F2125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3984625"/>
            <a:ext cx="61912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7CBD08BF-BCAD-4CDA-A116-A107050836B7}"/>
              </a:ext>
            </a:extLst>
          </p:cNvPr>
          <p:cNvSpPr>
            <a:spLocks/>
          </p:cNvSpPr>
          <p:nvPr/>
        </p:nvSpPr>
        <p:spPr bwMode="auto">
          <a:xfrm>
            <a:off x="1362075" y="3084513"/>
            <a:ext cx="4518025" cy="1133475"/>
          </a:xfrm>
          <a:custGeom>
            <a:avLst/>
            <a:gdLst>
              <a:gd name="T0" fmla="*/ 0 w 2846"/>
              <a:gd name="T1" fmla="*/ 234 h 714"/>
              <a:gd name="T2" fmla="*/ 190 w 2846"/>
              <a:gd name="T3" fmla="*/ 234 h 714"/>
              <a:gd name="T4" fmla="*/ 380 w 2846"/>
              <a:gd name="T5" fmla="*/ 161 h 714"/>
              <a:gd name="T6" fmla="*/ 570 w 2846"/>
              <a:gd name="T7" fmla="*/ 0 h 714"/>
              <a:gd name="T8" fmla="*/ 759 w 2846"/>
              <a:gd name="T9" fmla="*/ 281 h 714"/>
              <a:gd name="T10" fmla="*/ 949 w 2846"/>
              <a:gd name="T11" fmla="*/ 438 h 714"/>
              <a:gd name="T12" fmla="*/ 1139 w 2846"/>
              <a:gd name="T13" fmla="*/ 464 h 714"/>
              <a:gd name="T14" fmla="*/ 1328 w 2846"/>
              <a:gd name="T15" fmla="*/ 463 h 714"/>
              <a:gd name="T16" fmla="*/ 1518 w 2846"/>
              <a:gd name="T17" fmla="*/ 714 h 714"/>
              <a:gd name="T18" fmla="*/ 1708 w 2846"/>
              <a:gd name="T19" fmla="*/ 501 h 714"/>
              <a:gd name="T20" fmla="*/ 1897 w 2846"/>
              <a:gd name="T21" fmla="*/ 214 h 714"/>
              <a:gd name="T22" fmla="*/ 2087 w 2846"/>
              <a:gd name="T23" fmla="*/ 421 h 714"/>
              <a:gd name="T24" fmla="*/ 2277 w 2846"/>
              <a:gd name="T25" fmla="*/ 559 h 714"/>
              <a:gd name="T26" fmla="*/ 2466 w 2846"/>
              <a:gd name="T27" fmla="*/ 506 h 714"/>
              <a:gd name="T28" fmla="*/ 2656 w 2846"/>
              <a:gd name="T29" fmla="*/ 537 h 714"/>
              <a:gd name="T30" fmla="*/ 2846 w 2846"/>
              <a:gd name="T31" fmla="*/ 472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6" h="714">
                <a:moveTo>
                  <a:pt x="0" y="234"/>
                </a:moveTo>
                <a:lnTo>
                  <a:pt x="190" y="234"/>
                </a:lnTo>
                <a:lnTo>
                  <a:pt x="380" y="161"/>
                </a:lnTo>
                <a:lnTo>
                  <a:pt x="570" y="0"/>
                </a:lnTo>
                <a:lnTo>
                  <a:pt x="759" y="281"/>
                </a:lnTo>
                <a:lnTo>
                  <a:pt x="949" y="438"/>
                </a:lnTo>
                <a:lnTo>
                  <a:pt x="1139" y="464"/>
                </a:lnTo>
                <a:lnTo>
                  <a:pt x="1328" y="463"/>
                </a:lnTo>
                <a:lnTo>
                  <a:pt x="1518" y="714"/>
                </a:lnTo>
                <a:lnTo>
                  <a:pt x="1708" y="501"/>
                </a:lnTo>
                <a:lnTo>
                  <a:pt x="1897" y="214"/>
                </a:lnTo>
                <a:lnTo>
                  <a:pt x="2087" y="421"/>
                </a:lnTo>
                <a:lnTo>
                  <a:pt x="2277" y="559"/>
                </a:lnTo>
                <a:lnTo>
                  <a:pt x="2466" y="506"/>
                </a:lnTo>
                <a:lnTo>
                  <a:pt x="2656" y="537"/>
                </a:lnTo>
                <a:lnTo>
                  <a:pt x="2846" y="472"/>
                </a:lnTo>
              </a:path>
            </a:pathLst>
          </a:cu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BFBFA848-C833-4960-99B5-931D54F17882}"/>
              </a:ext>
            </a:extLst>
          </p:cNvPr>
          <p:cNvSpPr>
            <a:spLocks/>
          </p:cNvSpPr>
          <p:nvPr/>
        </p:nvSpPr>
        <p:spPr bwMode="auto">
          <a:xfrm>
            <a:off x="1306513" y="3398838"/>
            <a:ext cx="112712" cy="114300"/>
          </a:xfrm>
          <a:custGeom>
            <a:avLst/>
            <a:gdLst>
              <a:gd name="T0" fmla="*/ 35 w 71"/>
              <a:gd name="T1" fmla="*/ 0 h 72"/>
              <a:gd name="T2" fmla="*/ 0 w 71"/>
              <a:gd name="T3" fmla="*/ 36 h 72"/>
              <a:gd name="T4" fmla="*/ 35 w 71"/>
              <a:gd name="T5" fmla="*/ 72 h 72"/>
              <a:gd name="T6" fmla="*/ 71 w 71"/>
              <a:gd name="T7" fmla="*/ 36 h 72"/>
              <a:gd name="T8" fmla="*/ 35 w 71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2">
                <a:moveTo>
                  <a:pt x="35" y="0"/>
                </a:moveTo>
                <a:lnTo>
                  <a:pt x="0" y="36"/>
                </a:lnTo>
                <a:lnTo>
                  <a:pt x="35" y="72"/>
                </a:lnTo>
                <a:lnTo>
                  <a:pt x="71" y="36"/>
                </a:lnTo>
                <a:lnTo>
                  <a:pt x="35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47941772-21CF-4377-BDDD-B5DEDCCA8EFF}"/>
              </a:ext>
            </a:extLst>
          </p:cNvPr>
          <p:cNvSpPr>
            <a:spLocks/>
          </p:cNvSpPr>
          <p:nvPr/>
        </p:nvSpPr>
        <p:spPr bwMode="auto">
          <a:xfrm>
            <a:off x="1317625" y="3411538"/>
            <a:ext cx="90487" cy="88900"/>
          </a:xfrm>
          <a:custGeom>
            <a:avLst/>
            <a:gdLst>
              <a:gd name="T0" fmla="*/ 28 w 57"/>
              <a:gd name="T1" fmla="*/ 0 h 56"/>
              <a:gd name="T2" fmla="*/ 0 w 57"/>
              <a:gd name="T3" fmla="*/ 28 h 56"/>
              <a:gd name="T4" fmla="*/ 28 w 57"/>
              <a:gd name="T5" fmla="*/ 56 h 56"/>
              <a:gd name="T6" fmla="*/ 57 w 57"/>
              <a:gd name="T7" fmla="*/ 28 h 56"/>
              <a:gd name="T8" fmla="*/ 28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AFE12DA7-2757-40FB-9301-AD4A2DF335A8}"/>
              </a:ext>
            </a:extLst>
          </p:cNvPr>
          <p:cNvSpPr>
            <a:spLocks/>
          </p:cNvSpPr>
          <p:nvPr/>
        </p:nvSpPr>
        <p:spPr bwMode="auto">
          <a:xfrm>
            <a:off x="1606550" y="3398838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AC2A4E8E-00C9-4126-ABE0-E5CAE7A3B1A9}"/>
              </a:ext>
            </a:extLst>
          </p:cNvPr>
          <p:cNvSpPr>
            <a:spLocks/>
          </p:cNvSpPr>
          <p:nvPr/>
        </p:nvSpPr>
        <p:spPr bwMode="auto">
          <a:xfrm>
            <a:off x="1619250" y="3411538"/>
            <a:ext cx="88900" cy="88900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F2504A19-6779-4DE9-8BB4-0F6F444C0680}"/>
              </a:ext>
            </a:extLst>
          </p:cNvPr>
          <p:cNvSpPr>
            <a:spLocks/>
          </p:cNvSpPr>
          <p:nvPr/>
        </p:nvSpPr>
        <p:spPr bwMode="auto">
          <a:xfrm>
            <a:off x="1908175" y="3284538"/>
            <a:ext cx="114300" cy="112713"/>
          </a:xfrm>
          <a:custGeom>
            <a:avLst/>
            <a:gdLst>
              <a:gd name="T0" fmla="*/ 36 w 72"/>
              <a:gd name="T1" fmla="*/ 0 h 71"/>
              <a:gd name="T2" fmla="*/ 0 w 72"/>
              <a:gd name="T3" fmla="*/ 35 h 71"/>
              <a:gd name="T4" fmla="*/ 36 w 72"/>
              <a:gd name="T5" fmla="*/ 71 h 71"/>
              <a:gd name="T6" fmla="*/ 72 w 72"/>
              <a:gd name="T7" fmla="*/ 35 h 71"/>
              <a:gd name="T8" fmla="*/ 36 w 72"/>
              <a:gd name="T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36" y="0"/>
                </a:moveTo>
                <a:lnTo>
                  <a:pt x="0" y="35"/>
                </a:lnTo>
                <a:lnTo>
                  <a:pt x="36" y="71"/>
                </a:lnTo>
                <a:lnTo>
                  <a:pt x="72" y="35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EC763726-F241-4BD7-8B39-5F26B5FAC75B}"/>
              </a:ext>
            </a:extLst>
          </p:cNvPr>
          <p:cNvSpPr>
            <a:spLocks/>
          </p:cNvSpPr>
          <p:nvPr/>
        </p:nvSpPr>
        <p:spPr bwMode="auto">
          <a:xfrm>
            <a:off x="1919288" y="3295650"/>
            <a:ext cx="90487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8 h 57"/>
              <a:gd name="T4" fmla="*/ 29 w 57"/>
              <a:gd name="T5" fmla="*/ 57 h 57"/>
              <a:gd name="T6" fmla="*/ 57 w 57"/>
              <a:gd name="T7" fmla="*/ 28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8"/>
                </a:lnTo>
                <a:lnTo>
                  <a:pt x="29" y="57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E623E202-5800-4926-87B0-202348A3254F}"/>
              </a:ext>
            </a:extLst>
          </p:cNvPr>
          <p:cNvSpPr>
            <a:spLocks/>
          </p:cNvSpPr>
          <p:nvPr/>
        </p:nvSpPr>
        <p:spPr bwMode="auto">
          <a:xfrm>
            <a:off x="2209800" y="3027363"/>
            <a:ext cx="112712" cy="114300"/>
          </a:xfrm>
          <a:custGeom>
            <a:avLst/>
            <a:gdLst>
              <a:gd name="T0" fmla="*/ 35 w 71"/>
              <a:gd name="T1" fmla="*/ 0 h 72"/>
              <a:gd name="T2" fmla="*/ 0 w 71"/>
              <a:gd name="T3" fmla="*/ 36 h 72"/>
              <a:gd name="T4" fmla="*/ 35 w 71"/>
              <a:gd name="T5" fmla="*/ 72 h 72"/>
              <a:gd name="T6" fmla="*/ 71 w 71"/>
              <a:gd name="T7" fmla="*/ 36 h 72"/>
              <a:gd name="T8" fmla="*/ 35 w 71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2">
                <a:moveTo>
                  <a:pt x="35" y="0"/>
                </a:moveTo>
                <a:lnTo>
                  <a:pt x="0" y="36"/>
                </a:lnTo>
                <a:lnTo>
                  <a:pt x="35" y="72"/>
                </a:lnTo>
                <a:lnTo>
                  <a:pt x="71" y="36"/>
                </a:lnTo>
                <a:lnTo>
                  <a:pt x="35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48CB83A-CF7F-4F7D-98E5-72D0B772C309}"/>
              </a:ext>
            </a:extLst>
          </p:cNvPr>
          <p:cNvSpPr>
            <a:spLocks/>
          </p:cNvSpPr>
          <p:nvPr/>
        </p:nvSpPr>
        <p:spPr bwMode="auto">
          <a:xfrm>
            <a:off x="2220913" y="3040063"/>
            <a:ext cx="90487" cy="88900"/>
          </a:xfrm>
          <a:custGeom>
            <a:avLst/>
            <a:gdLst>
              <a:gd name="T0" fmla="*/ 28 w 57"/>
              <a:gd name="T1" fmla="*/ 0 h 56"/>
              <a:gd name="T2" fmla="*/ 0 w 57"/>
              <a:gd name="T3" fmla="*/ 28 h 56"/>
              <a:gd name="T4" fmla="*/ 28 w 57"/>
              <a:gd name="T5" fmla="*/ 56 h 56"/>
              <a:gd name="T6" fmla="*/ 57 w 57"/>
              <a:gd name="T7" fmla="*/ 28 h 56"/>
              <a:gd name="T8" fmla="*/ 28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ECA8C99B-CB23-482F-9740-AFB52585296F}"/>
              </a:ext>
            </a:extLst>
          </p:cNvPr>
          <p:cNvSpPr>
            <a:spLocks/>
          </p:cNvSpPr>
          <p:nvPr/>
        </p:nvSpPr>
        <p:spPr bwMode="auto">
          <a:xfrm>
            <a:off x="2509838" y="347345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7510BEDA-88BA-4DED-A461-4B3F264FCCB8}"/>
              </a:ext>
            </a:extLst>
          </p:cNvPr>
          <p:cNvSpPr>
            <a:spLocks/>
          </p:cNvSpPr>
          <p:nvPr/>
        </p:nvSpPr>
        <p:spPr bwMode="auto">
          <a:xfrm>
            <a:off x="2522538" y="3486150"/>
            <a:ext cx="88900" cy="88900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EDED7ED7-B26B-4FDF-81AD-C5AE18F822DC}"/>
              </a:ext>
            </a:extLst>
          </p:cNvPr>
          <p:cNvSpPr>
            <a:spLocks/>
          </p:cNvSpPr>
          <p:nvPr/>
        </p:nvSpPr>
        <p:spPr bwMode="auto">
          <a:xfrm>
            <a:off x="2811463" y="3722688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AEE9C472-5B30-47F3-A1E8-CAD2B000966D}"/>
              </a:ext>
            </a:extLst>
          </p:cNvPr>
          <p:cNvSpPr>
            <a:spLocks/>
          </p:cNvSpPr>
          <p:nvPr/>
        </p:nvSpPr>
        <p:spPr bwMode="auto">
          <a:xfrm>
            <a:off x="2824163" y="3735388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8 h 57"/>
              <a:gd name="T4" fmla="*/ 28 w 56"/>
              <a:gd name="T5" fmla="*/ 57 h 57"/>
              <a:gd name="T6" fmla="*/ 56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9BE3EBBD-528C-47C3-8C14-E2C3D1CF236E}"/>
              </a:ext>
            </a:extLst>
          </p:cNvPr>
          <p:cNvSpPr>
            <a:spLocks/>
          </p:cNvSpPr>
          <p:nvPr/>
        </p:nvSpPr>
        <p:spPr bwMode="auto">
          <a:xfrm>
            <a:off x="3113088" y="3763963"/>
            <a:ext cx="112712" cy="114300"/>
          </a:xfrm>
          <a:custGeom>
            <a:avLst/>
            <a:gdLst>
              <a:gd name="T0" fmla="*/ 35 w 71"/>
              <a:gd name="T1" fmla="*/ 0 h 72"/>
              <a:gd name="T2" fmla="*/ 0 w 71"/>
              <a:gd name="T3" fmla="*/ 36 h 72"/>
              <a:gd name="T4" fmla="*/ 35 w 71"/>
              <a:gd name="T5" fmla="*/ 72 h 72"/>
              <a:gd name="T6" fmla="*/ 71 w 71"/>
              <a:gd name="T7" fmla="*/ 36 h 72"/>
              <a:gd name="T8" fmla="*/ 35 w 71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2">
                <a:moveTo>
                  <a:pt x="35" y="0"/>
                </a:moveTo>
                <a:lnTo>
                  <a:pt x="0" y="36"/>
                </a:lnTo>
                <a:lnTo>
                  <a:pt x="35" y="72"/>
                </a:lnTo>
                <a:lnTo>
                  <a:pt x="71" y="36"/>
                </a:lnTo>
                <a:lnTo>
                  <a:pt x="35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43F061C5-BB28-4C77-AC6E-C2688D432E9E}"/>
              </a:ext>
            </a:extLst>
          </p:cNvPr>
          <p:cNvSpPr>
            <a:spLocks/>
          </p:cNvSpPr>
          <p:nvPr/>
        </p:nvSpPr>
        <p:spPr bwMode="auto">
          <a:xfrm>
            <a:off x="3124200" y="3775075"/>
            <a:ext cx="90487" cy="90488"/>
          </a:xfrm>
          <a:custGeom>
            <a:avLst/>
            <a:gdLst>
              <a:gd name="T0" fmla="*/ 28 w 57"/>
              <a:gd name="T1" fmla="*/ 0 h 57"/>
              <a:gd name="T2" fmla="*/ 0 w 57"/>
              <a:gd name="T3" fmla="*/ 29 h 57"/>
              <a:gd name="T4" fmla="*/ 28 w 57"/>
              <a:gd name="T5" fmla="*/ 57 h 57"/>
              <a:gd name="T6" fmla="*/ 57 w 57"/>
              <a:gd name="T7" fmla="*/ 29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7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0EA88412-19BF-42FB-A6E0-9A96F88A6DE0}"/>
              </a:ext>
            </a:extLst>
          </p:cNvPr>
          <p:cNvSpPr>
            <a:spLocks/>
          </p:cNvSpPr>
          <p:nvPr/>
        </p:nvSpPr>
        <p:spPr bwMode="auto">
          <a:xfrm>
            <a:off x="3413125" y="3763963"/>
            <a:ext cx="114300" cy="112713"/>
          </a:xfrm>
          <a:custGeom>
            <a:avLst/>
            <a:gdLst>
              <a:gd name="T0" fmla="*/ 36 w 72"/>
              <a:gd name="T1" fmla="*/ 0 h 71"/>
              <a:gd name="T2" fmla="*/ 0 w 72"/>
              <a:gd name="T3" fmla="*/ 35 h 71"/>
              <a:gd name="T4" fmla="*/ 36 w 72"/>
              <a:gd name="T5" fmla="*/ 71 h 71"/>
              <a:gd name="T6" fmla="*/ 72 w 72"/>
              <a:gd name="T7" fmla="*/ 35 h 71"/>
              <a:gd name="T8" fmla="*/ 36 w 72"/>
              <a:gd name="T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36" y="0"/>
                </a:moveTo>
                <a:lnTo>
                  <a:pt x="0" y="35"/>
                </a:lnTo>
                <a:lnTo>
                  <a:pt x="36" y="71"/>
                </a:lnTo>
                <a:lnTo>
                  <a:pt x="72" y="35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CAAAA12F-AC12-4B46-9E71-8B7487979E61}"/>
              </a:ext>
            </a:extLst>
          </p:cNvPr>
          <p:cNvSpPr>
            <a:spLocks/>
          </p:cNvSpPr>
          <p:nvPr/>
        </p:nvSpPr>
        <p:spPr bwMode="auto">
          <a:xfrm>
            <a:off x="3425825" y="3775075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8 h 57"/>
              <a:gd name="T4" fmla="*/ 28 w 56"/>
              <a:gd name="T5" fmla="*/ 57 h 57"/>
              <a:gd name="T6" fmla="*/ 56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5A93912C-9589-4809-9F42-7DC3F4555DDF}"/>
              </a:ext>
            </a:extLst>
          </p:cNvPr>
          <p:cNvSpPr>
            <a:spLocks/>
          </p:cNvSpPr>
          <p:nvPr/>
        </p:nvSpPr>
        <p:spPr bwMode="auto">
          <a:xfrm>
            <a:off x="3714750" y="4160838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02B948A2-2958-451D-9250-C2A2594C70D5}"/>
              </a:ext>
            </a:extLst>
          </p:cNvPr>
          <p:cNvSpPr>
            <a:spLocks/>
          </p:cNvSpPr>
          <p:nvPr/>
        </p:nvSpPr>
        <p:spPr bwMode="auto">
          <a:xfrm>
            <a:off x="3727450" y="4173538"/>
            <a:ext cx="88900" cy="88900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AE94D8ED-F2F1-4E3B-B1A1-225CC5E1444A}"/>
              </a:ext>
            </a:extLst>
          </p:cNvPr>
          <p:cNvSpPr>
            <a:spLocks/>
          </p:cNvSpPr>
          <p:nvPr/>
        </p:nvSpPr>
        <p:spPr bwMode="auto">
          <a:xfrm>
            <a:off x="4016375" y="3824288"/>
            <a:ext cx="114300" cy="112713"/>
          </a:xfrm>
          <a:custGeom>
            <a:avLst/>
            <a:gdLst>
              <a:gd name="T0" fmla="*/ 36 w 72"/>
              <a:gd name="T1" fmla="*/ 0 h 71"/>
              <a:gd name="T2" fmla="*/ 0 w 72"/>
              <a:gd name="T3" fmla="*/ 35 h 71"/>
              <a:gd name="T4" fmla="*/ 36 w 72"/>
              <a:gd name="T5" fmla="*/ 71 h 71"/>
              <a:gd name="T6" fmla="*/ 72 w 72"/>
              <a:gd name="T7" fmla="*/ 35 h 71"/>
              <a:gd name="T8" fmla="*/ 36 w 72"/>
              <a:gd name="T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36" y="0"/>
                </a:moveTo>
                <a:lnTo>
                  <a:pt x="0" y="35"/>
                </a:lnTo>
                <a:lnTo>
                  <a:pt x="36" y="71"/>
                </a:lnTo>
                <a:lnTo>
                  <a:pt x="72" y="35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EA1A6F82-0D63-4F54-917D-B614094F0C75}"/>
              </a:ext>
            </a:extLst>
          </p:cNvPr>
          <p:cNvSpPr>
            <a:spLocks/>
          </p:cNvSpPr>
          <p:nvPr/>
        </p:nvSpPr>
        <p:spPr bwMode="auto">
          <a:xfrm>
            <a:off x="4027488" y="3835400"/>
            <a:ext cx="90487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8 h 57"/>
              <a:gd name="T4" fmla="*/ 29 w 57"/>
              <a:gd name="T5" fmla="*/ 57 h 57"/>
              <a:gd name="T6" fmla="*/ 57 w 57"/>
              <a:gd name="T7" fmla="*/ 28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8"/>
                </a:lnTo>
                <a:lnTo>
                  <a:pt x="29" y="57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730F5634-599A-4B35-977C-5A68284F8195}"/>
              </a:ext>
            </a:extLst>
          </p:cNvPr>
          <p:cNvSpPr>
            <a:spLocks/>
          </p:cNvSpPr>
          <p:nvPr/>
        </p:nvSpPr>
        <p:spPr bwMode="auto">
          <a:xfrm>
            <a:off x="4316413" y="3367088"/>
            <a:ext cx="114300" cy="112713"/>
          </a:xfrm>
          <a:custGeom>
            <a:avLst/>
            <a:gdLst>
              <a:gd name="T0" fmla="*/ 36 w 72"/>
              <a:gd name="T1" fmla="*/ 0 h 71"/>
              <a:gd name="T2" fmla="*/ 0 w 72"/>
              <a:gd name="T3" fmla="*/ 36 h 71"/>
              <a:gd name="T4" fmla="*/ 36 w 72"/>
              <a:gd name="T5" fmla="*/ 71 h 71"/>
              <a:gd name="T6" fmla="*/ 72 w 72"/>
              <a:gd name="T7" fmla="*/ 36 h 71"/>
              <a:gd name="T8" fmla="*/ 36 w 72"/>
              <a:gd name="T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36" y="0"/>
                </a:moveTo>
                <a:lnTo>
                  <a:pt x="0" y="36"/>
                </a:lnTo>
                <a:lnTo>
                  <a:pt x="36" y="71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F9E29AFF-9ABC-40A5-9328-3F202CEFEC95}"/>
              </a:ext>
            </a:extLst>
          </p:cNvPr>
          <p:cNvSpPr>
            <a:spLocks/>
          </p:cNvSpPr>
          <p:nvPr/>
        </p:nvSpPr>
        <p:spPr bwMode="auto">
          <a:xfrm>
            <a:off x="4329113" y="3378200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9 h 57"/>
              <a:gd name="T4" fmla="*/ 28 w 56"/>
              <a:gd name="T5" fmla="*/ 57 h 57"/>
              <a:gd name="T6" fmla="*/ 56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6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7F48622-ABF8-4576-AF1D-1E822B0FF7E8}"/>
              </a:ext>
            </a:extLst>
          </p:cNvPr>
          <p:cNvSpPr>
            <a:spLocks/>
          </p:cNvSpPr>
          <p:nvPr/>
        </p:nvSpPr>
        <p:spPr bwMode="auto">
          <a:xfrm>
            <a:off x="4618038" y="369570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D908314C-43FC-423E-A445-CBE45B7456D4}"/>
              </a:ext>
            </a:extLst>
          </p:cNvPr>
          <p:cNvSpPr>
            <a:spLocks/>
          </p:cNvSpPr>
          <p:nvPr/>
        </p:nvSpPr>
        <p:spPr bwMode="auto">
          <a:xfrm>
            <a:off x="4630738" y="3706813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9 h 57"/>
              <a:gd name="T4" fmla="*/ 28 w 56"/>
              <a:gd name="T5" fmla="*/ 57 h 57"/>
              <a:gd name="T6" fmla="*/ 56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6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D2B56827-D417-4B37-8C5D-8703438FB847}"/>
              </a:ext>
            </a:extLst>
          </p:cNvPr>
          <p:cNvSpPr>
            <a:spLocks/>
          </p:cNvSpPr>
          <p:nvPr/>
        </p:nvSpPr>
        <p:spPr bwMode="auto">
          <a:xfrm>
            <a:off x="4919663" y="39147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B3C99443-DD67-441D-9FDB-88D676E6AE4A}"/>
              </a:ext>
            </a:extLst>
          </p:cNvPr>
          <p:cNvSpPr>
            <a:spLocks/>
          </p:cNvSpPr>
          <p:nvPr/>
        </p:nvSpPr>
        <p:spPr bwMode="auto">
          <a:xfrm>
            <a:off x="4930775" y="3927475"/>
            <a:ext cx="90487" cy="88900"/>
          </a:xfrm>
          <a:custGeom>
            <a:avLst/>
            <a:gdLst>
              <a:gd name="T0" fmla="*/ 29 w 57"/>
              <a:gd name="T1" fmla="*/ 0 h 56"/>
              <a:gd name="T2" fmla="*/ 0 w 57"/>
              <a:gd name="T3" fmla="*/ 28 h 56"/>
              <a:gd name="T4" fmla="*/ 29 w 57"/>
              <a:gd name="T5" fmla="*/ 56 h 56"/>
              <a:gd name="T6" fmla="*/ 57 w 57"/>
              <a:gd name="T7" fmla="*/ 28 h 56"/>
              <a:gd name="T8" fmla="*/ 29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9" y="0"/>
                </a:moveTo>
                <a:lnTo>
                  <a:pt x="0" y="28"/>
                </a:lnTo>
                <a:lnTo>
                  <a:pt x="29" y="56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6E6B5F94-8E37-4C9C-8044-553609EF97EF}"/>
              </a:ext>
            </a:extLst>
          </p:cNvPr>
          <p:cNvSpPr>
            <a:spLocks/>
          </p:cNvSpPr>
          <p:nvPr/>
        </p:nvSpPr>
        <p:spPr bwMode="auto">
          <a:xfrm>
            <a:off x="5219700" y="3830638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DF8413ED-7C39-49A3-A383-1A4E06A72AE1}"/>
              </a:ext>
            </a:extLst>
          </p:cNvPr>
          <p:cNvSpPr>
            <a:spLocks/>
          </p:cNvSpPr>
          <p:nvPr/>
        </p:nvSpPr>
        <p:spPr bwMode="auto">
          <a:xfrm>
            <a:off x="5232400" y="3843338"/>
            <a:ext cx="90487" cy="90488"/>
          </a:xfrm>
          <a:custGeom>
            <a:avLst/>
            <a:gdLst>
              <a:gd name="T0" fmla="*/ 28 w 57"/>
              <a:gd name="T1" fmla="*/ 0 h 57"/>
              <a:gd name="T2" fmla="*/ 0 w 57"/>
              <a:gd name="T3" fmla="*/ 28 h 57"/>
              <a:gd name="T4" fmla="*/ 28 w 57"/>
              <a:gd name="T5" fmla="*/ 57 h 57"/>
              <a:gd name="T6" fmla="*/ 57 w 57"/>
              <a:gd name="T7" fmla="*/ 28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2CA3CA29-E639-49DD-A135-DF791960CD4B}"/>
              </a:ext>
            </a:extLst>
          </p:cNvPr>
          <p:cNvSpPr>
            <a:spLocks/>
          </p:cNvSpPr>
          <p:nvPr/>
        </p:nvSpPr>
        <p:spPr bwMode="auto">
          <a:xfrm>
            <a:off x="5521325" y="387985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0F384E11-543A-4A8A-A562-085C0494E13A}"/>
              </a:ext>
            </a:extLst>
          </p:cNvPr>
          <p:cNvSpPr>
            <a:spLocks/>
          </p:cNvSpPr>
          <p:nvPr/>
        </p:nvSpPr>
        <p:spPr bwMode="auto">
          <a:xfrm>
            <a:off x="5534025" y="3892550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8 h 57"/>
              <a:gd name="T4" fmla="*/ 28 w 56"/>
              <a:gd name="T5" fmla="*/ 57 h 57"/>
              <a:gd name="T6" fmla="*/ 56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DDBBA41F-E498-46B3-82A6-FB6E46C0BC6A}"/>
              </a:ext>
            </a:extLst>
          </p:cNvPr>
          <p:cNvSpPr>
            <a:spLocks/>
          </p:cNvSpPr>
          <p:nvPr/>
        </p:nvSpPr>
        <p:spPr bwMode="auto">
          <a:xfrm>
            <a:off x="5822950" y="377666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FD8DFE91-AB00-4E08-BAF0-3E37DC23B474}"/>
              </a:ext>
            </a:extLst>
          </p:cNvPr>
          <p:cNvSpPr>
            <a:spLocks/>
          </p:cNvSpPr>
          <p:nvPr/>
        </p:nvSpPr>
        <p:spPr bwMode="auto">
          <a:xfrm>
            <a:off x="5835650" y="3789363"/>
            <a:ext cx="88900" cy="88900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5">
            <a:extLst>
              <a:ext uri="{FF2B5EF4-FFF2-40B4-BE49-F238E27FC236}">
                <a16:creationId xmlns:a16="http://schemas.microsoft.com/office/drawing/2014/main" id="{50C921DA-5FDF-497C-83A2-EBE4969EA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833813"/>
            <a:ext cx="44450" cy="11113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96">
            <a:extLst>
              <a:ext uri="{FF2B5EF4-FFF2-40B4-BE49-F238E27FC236}">
                <a16:creationId xmlns:a16="http://schemas.microsoft.com/office/drawing/2014/main" id="{9A7E0261-ED42-471E-A924-B1FDF7DB3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238" y="3852863"/>
            <a:ext cx="44450" cy="11113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D158656B-7B20-4C69-82B2-15A1168CE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8375" y="3873500"/>
            <a:ext cx="44450" cy="9525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EDC28330-B31F-4526-BBF1-2A2D9A42C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2513" y="3892550"/>
            <a:ext cx="44450" cy="11113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73997CB6-BB02-493A-B0C0-91ECAE120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6650" y="3913188"/>
            <a:ext cx="44450" cy="9525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0">
            <a:extLst>
              <a:ext uri="{FF2B5EF4-FFF2-40B4-BE49-F238E27FC236}">
                <a16:creationId xmlns:a16="http://schemas.microsoft.com/office/drawing/2014/main" id="{96E025B5-1771-4A97-BE00-38852966B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3932238"/>
            <a:ext cx="44450" cy="11113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1">
            <a:extLst>
              <a:ext uri="{FF2B5EF4-FFF2-40B4-BE49-F238E27FC236}">
                <a16:creationId xmlns:a16="http://schemas.microsoft.com/office/drawing/2014/main" id="{61916773-815D-49ED-92BE-65D0CF553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4925" y="3952875"/>
            <a:ext cx="44450" cy="9525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2">
            <a:extLst>
              <a:ext uri="{FF2B5EF4-FFF2-40B4-BE49-F238E27FC236}">
                <a16:creationId xmlns:a16="http://schemas.microsoft.com/office/drawing/2014/main" id="{AB48B854-22BE-49A2-B722-A351409D2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9063" y="3971925"/>
            <a:ext cx="44450" cy="11113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3">
            <a:extLst>
              <a:ext uri="{FF2B5EF4-FFF2-40B4-BE49-F238E27FC236}">
                <a16:creationId xmlns:a16="http://schemas.microsoft.com/office/drawing/2014/main" id="{AA782F56-8190-4FCC-B2EF-1F8245A1B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992563"/>
            <a:ext cx="44450" cy="9525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FDC6C521-DF86-4D49-99AC-7BCC4C8E050A}"/>
              </a:ext>
            </a:extLst>
          </p:cNvPr>
          <p:cNvSpPr>
            <a:spLocks/>
          </p:cNvSpPr>
          <p:nvPr/>
        </p:nvSpPr>
        <p:spPr bwMode="auto">
          <a:xfrm>
            <a:off x="5822950" y="377666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19026555-7ED9-4422-BB7E-B2AC75F40D88}"/>
              </a:ext>
            </a:extLst>
          </p:cNvPr>
          <p:cNvSpPr>
            <a:spLocks/>
          </p:cNvSpPr>
          <p:nvPr/>
        </p:nvSpPr>
        <p:spPr bwMode="auto">
          <a:xfrm>
            <a:off x="5835650" y="3789363"/>
            <a:ext cx="88900" cy="88900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B4365488-12CF-41B0-99FA-EA98AEE2CB3D}"/>
              </a:ext>
            </a:extLst>
          </p:cNvPr>
          <p:cNvSpPr>
            <a:spLocks/>
          </p:cNvSpPr>
          <p:nvPr/>
        </p:nvSpPr>
        <p:spPr bwMode="auto">
          <a:xfrm>
            <a:off x="6575425" y="39528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89C4591C-CDC1-47C7-8559-5DA04FE08D1B}"/>
              </a:ext>
            </a:extLst>
          </p:cNvPr>
          <p:cNvSpPr>
            <a:spLocks/>
          </p:cNvSpPr>
          <p:nvPr/>
        </p:nvSpPr>
        <p:spPr bwMode="auto">
          <a:xfrm>
            <a:off x="6588125" y="3965575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8 h 57"/>
              <a:gd name="T4" fmla="*/ 28 w 56"/>
              <a:gd name="T5" fmla="*/ 57 h 57"/>
              <a:gd name="T6" fmla="*/ 56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8F22F4A9-1C83-48C8-8A38-D49E3620F46F}"/>
              </a:ext>
            </a:extLst>
          </p:cNvPr>
          <p:cNvSpPr>
            <a:spLocks/>
          </p:cNvSpPr>
          <p:nvPr/>
        </p:nvSpPr>
        <p:spPr bwMode="auto">
          <a:xfrm>
            <a:off x="6632575" y="3952875"/>
            <a:ext cx="1504950" cy="200025"/>
          </a:xfrm>
          <a:custGeom>
            <a:avLst/>
            <a:gdLst>
              <a:gd name="T0" fmla="*/ 0 w 948"/>
              <a:gd name="T1" fmla="*/ 36 h 126"/>
              <a:gd name="T2" fmla="*/ 190 w 948"/>
              <a:gd name="T3" fmla="*/ 0 h 126"/>
              <a:gd name="T4" fmla="*/ 379 w 948"/>
              <a:gd name="T5" fmla="*/ 72 h 126"/>
              <a:gd name="T6" fmla="*/ 569 w 948"/>
              <a:gd name="T7" fmla="*/ 126 h 126"/>
              <a:gd name="T8" fmla="*/ 759 w 948"/>
              <a:gd name="T9" fmla="*/ 60 h 126"/>
              <a:gd name="T10" fmla="*/ 948 w 948"/>
              <a:gd name="T11" fmla="*/ 4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8" h="126">
                <a:moveTo>
                  <a:pt x="0" y="36"/>
                </a:moveTo>
                <a:lnTo>
                  <a:pt x="190" y="0"/>
                </a:lnTo>
                <a:lnTo>
                  <a:pt x="379" y="72"/>
                </a:lnTo>
                <a:lnTo>
                  <a:pt x="569" y="126"/>
                </a:lnTo>
                <a:lnTo>
                  <a:pt x="759" y="60"/>
                </a:lnTo>
                <a:lnTo>
                  <a:pt x="948" y="40"/>
                </a:lnTo>
              </a:path>
            </a:pathLst>
          </a:cu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5127B6FC-BA37-4361-B77F-A19AD0AA78A9}"/>
              </a:ext>
            </a:extLst>
          </p:cNvPr>
          <p:cNvSpPr>
            <a:spLocks/>
          </p:cNvSpPr>
          <p:nvPr/>
        </p:nvSpPr>
        <p:spPr bwMode="auto">
          <a:xfrm>
            <a:off x="6575425" y="39528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00C6F4AA-E914-40B4-B4D0-8413994E80F2}"/>
              </a:ext>
            </a:extLst>
          </p:cNvPr>
          <p:cNvSpPr>
            <a:spLocks/>
          </p:cNvSpPr>
          <p:nvPr/>
        </p:nvSpPr>
        <p:spPr bwMode="auto">
          <a:xfrm>
            <a:off x="6588125" y="3965575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8 h 57"/>
              <a:gd name="T4" fmla="*/ 28 w 56"/>
              <a:gd name="T5" fmla="*/ 57 h 57"/>
              <a:gd name="T6" fmla="*/ 56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129535A6-6544-4855-BF15-48577DF252A8}"/>
              </a:ext>
            </a:extLst>
          </p:cNvPr>
          <p:cNvSpPr>
            <a:spLocks/>
          </p:cNvSpPr>
          <p:nvPr/>
        </p:nvSpPr>
        <p:spPr bwMode="auto">
          <a:xfrm>
            <a:off x="6875463" y="3895725"/>
            <a:ext cx="115887" cy="114300"/>
          </a:xfrm>
          <a:custGeom>
            <a:avLst/>
            <a:gdLst>
              <a:gd name="T0" fmla="*/ 37 w 73"/>
              <a:gd name="T1" fmla="*/ 0 h 72"/>
              <a:gd name="T2" fmla="*/ 0 w 73"/>
              <a:gd name="T3" fmla="*/ 36 h 72"/>
              <a:gd name="T4" fmla="*/ 37 w 73"/>
              <a:gd name="T5" fmla="*/ 72 h 72"/>
              <a:gd name="T6" fmla="*/ 73 w 73"/>
              <a:gd name="T7" fmla="*/ 36 h 72"/>
              <a:gd name="T8" fmla="*/ 37 w 73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2">
                <a:moveTo>
                  <a:pt x="37" y="0"/>
                </a:moveTo>
                <a:lnTo>
                  <a:pt x="0" y="36"/>
                </a:lnTo>
                <a:lnTo>
                  <a:pt x="37" y="72"/>
                </a:lnTo>
                <a:lnTo>
                  <a:pt x="73" y="36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5446354B-BED4-4001-8506-1FA0298F5B25}"/>
              </a:ext>
            </a:extLst>
          </p:cNvPr>
          <p:cNvSpPr>
            <a:spLocks/>
          </p:cNvSpPr>
          <p:nvPr/>
        </p:nvSpPr>
        <p:spPr bwMode="auto">
          <a:xfrm>
            <a:off x="6888163" y="3908425"/>
            <a:ext cx="90487" cy="88900"/>
          </a:xfrm>
          <a:custGeom>
            <a:avLst/>
            <a:gdLst>
              <a:gd name="T0" fmla="*/ 29 w 57"/>
              <a:gd name="T1" fmla="*/ 0 h 56"/>
              <a:gd name="T2" fmla="*/ 0 w 57"/>
              <a:gd name="T3" fmla="*/ 28 h 56"/>
              <a:gd name="T4" fmla="*/ 29 w 57"/>
              <a:gd name="T5" fmla="*/ 56 h 56"/>
              <a:gd name="T6" fmla="*/ 57 w 57"/>
              <a:gd name="T7" fmla="*/ 28 h 56"/>
              <a:gd name="T8" fmla="*/ 29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9" y="0"/>
                </a:moveTo>
                <a:lnTo>
                  <a:pt x="0" y="28"/>
                </a:lnTo>
                <a:lnTo>
                  <a:pt x="29" y="56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64F59E68-4E6B-421F-BCE2-BCC80C237E3B}"/>
              </a:ext>
            </a:extLst>
          </p:cNvPr>
          <p:cNvSpPr>
            <a:spLocks/>
          </p:cNvSpPr>
          <p:nvPr/>
        </p:nvSpPr>
        <p:spPr bwMode="auto">
          <a:xfrm>
            <a:off x="7178675" y="4010025"/>
            <a:ext cx="112712" cy="114300"/>
          </a:xfrm>
          <a:custGeom>
            <a:avLst/>
            <a:gdLst>
              <a:gd name="T0" fmla="*/ 35 w 71"/>
              <a:gd name="T1" fmla="*/ 0 h 72"/>
              <a:gd name="T2" fmla="*/ 0 w 71"/>
              <a:gd name="T3" fmla="*/ 36 h 72"/>
              <a:gd name="T4" fmla="*/ 35 w 71"/>
              <a:gd name="T5" fmla="*/ 72 h 72"/>
              <a:gd name="T6" fmla="*/ 71 w 71"/>
              <a:gd name="T7" fmla="*/ 36 h 72"/>
              <a:gd name="T8" fmla="*/ 35 w 71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2">
                <a:moveTo>
                  <a:pt x="35" y="0"/>
                </a:moveTo>
                <a:lnTo>
                  <a:pt x="0" y="36"/>
                </a:lnTo>
                <a:lnTo>
                  <a:pt x="35" y="72"/>
                </a:lnTo>
                <a:lnTo>
                  <a:pt x="71" y="36"/>
                </a:lnTo>
                <a:lnTo>
                  <a:pt x="35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D382FAA6-C7ED-4C8F-A743-A1E574617A39}"/>
              </a:ext>
            </a:extLst>
          </p:cNvPr>
          <p:cNvSpPr>
            <a:spLocks/>
          </p:cNvSpPr>
          <p:nvPr/>
        </p:nvSpPr>
        <p:spPr bwMode="auto">
          <a:xfrm>
            <a:off x="7189788" y="4022725"/>
            <a:ext cx="90487" cy="88900"/>
          </a:xfrm>
          <a:custGeom>
            <a:avLst/>
            <a:gdLst>
              <a:gd name="T0" fmla="*/ 28 w 57"/>
              <a:gd name="T1" fmla="*/ 0 h 56"/>
              <a:gd name="T2" fmla="*/ 0 w 57"/>
              <a:gd name="T3" fmla="*/ 28 h 56"/>
              <a:gd name="T4" fmla="*/ 28 w 57"/>
              <a:gd name="T5" fmla="*/ 56 h 56"/>
              <a:gd name="T6" fmla="*/ 57 w 57"/>
              <a:gd name="T7" fmla="*/ 28 h 56"/>
              <a:gd name="T8" fmla="*/ 28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21CB7D78-3373-4F93-9C57-5840238F0A39}"/>
              </a:ext>
            </a:extLst>
          </p:cNvPr>
          <p:cNvSpPr>
            <a:spLocks/>
          </p:cNvSpPr>
          <p:nvPr/>
        </p:nvSpPr>
        <p:spPr bwMode="auto">
          <a:xfrm>
            <a:off x="7478713" y="409575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B550318C-06A2-43EC-A1C8-5C008D31E565}"/>
              </a:ext>
            </a:extLst>
          </p:cNvPr>
          <p:cNvSpPr>
            <a:spLocks/>
          </p:cNvSpPr>
          <p:nvPr/>
        </p:nvSpPr>
        <p:spPr bwMode="auto">
          <a:xfrm>
            <a:off x="7491413" y="4108450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8 h 57"/>
              <a:gd name="T4" fmla="*/ 28 w 56"/>
              <a:gd name="T5" fmla="*/ 57 h 57"/>
              <a:gd name="T6" fmla="*/ 56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E5FE84BA-962C-4206-972A-17D493FE8D2D}"/>
              </a:ext>
            </a:extLst>
          </p:cNvPr>
          <p:cNvSpPr>
            <a:spLocks/>
          </p:cNvSpPr>
          <p:nvPr/>
        </p:nvSpPr>
        <p:spPr bwMode="auto">
          <a:xfrm>
            <a:off x="7780338" y="39909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0FFFC3B7-D871-48A3-9218-445AA0633A7A}"/>
              </a:ext>
            </a:extLst>
          </p:cNvPr>
          <p:cNvSpPr>
            <a:spLocks/>
          </p:cNvSpPr>
          <p:nvPr/>
        </p:nvSpPr>
        <p:spPr bwMode="auto">
          <a:xfrm>
            <a:off x="7791450" y="4002088"/>
            <a:ext cx="90487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9 h 57"/>
              <a:gd name="T4" fmla="*/ 29 w 57"/>
              <a:gd name="T5" fmla="*/ 57 h 57"/>
              <a:gd name="T6" fmla="*/ 57 w 57"/>
              <a:gd name="T7" fmla="*/ 29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9"/>
                </a:lnTo>
                <a:lnTo>
                  <a:pt x="29" y="57"/>
                </a:lnTo>
                <a:lnTo>
                  <a:pt x="57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4FDB6086-CDB8-4798-95BE-6B5195688EDF}"/>
              </a:ext>
            </a:extLst>
          </p:cNvPr>
          <p:cNvSpPr>
            <a:spLocks/>
          </p:cNvSpPr>
          <p:nvPr/>
        </p:nvSpPr>
        <p:spPr bwMode="auto">
          <a:xfrm>
            <a:off x="8080375" y="395922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524E20D9-FCEB-484C-9D21-90F7843B23C3}"/>
              </a:ext>
            </a:extLst>
          </p:cNvPr>
          <p:cNvSpPr>
            <a:spLocks/>
          </p:cNvSpPr>
          <p:nvPr/>
        </p:nvSpPr>
        <p:spPr bwMode="auto">
          <a:xfrm>
            <a:off x="8093075" y="3971925"/>
            <a:ext cx="90487" cy="88900"/>
          </a:xfrm>
          <a:custGeom>
            <a:avLst/>
            <a:gdLst>
              <a:gd name="T0" fmla="*/ 28 w 57"/>
              <a:gd name="T1" fmla="*/ 0 h 56"/>
              <a:gd name="T2" fmla="*/ 0 w 57"/>
              <a:gd name="T3" fmla="*/ 28 h 56"/>
              <a:gd name="T4" fmla="*/ 28 w 57"/>
              <a:gd name="T5" fmla="*/ 56 h 56"/>
              <a:gd name="T6" fmla="*/ 57 w 57"/>
              <a:gd name="T7" fmla="*/ 28 h 56"/>
              <a:gd name="T8" fmla="*/ 28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24">
            <a:extLst>
              <a:ext uri="{FF2B5EF4-FFF2-40B4-BE49-F238E27FC236}">
                <a16:creationId xmlns:a16="http://schemas.microsoft.com/office/drawing/2014/main" id="{AF517A00-35BC-458D-80D9-5EBEE92FB5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5850" y="889000"/>
            <a:ext cx="0" cy="47164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25">
            <a:extLst>
              <a:ext uri="{FF2B5EF4-FFF2-40B4-BE49-F238E27FC236}">
                <a16:creationId xmlns:a16="http://schemas.microsoft.com/office/drawing/2014/main" id="{91C534F1-8A3D-4494-83DE-68D2B326FF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888" y="5478463"/>
            <a:ext cx="80962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3AC77E7-DED4-4F36-AB87-09F2E4C92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5367338"/>
            <a:ext cx="227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Line 127">
            <a:extLst>
              <a:ext uri="{FF2B5EF4-FFF2-40B4-BE49-F238E27FC236}">
                <a16:creationId xmlns:a16="http://schemas.microsoft.com/office/drawing/2014/main" id="{6C755B75-1CE4-4B0B-8A2F-2A3CD9B3E8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888" y="4586288"/>
            <a:ext cx="80962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21B0A00-E980-4AFB-A641-006DB4EC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88" y="4475163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Line 129">
            <a:extLst>
              <a:ext uri="{FF2B5EF4-FFF2-40B4-BE49-F238E27FC236}">
                <a16:creationId xmlns:a16="http://schemas.microsoft.com/office/drawing/2014/main" id="{542C4051-B962-4C07-A278-8619BE3ECE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888" y="3692525"/>
            <a:ext cx="80962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067DF50-C59D-4206-A042-FE20D504F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88" y="3581400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Line 131">
            <a:extLst>
              <a:ext uri="{FF2B5EF4-FFF2-40B4-BE49-F238E27FC236}">
                <a16:creationId xmlns:a16="http://schemas.microsoft.com/office/drawing/2014/main" id="{3A11E93D-7DE5-45A2-BE48-3650AF726C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888" y="2800350"/>
            <a:ext cx="80962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9EDE5E7-5F2F-4EDE-B731-8EDEB5B8A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88" y="2689225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4,500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Line 133">
            <a:extLst>
              <a:ext uri="{FF2B5EF4-FFF2-40B4-BE49-F238E27FC236}">
                <a16:creationId xmlns:a16="http://schemas.microsoft.com/office/drawing/2014/main" id="{371C6739-9226-4F1C-9435-216E91E668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888" y="1908175"/>
            <a:ext cx="80962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E953CA5-912E-4FB4-9320-96C1373D5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88" y="1797050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Line 135">
            <a:extLst>
              <a:ext uri="{FF2B5EF4-FFF2-40B4-BE49-F238E27FC236}">
                <a16:creationId xmlns:a16="http://schemas.microsoft.com/office/drawing/2014/main" id="{F52AEEB7-17A2-4C34-818D-AB73577513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888" y="1014413"/>
            <a:ext cx="80962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3D2166E-A0BB-4365-8F5B-93D84BC05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88" y="903288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7,500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Line 137">
            <a:extLst>
              <a:ext uri="{FF2B5EF4-FFF2-40B4-BE49-F238E27FC236}">
                <a16:creationId xmlns:a16="http://schemas.microsoft.com/office/drawing/2014/main" id="{D118993A-476B-41C8-8F27-B0345E77F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5605463"/>
            <a:ext cx="74803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138">
            <a:extLst>
              <a:ext uri="{FF2B5EF4-FFF2-40B4-BE49-F238E27FC236}">
                <a16:creationId xmlns:a16="http://schemas.microsoft.com/office/drawing/2014/main" id="{A73460B6-12F2-4D4B-A065-ACEAB93E4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2850" y="5605463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3139D06-3103-4BBE-9C85-8FBB9A96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5727700"/>
            <a:ext cx="60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Line 140">
            <a:extLst>
              <a:ext uri="{FF2B5EF4-FFF2-40B4-BE49-F238E27FC236}">
                <a16:creationId xmlns:a16="http://schemas.microsoft.com/office/drawing/2014/main" id="{06B2C83D-1DC7-4675-8D1A-4E9EB332C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9425" y="5605463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7975587-FE4D-4202-B3FA-113BA63E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5727700"/>
            <a:ext cx="60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Line 142">
            <a:extLst>
              <a:ext uri="{FF2B5EF4-FFF2-40B4-BE49-F238E27FC236}">
                <a16:creationId xmlns:a16="http://schemas.microsoft.com/office/drawing/2014/main" id="{D8E934E9-33FD-49A4-A4E5-D3A05C1F7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6000" y="5605463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E254A98-F75C-4AF7-8A33-79BA881B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5727700"/>
            <a:ext cx="60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Line 144">
            <a:extLst>
              <a:ext uri="{FF2B5EF4-FFF2-40B4-BE49-F238E27FC236}">
                <a16:creationId xmlns:a16="http://schemas.microsoft.com/office/drawing/2014/main" id="{4E3C5636-189F-4FDB-8A1C-517D04964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575" y="5605463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B1917BD-44F6-4A63-9E6F-563DAC34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5727700"/>
            <a:ext cx="60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Line 146">
            <a:extLst>
              <a:ext uri="{FF2B5EF4-FFF2-40B4-BE49-F238E27FC236}">
                <a16:creationId xmlns:a16="http://schemas.microsoft.com/office/drawing/2014/main" id="{FC89F801-2E18-4C4C-B9BD-C086888CC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150" y="560546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B2A1369-AA1D-4CA9-B306-1C58111E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263" y="5727700"/>
            <a:ext cx="60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6F82F4E-5ED9-4AEF-9B60-332763DAE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5" y="5977338"/>
            <a:ext cx="1317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Year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78">
            <a:extLst>
              <a:ext uri="{FF2B5EF4-FFF2-40B4-BE49-F238E27FC236}">
                <a16:creationId xmlns:a16="http://schemas.microsoft.com/office/drawing/2014/main" id="{39F2661F-AB69-495E-A854-4AF036369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955" y="3683198"/>
            <a:ext cx="109805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Active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A476F"/>
                </a:solidFill>
              </a:rPr>
              <a:t>Choosers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80">
            <a:extLst>
              <a:ext uri="{FF2B5EF4-FFF2-40B4-BE49-F238E27FC236}">
                <a16:creationId xmlns:a16="http://schemas.microsoft.com/office/drawing/2014/main" id="{AA103D9A-D241-4475-95CD-508766D8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032" y="1593850"/>
            <a:ext cx="711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922D001-7F54-49C1-B928-E4D77533FBD7}"/>
              </a:ext>
            </a:extLst>
          </p:cNvPr>
          <p:cNvCxnSpPr>
            <a:cxnSpLocks/>
          </p:cNvCxnSpPr>
          <p:nvPr/>
        </p:nvCxnSpPr>
        <p:spPr>
          <a:xfrm>
            <a:off x="2266156" y="2042705"/>
            <a:ext cx="0" cy="987733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214581D-F4F5-4F7B-A10E-576737F6601E}"/>
              </a:ext>
            </a:extLst>
          </p:cNvPr>
          <p:cNvCxnSpPr>
            <a:cxnSpLocks/>
          </p:cNvCxnSpPr>
          <p:nvPr/>
        </p:nvCxnSpPr>
        <p:spPr>
          <a:xfrm flipV="1">
            <a:off x="2265249" y="1616077"/>
            <a:ext cx="728776" cy="1003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FBCED695-3A7D-4BF9-89B0-21C555AFD779}"/>
              </a:ext>
            </a:extLst>
          </p:cNvPr>
          <p:cNvSpPr txBox="1"/>
          <p:nvPr/>
        </p:nvSpPr>
        <p:spPr>
          <a:xfrm>
            <a:off x="2944178" y="993915"/>
            <a:ext cx="203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Passive Enrollees</a:t>
            </a:r>
            <a:endParaRPr lang="en-US" sz="2200" b="1" dirty="0">
              <a:latin typeface="+mj-lt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253D1F2-B149-422A-8468-36C195F2C618}"/>
              </a:ext>
            </a:extLst>
          </p:cNvPr>
          <p:cNvSpPr txBox="1"/>
          <p:nvPr/>
        </p:nvSpPr>
        <p:spPr>
          <a:xfrm>
            <a:off x="3058787" y="1601680"/>
            <a:ext cx="246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= 34% of total</a:t>
            </a:r>
          </a:p>
          <a:p>
            <a:r>
              <a:rPr lang="en-US" dirty="0">
                <a:latin typeface="+mj-lt"/>
              </a:rPr>
              <a:t>    in 2008-09</a:t>
            </a:r>
          </a:p>
        </p:txBody>
      </p:sp>
      <p:sp>
        <p:nvSpPr>
          <p:cNvPr id="160" name="Rectangle 74">
            <a:extLst>
              <a:ext uri="{FF2B5EF4-FFF2-40B4-BE49-F238E27FC236}">
                <a16:creationId xmlns:a16="http://schemas.microsoft.com/office/drawing/2014/main" id="{06B00E87-B294-4CAA-A20A-2692F415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108" y="1056778"/>
            <a:ext cx="16652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Suspension of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75">
            <a:extLst>
              <a:ext uri="{FF2B5EF4-FFF2-40B4-BE49-F238E27FC236}">
                <a16:creationId xmlns:a16="http://schemas.microsoft.com/office/drawing/2014/main" id="{3C2BE5E8-5B18-4A3C-BFE5-991DFF47E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108" y="1296491"/>
            <a:ext cx="16863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auto enrollment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30">
            <a:extLst>
              <a:ext uri="{FF2B5EF4-FFF2-40B4-BE49-F238E27FC236}">
                <a16:creationId xmlns:a16="http://schemas.microsoft.com/office/drawing/2014/main" id="{6C29ECB0-D944-4F22-9C7C-0C7BD006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423" y="2018398"/>
            <a:ext cx="12439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Temporary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dirty="0">
                <a:solidFill>
                  <a:srgbClr val="808080"/>
                </a:solidFill>
              </a:rPr>
              <a:t>reinstatement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8FE9905-1D2C-4A0D-BC61-CBE20AE5AF26}"/>
              </a:ext>
            </a:extLst>
          </p:cNvPr>
          <p:cNvCxnSpPr/>
          <p:nvPr/>
        </p:nvCxnSpPr>
        <p:spPr>
          <a:xfrm flipH="1">
            <a:off x="6305610" y="2214379"/>
            <a:ext cx="399581" cy="4888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14">
            <a:extLst>
              <a:ext uri="{FF2B5EF4-FFF2-40B4-BE49-F238E27FC236}">
                <a16:creationId xmlns:a16="http://schemas.microsoft.com/office/drawing/2014/main" id="{52E5EEE6-1429-4D52-98B8-D763A0FE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81000"/>
            <a:ext cx="8289921" cy="3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New Enrollees per Month (0-100% Poverty)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12">
            <a:extLst>
              <a:ext uri="{FF2B5EF4-FFF2-40B4-BE49-F238E27FC236}">
                <a16:creationId xmlns:a16="http://schemas.microsoft.com/office/drawing/2014/main" id="{69A5712A-A530-D32C-ADC6-94E6A3070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2" y="6426528"/>
            <a:ext cx="80232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Points are bimonthly averages for 0-100% </a:t>
            </a:r>
            <a:r>
              <a:rPr lang="en-US" altLang="en-US" sz="1400" dirty="0">
                <a:solidFill>
                  <a:srgbClr val="000000"/>
                </a:solidFill>
              </a:rPr>
              <a:t>poverty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treatment group over 2008-2012.  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n-US" sz="1400" i="1" dirty="0">
                <a:solidFill>
                  <a:srgbClr val="000000"/>
                </a:solidFill>
                <a:sym typeface="Wingdings" panose="05000000000000000000" pitchFamily="2" charset="2"/>
                <a:hlinkClick r:id="rId2" action="ppaction://hlinksldjump"/>
              </a:rPr>
              <a:t> All years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06167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C98821-71C3-4785-93C3-BCC7F2F9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Estimates: Large Decline in New Enrollment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83839D9-D729-4C7E-B118-EA9C81575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1323188"/>
            <a:ext cx="7008813" cy="4749800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00B83FBF-B96F-450E-9187-79F4CE12C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5950750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F264832C-2C50-43AB-8A8F-517712A6C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5210975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355C50EF-A326-4E13-92DC-44EB02B98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4469613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68237B5-0B32-4035-9AD3-4242DA6A4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3729838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077C944B-953A-451F-B73F-D677CF5E2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990063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2B986FD-98D4-4300-B816-6AC9571B8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250288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1EC9F651-0F55-41D5-8E9D-1D6F60969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1510513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87E34F27-9D0D-42F9-A0AC-6786AA046E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7125" y="1316838"/>
            <a:ext cx="0" cy="4760913"/>
          </a:xfrm>
          <a:prstGeom prst="line">
            <a:avLst/>
          </a:prstGeom>
          <a:noFill/>
          <a:ln w="17463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9D9152C-8ACE-443F-84D2-B57AA199A763}"/>
              </a:ext>
            </a:extLst>
          </p:cNvPr>
          <p:cNvSpPr>
            <a:spLocks/>
          </p:cNvSpPr>
          <p:nvPr/>
        </p:nvSpPr>
        <p:spPr bwMode="auto">
          <a:xfrm>
            <a:off x="1290638" y="1583538"/>
            <a:ext cx="3656013" cy="2120900"/>
          </a:xfrm>
          <a:custGeom>
            <a:avLst/>
            <a:gdLst>
              <a:gd name="T0" fmla="*/ 0 w 2303"/>
              <a:gd name="T1" fmla="*/ 266 h 1336"/>
              <a:gd name="T2" fmla="*/ 230 w 2303"/>
              <a:gd name="T3" fmla="*/ 503 h 1336"/>
              <a:gd name="T4" fmla="*/ 461 w 2303"/>
              <a:gd name="T5" fmla="*/ 473 h 1336"/>
              <a:gd name="T6" fmla="*/ 691 w 2303"/>
              <a:gd name="T7" fmla="*/ 787 h 1336"/>
              <a:gd name="T8" fmla="*/ 921 w 2303"/>
              <a:gd name="T9" fmla="*/ 557 h 1336"/>
              <a:gd name="T10" fmla="*/ 1152 w 2303"/>
              <a:gd name="T11" fmla="*/ 0 h 1336"/>
              <a:gd name="T12" fmla="*/ 1382 w 2303"/>
              <a:gd name="T13" fmla="*/ 355 h 1336"/>
              <a:gd name="T14" fmla="*/ 1612 w 2303"/>
              <a:gd name="T15" fmla="*/ 1336 h 1336"/>
              <a:gd name="T16" fmla="*/ 1843 w 2303"/>
              <a:gd name="T17" fmla="*/ 1257 h 1336"/>
              <a:gd name="T18" fmla="*/ 2073 w 2303"/>
              <a:gd name="T19" fmla="*/ 1304 h 1336"/>
              <a:gd name="T20" fmla="*/ 2303 w 2303"/>
              <a:gd name="T21" fmla="*/ 1206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3" h="1336">
                <a:moveTo>
                  <a:pt x="0" y="266"/>
                </a:moveTo>
                <a:lnTo>
                  <a:pt x="230" y="503"/>
                </a:lnTo>
                <a:lnTo>
                  <a:pt x="461" y="473"/>
                </a:lnTo>
                <a:lnTo>
                  <a:pt x="691" y="787"/>
                </a:lnTo>
                <a:lnTo>
                  <a:pt x="921" y="557"/>
                </a:lnTo>
                <a:lnTo>
                  <a:pt x="1152" y="0"/>
                </a:lnTo>
                <a:lnTo>
                  <a:pt x="1382" y="355"/>
                </a:lnTo>
                <a:lnTo>
                  <a:pt x="1612" y="1336"/>
                </a:lnTo>
                <a:lnTo>
                  <a:pt x="1843" y="1257"/>
                </a:lnTo>
                <a:lnTo>
                  <a:pt x="2073" y="1304"/>
                </a:lnTo>
                <a:lnTo>
                  <a:pt x="2303" y="1206"/>
                </a:lnTo>
              </a:path>
            </a:pathLst>
          </a:custGeom>
          <a:noFill/>
          <a:ln w="17463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1A830638-B447-47DA-AA86-43737756A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196612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CFA74180-43DE-4C4D-8EEC-12A1EAD8A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74063"/>
            <a:ext cx="65088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93B08347-6C08-4697-9CA0-9A81E927A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342363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9E0F9F3C-BEB9-4A92-B0F1-1AF43B1B2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350300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D3CF85CE-7F18-45C8-AF5E-26B980003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94738"/>
            <a:ext cx="82550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>
            <a:extLst>
              <a:ext uri="{FF2B5EF4-FFF2-40B4-BE49-F238E27FC236}">
                <a16:creationId xmlns:a16="http://schemas.microsoft.com/office/drawing/2014/main" id="{FDB10560-59F8-48EB-8DB5-39CD182D4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230267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D2F8291E-70E5-4E8E-9ADD-4A39E9FA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2793213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650BD868-B93E-4179-A6C6-87AD6812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801150"/>
            <a:ext cx="63500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6A01698D-F9D4-4597-9ECC-F8110EB0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2428088"/>
            <a:ext cx="82550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6A588641-D14D-468F-BD0B-FB0E1886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243602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B8CF6D5F-7E80-4A9A-9C51-53BF105A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1543850"/>
            <a:ext cx="82550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AC9FE6FA-B055-4DCE-86DE-548F8BBB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551788"/>
            <a:ext cx="63500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2824173D-CD94-4755-8A1A-8DF23A37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75" y="2105825"/>
            <a:ext cx="80963" cy="8255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7E8AF345-0253-4D03-91D0-296CC6BA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115350"/>
            <a:ext cx="65088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0EBF8243-F0FC-40F7-81B3-062C2F86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663163"/>
            <a:ext cx="80963" cy="8255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C74A9839-C2E4-413C-92A5-A97225D6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3672688"/>
            <a:ext cx="65088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5F2953B7-7982-4E21-B6A8-33190E58D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3537750"/>
            <a:ext cx="82550" cy="8255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4">
            <a:extLst>
              <a:ext uri="{FF2B5EF4-FFF2-40B4-BE49-F238E27FC236}">
                <a16:creationId xmlns:a16="http://schemas.microsoft.com/office/drawing/2014/main" id="{FAA51A64-DD80-4D9F-BA0E-A6CC3326F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354727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id="{539B75DF-FAD8-451B-BFE5-896E080C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3612363"/>
            <a:ext cx="80963" cy="8255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6">
            <a:extLst>
              <a:ext uri="{FF2B5EF4-FFF2-40B4-BE49-F238E27FC236}">
                <a16:creationId xmlns:a16="http://schemas.microsoft.com/office/drawing/2014/main" id="{C6041425-B59E-4B5A-AF52-C85B4074C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775" y="3621888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7">
            <a:extLst>
              <a:ext uri="{FF2B5EF4-FFF2-40B4-BE49-F238E27FC236}">
                <a16:creationId xmlns:a16="http://schemas.microsoft.com/office/drawing/2014/main" id="{424B98D9-5355-4D98-9EE0-26B0DE724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345837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id="{97445164-4C8F-47A3-9112-6AA766E95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466313"/>
            <a:ext cx="65088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7A0AF9EA-A6EE-46FC-857C-7BA7EA2D3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3498063"/>
            <a:ext cx="112713" cy="31750"/>
          </a:xfrm>
          <a:prstGeom prst="lin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5BAA60CC-EB2C-4C4C-9126-C26D29EC0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25" y="3545688"/>
            <a:ext cx="111125" cy="33338"/>
          </a:xfrm>
          <a:prstGeom prst="lin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670537E7-3B67-4F6D-ACE8-E26D16796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3594900"/>
            <a:ext cx="112713" cy="31750"/>
          </a:xfrm>
          <a:prstGeom prst="lin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9C2EFD49-8B5E-4209-B075-7774DAF7B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888" y="3642525"/>
            <a:ext cx="111125" cy="33338"/>
          </a:xfrm>
          <a:prstGeom prst="lin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004F3875-5E57-4516-9F6C-B9488ECAE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8163" y="3691738"/>
            <a:ext cx="111125" cy="31750"/>
          </a:xfrm>
          <a:prstGeom prst="lin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1A18EC82-8084-499A-9F89-44DF129B1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739363"/>
            <a:ext cx="76200" cy="22225"/>
          </a:xfrm>
          <a:prstGeom prst="lin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5">
            <a:extLst>
              <a:ext uri="{FF2B5EF4-FFF2-40B4-BE49-F238E27FC236}">
                <a16:creationId xmlns:a16="http://schemas.microsoft.com/office/drawing/2014/main" id="{05B5C339-30B0-4F64-A1EE-D9395E76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345837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6">
            <a:extLst>
              <a:ext uri="{FF2B5EF4-FFF2-40B4-BE49-F238E27FC236}">
                <a16:creationId xmlns:a16="http://schemas.microsoft.com/office/drawing/2014/main" id="{9C550B1A-68CB-4EC4-AA4B-C9DB0D418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466313"/>
            <a:ext cx="65088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7">
            <a:extLst>
              <a:ext uri="{FF2B5EF4-FFF2-40B4-BE49-F238E27FC236}">
                <a16:creationId xmlns:a16="http://schemas.microsoft.com/office/drawing/2014/main" id="{A162AF2A-F716-4F75-BBB6-35D0A9D7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3721900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48">
            <a:extLst>
              <a:ext uri="{FF2B5EF4-FFF2-40B4-BE49-F238E27FC236}">
                <a16:creationId xmlns:a16="http://schemas.microsoft.com/office/drawing/2014/main" id="{16502A28-6333-4681-AC44-AA3643B8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729838"/>
            <a:ext cx="65088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F7DD87A7-9E02-4DA9-9D5F-8B97B2E3004F}"/>
              </a:ext>
            </a:extLst>
          </p:cNvPr>
          <p:cNvSpPr>
            <a:spLocks/>
          </p:cNvSpPr>
          <p:nvPr/>
        </p:nvSpPr>
        <p:spPr bwMode="auto">
          <a:xfrm>
            <a:off x="5861050" y="3675863"/>
            <a:ext cx="1828800" cy="298450"/>
          </a:xfrm>
          <a:custGeom>
            <a:avLst/>
            <a:gdLst>
              <a:gd name="T0" fmla="*/ 0 w 1152"/>
              <a:gd name="T1" fmla="*/ 54 h 188"/>
              <a:gd name="T2" fmla="*/ 230 w 1152"/>
              <a:gd name="T3" fmla="*/ 0 h 188"/>
              <a:gd name="T4" fmla="*/ 461 w 1152"/>
              <a:gd name="T5" fmla="*/ 107 h 188"/>
              <a:gd name="T6" fmla="*/ 691 w 1152"/>
              <a:gd name="T7" fmla="*/ 188 h 188"/>
              <a:gd name="T8" fmla="*/ 921 w 1152"/>
              <a:gd name="T9" fmla="*/ 89 h 188"/>
              <a:gd name="T10" fmla="*/ 1152 w 1152"/>
              <a:gd name="T11" fmla="*/ 5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" h="188">
                <a:moveTo>
                  <a:pt x="0" y="54"/>
                </a:moveTo>
                <a:lnTo>
                  <a:pt x="230" y="0"/>
                </a:lnTo>
                <a:lnTo>
                  <a:pt x="461" y="107"/>
                </a:lnTo>
                <a:lnTo>
                  <a:pt x="691" y="188"/>
                </a:lnTo>
                <a:lnTo>
                  <a:pt x="921" y="89"/>
                </a:lnTo>
                <a:lnTo>
                  <a:pt x="1152" y="59"/>
                </a:lnTo>
              </a:path>
            </a:pathLst>
          </a:custGeom>
          <a:noFill/>
          <a:ln w="17463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0">
            <a:extLst>
              <a:ext uri="{FF2B5EF4-FFF2-40B4-BE49-F238E27FC236}">
                <a16:creationId xmlns:a16="http://schemas.microsoft.com/office/drawing/2014/main" id="{FA29F553-73B7-4470-800E-2B63A797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3721900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1">
            <a:extLst>
              <a:ext uri="{FF2B5EF4-FFF2-40B4-BE49-F238E27FC236}">
                <a16:creationId xmlns:a16="http://schemas.microsoft.com/office/drawing/2014/main" id="{0170DB62-D937-44ED-B6F7-EAD178FF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729838"/>
            <a:ext cx="65088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2">
            <a:extLst>
              <a:ext uri="{FF2B5EF4-FFF2-40B4-BE49-F238E27FC236}">
                <a16:creationId xmlns:a16="http://schemas.microsoft.com/office/drawing/2014/main" id="{71092AC6-B4AD-400C-8E7B-0AC5DD9FE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634588"/>
            <a:ext cx="80963" cy="8255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3">
            <a:extLst>
              <a:ext uri="{FF2B5EF4-FFF2-40B4-BE49-F238E27FC236}">
                <a16:creationId xmlns:a16="http://schemas.microsoft.com/office/drawing/2014/main" id="{E2219EC0-E815-4E9D-9308-973E1415E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644113"/>
            <a:ext cx="65088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4">
            <a:extLst>
              <a:ext uri="{FF2B5EF4-FFF2-40B4-BE49-F238E27FC236}">
                <a16:creationId xmlns:a16="http://schemas.microsoft.com/office/drawing/2014/main" id="{9CFF8DB1-A657-4758-8E03-F698AB34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04450"/>
            <a:ext cx="80963" cy="8255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5">
            <a:extLst>
              <a:ext uri="{FF2B5EF4-FFF2-40B4-BE49-F238E27FC236}">
                <a16:creationId xmlns:a16="http://schemas.microsoft.com/office/drawing/2014/main" id="{8C8484E3-B3C6-497E-94FE-07F51271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81397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6">
            <a:extLst>
              <a:ext uri="{FF2B5EF4-FFF2-40B4-BE49-F238E27FC236}">
                <a16:creationId xmlns:a16="http://schemas.microsoft.com/office/drawing/2014/main" id="{E3216022-514B-4F6D-9B3F-850CC8D2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393462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57">
            <a:extLst>
              <a:ext uri="{FF2B5EF4-FFF2-40B4-BE49-F238E27FC236}">
                <a16:creationId xmlns:a16="http://schemas.microsoft.com/office/drawing/2014/main" id="{CBFD00BD-AAFA-4F30-80C1-4351E8F7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3942563"/>
            <a:ext cx="65088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DC555B67-39B9-4CA9-96EE-B3732E4C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3777463"/>
            <a:ext cx="82550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59">
            <a:extLst>
              <a:ext uri="{FF2B5EF4-FFF2-40B4-BE49-F238E27FC236}">
                <a16:creationId xmlns:a16="http://schemas.microsoft.com/office/drawing/2014/main" id="{12638954-CE93-4557-86B2-F8F4EFF0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785400"/>
            <a:ext cx="65088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0">
            <a:extLst>
              <a:ext uri="{FF2B5EF4-FFF2-40B4-BE49-F238E27FC236}">
                <a16:creationId xmlns:a16="http://schemas.microsoft.com/office/drawing/2014/main" id="{37CF2AC4-B9F3-4CEB-B12E-3DEC3DEF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3729838"/>
            <a:ext cx="82550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1">
            <a:extLst>
              <a:ext uri="{FF2B5EF4-FFF2-40B4-BE49-F238E27FC236}">
                <a16:creationId xmlns:a16="http://schemas.microsoft.com/office/drawing/2014/main" id="{390ED1E7-9833-4640-ABF6-795465B7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3737775"/>
            <a:ext cx="63500" cy="65088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F8100EF6-0814-4028-B503-847CBF10C2AE}"/>
              </a:ext>
            </a:extLst>
          </p:cNvPr>
          <p:cNvSpPr>
            <a:spLocks/>
          </p:cNvSpPr>
          <p:nvPr/>
        </p:nvSpPr>
        <p:spPr bwMode="auto">
          <a:xfrm>
            <a:off x="1290638" y="1445425"/>
            <a:ext cx="3656013" cy="1249363"/>
          </a:xfrm>
          <a:custGeom>
            <a:avLst/>
            <a:gdLst>
              <a:gd name="T0" fmla="*/ 0 w 2303"/>
              <a:gd name="T1" fmla="*/ 314 h 787"/>
              <a:gd name="T2" fmla="*/ 230 w 2303"/>
              <a:gd name="T3" fmla="*/ 782 h 787"/>
              <a:gd name="T4" fmla="*/ 461 w 2303"/>
              <a:gd name="T5" fmla="*/ 787 h 787"/>
              <a:gd name="T6" fmla="*/ 691 w 2303"/>
              <a:gd name="T7" fmla="*/ 653 h 787"/>
              <a:gd name="T8" fmla="*/ 921 w 2303"/>
              <a:gd name="T9" fmla="*/ 341 h 787"/>
              <a:gd name="T10" fmla="*/ 1152 w 2303"/>
              <a:gd name="T11" fmla="*/ 0 h 787"/>
              <a:gd name="T12" fmla="*/ 1382 w 2303"/>
              <a:gd name="T13" fmla="*/ 672 h 787"/>
              <a:gd name="T14" fmla="*/ 1612 w 2303"/>
              <a:gd name="T15" fmla="*/ 675 h 787"/>
              <a:gd name="T16" fmla="*/ 1843 w 2303"/>
              <a:gd name="T17" fmla="*/ 626 h 787"/>
              <a:gd name="T18" fmla="*/ 2073 w 2303"/>
              <a:gd name="T19" fmla="*/ 561 h 787"/>
              <a:gd name="T20" fmla="*/ 2303 w 2303"/>
              <a:gd name="T21" fmla="*/ 387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3" h="787">
                <a:moveTo>
                  <a:pt x="0" y="314"/>
                </a:moveTo>
                <a:lnTo>
                  <a:pt x="230" y="782"/>
                </a:lnTo>
                <a:lnTo>
                  <a:pt x="461" y="787"/>
                </a:lnTo>
                <a:lnTo>
                  <a:pt x="691" y="653"/>
                </a:lnTo>
                <a:lnTo>
                  <a:pt x="921" y="341"/>
                </a:lnTo>
                <a:lnTo>
                  <a:pt x="1152" y="0"/>
                </a:lnTo>
                <a:lnTo>
                  <a:pt x="1382" y="672"/>
                </a:lnTo>
                <a:lnTo>
                  <a:pt x="1612" y="675"/>
                </a:lnTo>
                <a:lnTo>
                  <a:pt x="1843" y="626"/>
                </a:lnTo>
                <a:lnTo>
                  <a:pt x="2073" y="561"/>
                </a:lnTo>
                <a:lnTo>
                  <a:pt x="2303" y="387"/>
                </a:lnTo>
              </a:path>
            </a:pathLst>
          </a:custGeom>
          <a:noFill/>
          <a:ln w="17463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3">
            <a:extLst>
              <a:ext uri="{FF2B5EF4-FFF2-40B4-BE49-F238E27FC236}">
                <a16:creationId xmlns:a16="http://schemas.microsoft.com/office/drawing/2014/main" id="{55FE6498-D597-4A50-9DD1-4225E90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1902625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5C38CA2F-0927-4374-AEA6-0188E9D1F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12150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D60E1ABF-3B02-445F-ADFD-5C1F8443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647163"/>
            <a:ext cx="80963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5DD852C0-850F-42D7-971F-DE6408BA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655100"/>
            <a:ext cx="63500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16E6BEEF-F45C-4D9C-A2EB-B3D879C0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55100"/>
            <a:ext cx="82550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369031FA-30D9-402D-93C8-E7AD5AAB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2663038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2C6953B3-BF4F-4688-BA51-894885E4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2442375"/>
            <a:ext cx="80963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DD75A39E-3E5D-4297-9746-61CCE9381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450313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1">
            <a:extLst>
              <a:ext uri="{FF2B5EF4-FFF2-40B4-BE49-F238E27FC236}">
                <a16:creationId xmlns:a16="http://schemas.microsoft.com/office/drawing/2014/main" id="{825D915C-75E5-445B-AB85-4B0480AB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1945488"/>
            <a:ext cx="82550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2">
            <a:extLst>
              <a:ext uri="{FF2B5EF4-FFF2-40B4-BE49-F238E27FC236}">
                <a16:creationId xmlns:a16="http://schemas.microsoft.com/office/drawing/2014/main" id="{53AC354C-D463-4B95-9F59-55D45C33C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1955013"/>
            <a:ext cx="63500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9DA60B98-A9E6-402F-94BC-E2900259A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1404150"/>
            <a:ext cx="82550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30FDE88F-A0D2-4995-93F1-EFE9525D3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413675"/>
            <a:ext cx="63500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5">
            <a:extLst>
              <a:ext uri="{FF2B5EF4-FFF2-40B4-BE49-F238E27FC236}">
                <a16:creationId xmlns:a16="http://schemas.microsoft.com/office/drawing/2014/main" id="{AC6B2A1C-56CF-4CE2-944E-2E5C0AEDB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75" y="2472538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6">
            <a:extLst>
              <a:ext uri="{FF2B5EF4-FFF2-40B4-BE49-F238E27FC236}">
                <a16:creationId xmlns:a16="http://schemas.microsoft.com/office/drawing/2014/main" id="{7EBC3E5E-6142-484F-8BC4-07FDB6229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482063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A7B9FA67-0BFF-4BE6-80E5-C10D1621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75713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8A553FEB-E41E-447F-BCB9-34CFED6A8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2485238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79">
            <a:extLst>
              <a:ext uri="{FF2B5EF4-FFF2-40B4-BE49-F238E27FC236}">
                <a16:creationId xmlns:a16="http://schemas.microsoft.com/office/drawing/2014/main" id="{CDC087A5-9600-4512-B980-346D5232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2399513"/>
            <a:ext cx="82550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0">
            <a:extLst>
              <a:ext uri="{FF2B5EF4-FFF2-40B4-BE49-F238E27FC236}">
                <a16:creationId xmlns:a16="http://schemas.microsoft.com/office/drawing/2014/main" id="{93161B0C-749E-4406-BD89-9678A85E7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2407450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1">
            <a:extLst>
              <a:ext uri="{FF2B5EF4-FFF2-40B4-BE49-F238E27FC236}">
                <a16:creationId xmlns:a16="http://schemas.microsoft.com/office/drawing/2014/main" id="{E0E219EF-6166-47F7-A05D-D62FCA7D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2296325"/>
            <a:ext cx="82550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2">
            <a:extLst>
              <a:ext uri="{FF2B5EF4-FFF2-40B4-BE49-F238E27FC236}">
                <a16:creationId xmlns:a16="http://schemas.microsoft.com/office/drawing/2014/main" id="{858567B8-9D9B-4146-9BD7-208257E8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775" y="2304263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3">
            <a:extLst>
              <a:ext uri="{FF2B5EF4-FFF2-40B4-BE49-F238E27FC236}">
                <a16:creationId xmlns:a16="http://schemas.microsoft.com/office/drawing/2014/main" id="{1521008E-6700-4906-BF38-BC66AF6C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2020100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4">
            <a:extLst>
              <a:ext uri="{FF2B5EF4-FFF2-40B4-BE49-F238E27FC236}">
                <a16:creationId xmlns:a16="http://schemas.microsoft.com/office/drawing/2014/main" id="{A21CDCC9-5821-4EF6-8FD7-CF571794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2029625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85">
            <a:extLst>
              <a:ext uri="{FF2B5EF4-FFF2-40B4-BE49-F238E27FC236}">
                <a16:creationId xmlns:a16="http://schemas.microsoft.com/office/drawing/2014/main" id="{38A19A61-2ECC-4C6F-AF47-CBD49D753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2059788"/>
            <a:ext cx="85725" cy="80963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86">
            <a:extLst>
              <a:ext uri="{FF2B5EF4-FFF2-40B4-BE49-F238E27FC236}">
                <a16:creationId xmlns:a16="http://schemas.microsoft.com/office/drawing/2014/main" id="{983FC9D5-AD7E-4575-88E7-39D276AE6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3650" y="2180438"/>
            <a:ext cx="85725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87">
            <a:extLst>
              <a:ext uri="{FF2B5EF4-FFF2-40B4-BE49-F238E27FC236}">
                <a16:creationId xmlns:a16="http://schemas.microsoft.com/office/drawing/2014/main" id="{4D9B635F-32E8-4D33-991D-BEEC7CE45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2238" y="2299500"/>
            <a:ext cx="84138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8">
            <a:extLst>
              <a:ext uri="{FF2B5EF4-FFF2-40B4-BE49-F238E27FC236}">
                <a16:creationId xmlns:a16="http://schemas.microsoft.com/office/drawing/2014/main" id="{F591C771-5BE8-408C-BB3E-A19B3CB02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9238" y="2418563"/>
            <a:ext cx="84138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89">
            <a:extLst>
              <a:ext uri="{FF2B5EF4-FFF2-40B4-BE49-F238E27FC236}">
                <a16:creationId xmlns:a16="http://schemas.microsoft.com/office/drawing/2014/main" id="{3A3D9B1B-01D1-4CC5-A52D-68A353E42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2537625"/>
            <a:ext cx="84138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58FD5D38-4826-47B2-8564-CFA7A92C0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2658275"/>
            <a:ext cx="84138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91">
            <a:extLst>
              <a:ext uri="{FF2B5EF4-FFF2-40B4-BE49-F238E27FC236}">
                <a16:creationId xmlns:a16="http://schemas.microsoft.com/office/drawing/2014/main" id="{E1E8F6C2-4BAB-4769-B8B6-6026A462A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2777338"/>
            <a:ext cx="85725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2">
            <a:extLst>
              <a:ext uri="{FF2B5EF4-FFF2-40B4-BE49-F238E27FC236}">
                <a16:creationId xmlns:a16="http://schemas.microsoft.com/office/drawing/2014/main" id="{D3CFA953-17BD-4C7C-8BE0-AC0721733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7238" y="2896400"/>
            <a:ext cx="23813" cy="2222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998ADA1C-2F47-4E56-B436-B796ED57F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2020100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5C5B2352-A52E-4547-98DF-BD2A5BDAC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2029625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5">
            <a:extLst>
              <a:ext uri="{FF2B5EF4-FFF2-40B4-BE49-F238E27FC236}">
                <a16:creationId xmlns:a16="http://schemas.microsoft.com/office/drawing/2014/main" id="{A987F82E-2590-4CC7-A5B3-A71B87D9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2877350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96">
            <a:extLst>
              <a:ext uri="{FF2B5EF4-FFF2-40B4-BE49-F238E27FC236}">
                <a16:creationId xmlns:a16="http://schemas.microsoft.com/office/drawing/2014/main" id="{401B39EF-8995-41A3-B4A1-EDFBC0C4C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886875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7">
            <a:extLst>
              <a:ext uri="{FF2B5EF4-FFF2-40B4-BE49-F238E27FC236}">
                <a16:creationId xmlns:a16="http://schemas.microsoft.com/office/drawing/2014/main" id="{A4581F85-22AF-4C7F-82C0-3E8938D60BAF}"/>
              </a:ext>
            </a:extLst>
          </p:cNvPr>
          <p:cNvSpPr>
            <a:spLocks/>
          </p:cNvSpPr>
          <p:nvPr/>
        </p:nvSpPr>
        <p:spPr bwMode="auto">
          <a:xfrm>
            <a:off x="5861050" y="2458250"/>
            <a:ext cx="1828800" cy="460375"/>
          </a:xfrm>
          <a:custGeom>
            <a:avLst/>
            <a:gdLst>
              <a:gd name="T0" fmla="*/ 0 w 1152"/>
              <a:gd name="T1" fmla="*/ 290 h 290"/>
              <a:gd name="T2" fmla="*/ 230 w 1152"/>
              <a:gd name="T3" fmla="*/ 0 h 290"/>
              <a:gd name="T4" fmla="*/ 461 w 1152"/>
              <a:gd name="T5" fmla="*/ 29 h 290"/>
              <a:gd name="T6" fmla="*/ 691 w 1152"/>
              <a:gd name="T7" fmla="*/ 264 h 290"/>
              <a:gd name="T8" fmla="*/ 921 w 1152"/>
              <a:gd name="T9" fmla="*/ 26 h 290"/>
              <a:gd name="T10" fmla="*/ 1152 w 1152"/>
              <a:gd name="T11" fmla="*/ 88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" h="290">
                <a:moveTo>
                  <a:pt x="0" y="290"/>
                </a:moveTo>
                <a:lnTo>
                  <a:pt x="230" y="0"/>
                </a:lnTo>
                <a:lnTo>
                  <a:pt x="461" y="29"/>
                </a:lnTo>
                <a:lnTo>
                  <a:pt x="691" y="264"/>
                </a:lnTo>
                <a:lnTo>
                  <a:pt x="921" y="26"/>
                </a:lnTo>
                <a:lnTo>
                  <a:pt x="1152" y="88"/>
                </a:lnTo>
              </a:path>
            </a:pathLst>
          </a:custGeom>
          <a:noFill/>
          <a:ln w="17463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98">
            <a:extLst>
              <a:ext uri="{FF2B5EF4-FFF2-40B4-BE49-F238E27FC236}">
                <a16:creationId xmlns:a16="http://schemas.microsoft.com/office/drawing/2014/main" id="{BE877B68-054C-430B-B5FB-F80D67A1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2877350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99">
            <a:extLst>
              <a:ext uri="{FF2B5EF4-FFF2-40B4-BE49-F238E27FC236}">
                <a16:creationId xmlns:a16="http://schemas.microsoft.com/office/drawing/2014/main" id="{3216E284-4191-420F-B500-144A4250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886875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100">
            <a:extLst>
              <a:ext uri="{FF2B5EF4-FFF2-40B4-BE49-F238E27FC236}">
                <a16:creationId xmlns:a16="http://schemas.microsoft.com/office/drawing/2014/main" id="{298C2190-FDCD-49FD-82AD-04B4392A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2418563"/>
            <a:ext cx="80963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906BD0DC-48A8-4FF8-95F3-3F08A49C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2426500"/>
            <a:ext cx="65088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1B3FEB83-1FA3-498E-85AE-ED02DF17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2464600"/>
            <a:ext cx="82550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3">
            <a:extLst>
              <a:ext uri="{FF2B5EF4-FFF2-40B4-BE49-F238E27FC236}">
                <a16:creationId xmlns:a16="http://schemas.microsoft.com/office/drawing/2014/main" id="{F4FCC2C9-E52A-4DE3-B235-9DEA732B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2472538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04">
            <a:extLst>
              <a:ext uri="{FF2B5EF4-FFF2-40B4-BE49-F238E27FC236}">
                <a16:creationId xmlns:a16="http://schemas.microsoft.com/office/drawing/2014/main" id="{B809D368-5B35-483A-8DE8-AB057A4A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2837663"/>
            <a:ext cx="80963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5">
            <a:extLst>
              <a:ext uri="{FF2B5EF4-FFF2-40B4-BE49-F238E27FC236}">
                <a16:creationId xmlns:a16="http://schemas.microsoft.com/office/drawing/2014/main" id="{DD6765FE-5389-4D56-A52D-920D77B8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845600"/>
            <a:ext cx="65088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06">
            <a:extLst>
              <a:ext uri="{FF2B5EF4-FFF2-40B4-BE49-F238E27FC236}">
                <a16:creationId xmlns:a16="http://schemas.microsoft.com/office/drawing/2014/main" id="{9C128C1C-8F99-472D-AD1D-9404F5513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2458250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07">
            <a:extLst>
              <a:ext uri="{FF2B5EF4-FFF2-40B4-BE49-F238E27FC236}">
                <a16:creationId xmlns:a16="http://schemas.microsoft.com/office/drawing/2014/main" id="{E871F711-A809-439A-9C31-0200B2740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2467775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08">
            <a:extLst>
              <a:ext uri="{FF2B5EF4-FFF2-40B4-BE49-F238E27FC236}">
                <a16:creationId xmlns:a16="http://schemas.microsoft.com/office/drawing/2014/main" id="{A05E2590-99EE-4B0A-884F-F7424AB35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2558263"/>
            <a:ext cx="82550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109">
            <a:extLst>
              <a:ext uri="{FF2B5EF4-FFF2-40B4-BE49-F238E27FC236}">
                <a16:creationId xmlns:a16="http://schemas.microsoft.com/office/drawing/2014/main" id="{B30135A1-1C6D-45C8-A092-CFEB493E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2567788"/>
            <a:ext cx="63500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10">
            <a:extLst>
              <a:ext uri="{FF2B5EF4-FFF2-40B4-BE49-F238E27FC236}">
                <a16:creationId xmlns:a16="http://schemas.microsoft.com/office/drawing/2014/main" id="{6F0D86AB-25CE-4C57-8995-0AF56BCC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00" y="1993613"/>
            <a:ext cx="303127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100-200% poverty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 (control)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1">
            <a:extLst>
              <a:ext uri="{FF2B5EF4-FFF2-40B4-BE49-F238E27FC236}">
                <a16:creationId xmlns:a16="http://schemas.microsoft.com/office/drawing/2014/main" id="{856936E6-D4E8-4201-91CE-2E3F8EFC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672" y="3275812"/>
            <a:ext cx="30083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&lt;100% poverty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 (treatment)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Line 114">
            <a:extLst>
              <a:ext uri="{FF2B5EF4-FFF2-40B4-BE49-F238E27FC236}">
                <a16:creationId xmlns:a16="http://schemas.microsoft.com/office/drawing/2014/main" id="{F59CB54B-82D3-4ABB-974C-A61B86F8A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1316838"/>
            <a:ext cx="0" cy="47609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15">
            <a:extLst>
              <a:ext uri="{FF2B5EF4-FFF2-40B4-BE49-F238E27FC236}">
                <a16:creationId xmlns:a16="http://schemas.microsoft.com/office/drawing/2014/main" id="{33992CA5-7B33-44D6-8FD5-B18FA1BFC9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5950750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16">
            <a:extLst>
              <a:ext uri="{FF2B5EF4-FFF2-40B4-BE49-F238E27FC236}">
                <a16:creationId xmlns:a16="http://schemas.microsoft.com/office/drawing/2014/main" id="{AD1DC921-97C6-4E60-9DFB-8A53091B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58380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Line 117">
            <a:extLst>
              <a:ext uri="{FF2B5EF4-FFF2-40B4-BE49-F238E27FC236}">
                <a16:creationId xmlns:a16="http://schemas.microsoft.com/office/drawing/2014/main" id="{116316F8-01F8-4DE9-833E-0D9000D49C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5210975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18">
            <a:extLst>
              <a:ext uri="{FF2B5EF4-FFF2-40B4-BE49-F238E27FC236}">
                <a16:creationId xmlns:a16="http://schemas.microsoft.com/office/drawing/2014/main" id="{F08A7345-DB12-4DD6-9683-E20094DB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5096675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Line 119">
            <a:extLst>
              <a:ext uri="{FF2B5EF4-FFF2-40B4-BE49-F238E27FC236}">
                <a16:creationId xmlns:a16="http://schemas.microsoft.com/office/drawing/2014/main" id="{D9BB4268-4640-45BD-9036-BEABBAA68E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4469613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20">
            <a:extLst>
              <a:ext uri="{FF2B5EF4-FFF2-40B4-BE49-F238E27FC236}">
                <a16:creationId xmlns:a16="http://schemas.microsoft.com/office/drawing/2014/main" id="{547003FB-36DB-4BA2-AA45-813BB51F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4358488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Line 121">
            <a:extLst>
              <a:ext uri="{FF2B5EF4-FFF2-40B4-BE49-F238E27FC236}">
                <a16:creationId xmlns:a16="http://schemas.microsoft.com/office/drawing/2014/main" id="{61FF668D-0D14-4403-9D1B-963DD2E193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3729838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CE175C8B-A835-4A02-951A-12B92364A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618713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Line 123">
            <a:extLst>
              <a:ext uri="{FF2B5EF4-FFF2-40B4-BE49-F238E27FC236}">
                <a16:creationId xmlns:a16="http://schemas.microsoft.com/office/drawing/2014/main" id="{46BF6313-92E0-4164-8E5A-965D031EE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2990063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4">
            <a:extLst>
              <a:ext uri="{FF2B5EF4-FFF2-40B4-BE49-F238E27FC236}">
                <a16:creationId xmlns:a16="http://schemas.microsoft.com/office/drawing/2014/main" id="{6C1B3980-1BA8-4704-8958-838BED6B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2877350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Line 125">
            <a:extLst>
              <a:ext uri="{FF2B5EF4-FFF2-40B4-BE49-F238E27FC236}">
                <a16:creationId xmlns:a16="http://schemas.microsoft.com/office/drawing/2014/main" id="{1A462C38-F529-429C-82FE-ECC1A11A4B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2250288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6">
            <a:extLst>
              <a:ext uri="{FF2B5EF4-FFF2-40B4-BE49-F238E27FC236}">
                <a16:creationId xmlns:a16="http://schemas.microsoft.com/office/drawing/2014/main" id="{DFDAFAFA-DD0D-4FF3-A4EB-AC07A1DBC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2137575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Line 127">
            <a:extLst>
              <a:ext uri="{FF2B5EF4-FFF2-40B4-BE49-F238E27FC236}">
                <a16:creationId xmlns:a16="http://schemas.microsoft.com/office/drawing/2014/main" id="{19EC7FDF-3E41-486B-AD41-288F9EA9B9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1510513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28">
            <a:extLst>
              <a:ext uri="{FF2B5EF4-FFF2-40B4-BE49-F238E27FC236}">
                <a16:creationId xmlns:a16="http://schemas.microsoft.com/office/drawing/2014/main" id="{7849096E-4A7F-44A7-82C7-238AE8CF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397800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Line 129">
            <a:extLst>
              <a:ext uri="{FF2B5EF4-FFF2-40B4-BE49-F238E27FC236}">
                <a16:creationId xmlns:a16="http://schemas.microsoft.com/office/drawing/2014/main" id="{73BC3344-13FA-4C53-8BC5-37337F45A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6077750"/>
            <a:ext cx="701992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30">
            <a:extLst>
              <a:ext uri="{FF2B5EF4-FFF2-40B4-BE49-F238E27FC236}">
                <a16:creationId xmlns:a16="http://schemas.microsoft.com/office/drawing/2014/main" id="{9A95EF2D-0A0B-4BC6-8D0F-B656EEA42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200" y="607775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131">
            <a:extLst>
              <a:ext uri="{FF2B5EF4-FFF2-40B4-BE49-F238E27FC236}">
                <a16:creationId xmlns:a16="http://schemas.microsoft.com/office/drawing/2014/main" id="{C73349EC-4D1B-4B22-989F-73E3D1291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620157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Line 132">
            <a:extLst>
              <a:ext uri="{FF2B5EF4-FFF2-40B4-BE49-F238E27FC236}">
                <a16:creationId xmlns:a16="http://schemas.microsoft.com/office/drawing/2014/main" id="{0676B28A-7850-4EB8-963B-7537C62B7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607775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133">
            <a:extLst>
              <a:ext uri="{FF2B5EF4-FFF2-40B4-BE49-F238E27FC236}">
                <a16:creationId xmlns:a16="http://schemas.microsoft.com/office/drawing/2014/main" id="{F009A2EC-50F3-4F71-888D-2D33747D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620157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Line 134">
            <a:extLst>
              <a:ext uri="{FF2B5EF4-FFF2-40B4-BE49-F238E27FC236}">
                <a16:creationId xmlns:a16="http://schemas.microsoft.com/office/drawing/2014/main" id="{538500DB-8CBF-4F89-8FD1-A685354F5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050" y="607775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135">
            <a:extLst>
              <a:ext uri="{FF2B5EF4-FFF2-40B4-BE49-F238E27FC236}">
                <a16:creationId xmlns:a16="http://schemas.microsoft.com/office/drawing/2014/main" id="{DA8DB9CB-2921-4A15-91A3-138A9485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620157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Line 136">
            <a:extLst>
              <a:ext uri="{FF2B5EF4-FFF2-40B4-BE49-F238E27FC236}">
                <a16:creationId xmlns:a16="http://schemas.microsoft.com/office/drawing/2014/main" id="{FEF85D21-4B01-4D65-A94D-B46AAB0E0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975" y="607775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37">
            <a:extLst>
              <a:ext uri="{FF2B5EF4-FFF2-40B4-BE49-F238E27FC236}">
                <a16:creationId xmlns:a16="http://schemas.microsoft.com/office/drawing/2014/main" id="{1D7E49A6-95AF-474A-BBAB-CF29475F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738" y="620157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38">
            <a:extLst>
              <a:ext uri="{FF2B5EF4-FFF2-40B4-BE49-F238E27FC236}">
                <a16:creationId xmlns:a16="http://schemas.microsoft.com/office/drawing/2014/main" id="{8701C12C-E6AC-4FBF-98A6-3DCA0029D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6415888"/>
            <a:ext cx="1382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14">
            <a:extLst>
              <a:ext uri="{FF2B5EF4-FFF2-40B4-BE49-F238E27FC236}">
                <a16:creationId xmlns:a16="http://schemas.microsoft.com/office/drawing/2014/main" id="{3E495BD9-3988-477F-B1CE-C5DBF0B10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2" y="832599"/>
            <a:ext cx="8289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E2D53"/>
                </a:solidFill>
              </a:rPr>
              <a:t>New Enrollees per Month </a:t>
            </a:r>
            <a:r>
              <a:rPr lang="en-US" altLang="en-US" sz="2000" i="1" dirty="0">
                <a:solidFill>
                  <a:srgbClr val="1E2D53"/>
                </a:solidFill>
              </a:rPr>
              <a:t>(normalized: pre-period mean = 1.0)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81">
            <a:extLst>
              <a:ext uri="{FF2B5EF4-FFF2-40B4-BE49-F238E27FC236}">
                <a16:creationId xmlns:a16="http://schemas.microsoft.com/office/drawing/2014/main" id="{6BA7B5F2-B755-4C4E-BDDB-B21439D8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4605820"/>
            <a:ext cx="14970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Suspension of auto enrollment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12">
            <a:extLst>
              <a:ext uri="{FF2B5EF4-FFF2-40B4-BE49-F238E27FC236}">
                <a16:creationId xmlns:a16="http://schemas.microsoft.com/office/drawing/2014/main" id="{12B2A673-18C9-4FA2-BE6C-86C7DE381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65148"/>
            <a:ext cx="1728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DD = -0.326 ** 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13">
            <a:extLst>
              <a:ext uri="{FF2B5EF4-FFF2-40B4-BE49-F238E27FC236}">
                <a16:creationId xmlns:a16="http://schemas.microsoft.com/office/drawing/2014/main" id="{5971A7E5-7CAD-4A00-9B02-B731A91EC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63" y="4835323"/>
            <a:ext cx="1445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(0.034)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4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81FF-8A34-47FA-99D9-0F837F1E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Expand Take-Up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7E67-C0FF-48BE-93EE-A57058A5B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990600"/>
            <a:ext cx="6477000" cy="5638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Std approach: </a:t>
            </a:r>
            <a:r>
              <a:rPr lang="en-US" b="1" dirty="0">
                <a:solidFill>
                  <a:srgbClr val="003366"/>
                </a:solidFill>
              </a:rPr>
              <a:t>Financial Incentives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Central policy approach of the ACA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Large body of research shows the </a:t>
            </a:r>
            <a:r>
              <a:rPr lang="en-US" i="1" dirty="0"/>
              <a:t>effectiveness</a:t>
            </a:r>
            <a:r>
              <a:rPr lang="en-US" dirty="0"/>
              <a:t>, but also </a:t>
            </a:r>
            <a:r>
              <a:rPr lang="en-US" i="1" dirty="0"/>
              <a:t>limits </a:t>
            </a:r>
            <a:r>
              <a:rPr lang="en-US" dirty="0"/>
              <a:t>of incentives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Alternative: </a:t>
            </a:r>
            <a:r>
              <a:rPr lang="en-US" b="1" dirty="0">
                <a:solidFill>
                  <a:srgbClr val="003366"/>
                </a:solidFill>
              </a:rPr>
              <a:t>Simpler / Automatic Enrollment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Enrolling involves various hassles </a:t>
            </a:r>
            <a:r>
              <a:rPr lang="en-US" i="1" dirty="0"/>
              <a:t>(“admin burden”)</a:t>
            </a:r>
            <a:r>
              <a:rPr lang="en-US" dirty="0"/>
              <a:t>. What if it were </a:t>
            </a:r>
            <a:r>
              <a:rPr lang="en-US" u="sng" dirty="0"/>
              <a:t>easier or automatic</a:t>
            </a:r>
            <a:r>
              <a:rPr lang="en-US" dirty="0"/>
              <a:t>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Growing evidence that hassles matter for many programs, but less work on health insurance.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3366"/>
                </a:solidFill>
              </a:rPr>
              <a:t>Question #1:</a:t>
            </a:r>
            <a:r>
              <a:rPr lang="en-US" dirty="0">
                <a:solidFill>
                  <a:srgbClr val="003366"/>
                </a:solidFill>
              </a:rPr>
              <a:t> How important are </a:t>
            </a:r>
            <a:r>
              <a:rPr lang="en-US" b="1" dirty="0">
                <a:solidFill>
                  <a:srgbClr val="003366"/>
                </a:solidFill>
              </a:rPr>
              <a:t>hassle costs</a:t>
            </a:r>
            <a:r>
              <a:rPr lang="en-US" dirty="0">
                <a:solidFill>
                  <a:srgbClr val="003366"/>
                </a:solidFill>
              </a:rPr>
              <a:t> as barrier to health insurance coverage?</a:t>
            </a:r>
          </a:p>
        </p:txBody>
      </p:sp>
      <p:pic>
        <p:nvPicPr>
          <p:cNvPr id="2050" name="Picture 2" descr="Dollar Clipart Subsidy - Cartoon Money Stack Png, Transparent Png - kindpng">
            <a:extLst>
              <a:ext uri="{FF2B5EF4-FFF2-40B4-BE49-F238E27FC236}">
                <a16:creationId xmlns:a16="http://schemas.microsoft.com/office/drawing/2014/main" id="{088B8FCF-86B5-4C27-A926-EB1E009D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676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ministrative Burden: Policymaking by Other Means: Herd, Pamela, Moynihan,  Donald P.: 9780871544445: Amazon.com: Books">
            <a:extLst>
              <a:ext uri="{FF2B5EF4-FFF2-40B4-BE49-F238E27FC236}">
                <a16:creationId xmlns:a16="http://schemas.microsoft.com/office/drawing/2014/main" id="{B0B00E8D-E287-40CD-9D9C-11725C2A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9" y="3622580"/>
            <a:ext cx="1666875" cy="22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2AE3-3D8A-4BFF-AEA1-1D64872C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Estimates: No Change in Active Enrollment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47244C9-E72B-47CD-AF5B-90F2DA716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1323976"/>
            <a:ext cx="7008813" cy="4749800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9EE2117-8055-445B-BBDF-C6079BA1A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5951538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99AFC0CB-AC82-400B-8B88-D09EC4595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5211763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284D808A-6868-4CBF-A995-1F040E2A3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4470401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E67802C0-999A-4D1F-A180-94F10505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3730626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3F4ACA3B-58A3-4D76-9475-8684BAC7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990851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E043FDAD-5869-4EC1-ABDF-083E0BC47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251076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0D9680A7-7BDC-462B-BE01-A1BB403B7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1511301"/>
            <a:ext cx="7019925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BF909506-690D-4470-B3F4-FF12E78042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7125" y="1317626"/>
            <a:ext cx="0" cy="4760913"/>
          </a:xfrm>
          <a:prstGeom prst="line">
            <a:avLst/>
          </a:prstGeom>
          <a:noFill/>
          <a:ln w="17463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CC66359D-E232-4921-8484-1FC668F00B1A}"/>
              </a:ext>
            </a:extLst>
          </p:cNvPr>
          <p:cNvSpPr>
            <a:spLocks/>
          </p:cNvSpPr>
          <p:nvPr/>
        </p:nvSpPr>
        <p:spPr bwMode="auto">
          <a:xfrm>
            <a:off x="1290638" y="2887663"/>
            <a:ext cx="3656013" cy="1182688"/>
          </a:xfrm>
          <a:custGeom>
            <a:avLst/>
            <a:gdLst>
              <a:gd name="T0" fmla="*/ 0 w 2303"/>
              <a:gd name="T1" fmla="*/ 335 h 745"/>
              <a:gd name="T2" fmla="*/ 230 w 2303"/>
              <a:gd name="T3" fmla="*/ 373 h 745"/>
              <a:gd name="T4" fmla="*/ 461 w 2303"/>
              <a:gd name="T5" fmla="*/ 372 h 745"/>
              <a:gd name="T6" fmla="*/ 691 w 2303"/>
              <a:gd name="T7" fmla="*/ 745 h 745"/>
              <a:gd name="T8" fmla="*/ 921 w 2303"/>
              <a:gd name="T9" fmla="*/ 429 h 745"/>
              <a:gd name="T10" fmla="*/ 1152 w 2303"/>
              <a:gd name="T11" fmla="*/ 0 h 745"/>
              <a:gd name="T12" fmla="*/ 1382 w 2303"/>
              <a:gd name="T13" fmla="*/ 309 h 745"/>
              <a:gd name="T14" fmla="*/ 1612 w 2303"/>
              <a:gd name="T15" fmla="*/ 515 h 745"/>
              <a:gd name="T16" fmla="*/ 1843 w 2303"/>
              <a:gd name="T17" fmla="*/ 436 h 745"/>
              <a:gd name="T18" fmla="*/ 2073 w 2303"/>
              <a:gd name="T19" fmla="*/ 483 h 745"/>
              <a:gd name="T20" fmla="*/ 2303 w 2303"/>
              <a:gd name="T21" fmla="*/ 38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3" h="745">
                <a:moveTo>
                  <a:pt x="0" y="335"/>
                </a:moveTo>
                <a:lnTo>
                  <a:pt x="230" y="373"/>
                </a:lnTo>
                <a:lnTo>
                  <a:pt x="461" y="372"/>
                </a:lnTo>
                <a:lnTo>
                  <a:pt x="691" y="745"/>
                </a:lnTo>
                <a:lnTo>
                  <a:pt x="921" y="429"/>
                </a:lnTo>
                <a:lnTo>
                  <a:pt x="1152" y="0"/>
                </a:lnTo>
                <a:lnTo>
                  <a:pt x="1382" y="309"/>
                </a:lnTo>
                <a:lnTo>
                  <a:pt x="1612" y="515"/>
                </a:lnTo>
                <a:lnTo>
                  <a:pt x="1843" y="436"/>
                </a:lnTo>
                <a:lnTo>
                  <a:pt x="2073" y="483"/>
                </a:lnTo>
                <a:lnTo>
                  <a:pt x="2303" y="385"/>
                </a:lnTo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D044333D-0541-46DE-BE09-EA1A097CCE31}"/>
              </a:ext>
            </a:extLst>
          </p:cNvPr>
          <p:cNvSpPr>
            <a:spLocks/>
          </p:cNvSpPr>
          <p:nvPr/>
        </p:nvSpPr>
        <p:spPr bwMode="auto">
          <a:xfrm>
            <a:off x="1231900" y="3360738"/>
            <a:ext cx="117475" cy="115888"/>
          </a:xfrm>
          <a:custGeom>
            <a:avLst/>
            <a:gdLst>
              <a:gd name="T0" fmla="*/ 37 w 74"/>
              <a:gd name="T1" fmla="*/ 0 h 73"/>
              <a:gd name="T2" fmla="*/ 0 w 74"/>
              <a:gd name="T3" fmla="*/ 37 h 73"/>
              <a:gd name="T4" fmla="*/ 37 w 74"/>
              <a:gd name="T5" fmla="*/ 73 h 73"/>
              <a:gd name="T6" fmla="*/ 74 w 74"/>
              <a:gd name="T7" fmla="*/ 37 h 73"/>
              <a:gd name="T8" fmla="*/ 37 w 74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3">
                <a:moveTo>
                  <a:pt x="37" y="0"/>
                </a:moveTo>
                <a:lnTo>
                  <a:pt x="0" y="37"/>
                </a:lnTo>
                <a:lnTo>
                  <a:pt x="37" y="73"/>
                </a:lnTo>
                <a:lnTo>
                  <a:pt x="74" y="37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41392ADB-BCBD-4B2E-B250-EF154F79D6C4}"/>
              </a:ext>
            </a:extLst>
          </p:cNvPr>
          <p:cNvSpPr>
            <a:spLocks/>
          </p:cNvSpPr>
          <p:nvPr/>
        </p:nvSpPr>
        <p:spPr bwMode="auto">
          <a:xfrm>
            <a:off x="1244600" y="3373438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322EB1D9-EAB1-4873-A628-F5BCC2FBDEF5}"/>
              </a:ext>
            </a:extLst>
          </p:cNvPr>
          <p:cNvSpPr>
            <a:spLocks/>
          </p:cNvSpPr>
          <p:nvPr/>
        </p:nvSpPr>
        <p:spPr bwMode="auto">
          <a:xfrm>
            <a:off x="1598613" y="3421063"/>
            <a:ext cx="115888" cy="115888"/>
          </a:xfrm>
          <a:custGeom>
            <a:avLst/>
            <a:gdLst>
              <a:gd name="T0" fmla="*/ 36 w 73"/>
              <a:gd name="T1" fmla="*/ 0 h 73"/>
              <a:gd name="T2" fmla="*/ 0 w 73"/>
              <a:gd name="T3" fmla="*/ 37 h 73"/>
              <a:gd name="T4" fmla="*/ 36 w 73"/>
              <a:gd name="T5" fmla="*/ 73 h 73"/>
              <a:gd name="T6" fmla="*/ 73 w 73"/>
              <a:gd name="T7" fmla="*/ 37 h 73"/>
              <a:gd name="T8" fmla="*/ 36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6" y="0"/>
                </a:moveTo>
                <a:lnTo>
                  <a:pt x="0" y="37"/>
                </a:lnTo>
                <a:lnTo>
                  <a:pt x="36" y="73"/>
                </a:lnTo>
                <a:lnTo>
                  <a:pt x="73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EDA2A0DF-98E3-47F6-8240-AB16C7C3859F}"/>
              </a:ext>
            </a:extLst>
          </p:cNvPr>
          <p:cNvSpPr>
            <a:spLocks/>
          </p:cNvSpPr>
          <p:nvPr/>
        </p:nvSpPr>
        <p:spPr bwMode="auto">
          <a:xfrm>
            <a:off x="1611313" y="3433763"/>
            <a:ext cx="90488" cy="90488"/>
          </a:xfrm>
          <a:custGeom>
            <a:avLst/>
            <a:gdLst>
              <a:gd name="T0" fmla="*/ 28 w 57"/>
              <a:gd name="T1" fmla="*/ 0 h 57"/>
              <a:gd name="T2" fmla="*/ 0 w 57"/>
              <a:gd name="T3" fmla="*/ 29 h 57"/>
              <a:gd name="T4" fmla="*/ 28 w 57"/>
              <a:gd name="T5" fmla="*/ 57 h 57"/>
              <a:gd name="T6" fmla="*/ 57 w 57"/>
              <a:gd name="T7" fmla="*/ 29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7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3265A293-53BC-4A67-AA0C-738512F03CF2}"/>
              </a:ext>
            </a:extLst>
          </p:cNvPr>
          <p:cNvSpPr>
            <a:spLocks/>
          </p:cNvSpPr>
          <p:nvPr/>
        </p:nvSpPr>
        <p:spPr bwMode="auto">
          <a:xfrm>
            <a:off x="1963738" y="3421063"/>
            <a:ext cx="115888" cy="115888"/>
          </a:xfrm>
          <a:custGeom>
            <a:avLst/>
            <a:gdLst>
              <a:gd name="T0" fmla="*/ 37 w 73"/>
              <a:gd name="T1" fmla="*/ 0 h 73"/>
              <a:gd name="T2" fmla="*/ 0 w 73"/>
              <a:gd name="T3" fmla="*/ 36 h 73"/>
              <a:gd name="T4" fmla="*/ 37 w 73"/>
              <a:gd name="T5" fmla="*/ 73 h 73"/>
              <a:gd name="T6" fmla="*/ 73 w 73"/>
              <a:gd name="T7" fmla="*/ 36 h 73"/>
              <a:gd name="T8" fmla="*/ 37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7" y="0"/>
                </a:moveTo>
                <a:lnTo>
                  <a:pt x="0" y="36"/>
                </a:lnTo>
                <a:lnTo>
                  <a:pt x="37" y="73"/>
                </a:lnTo>
                <a:lnTo>
                  <a:pt x="73" y="36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14139DD3-88A5-4F6E-944D-F8581F383B35}"/>
              </a:ext>
            </a:extLst>
          </p:cNvPr>
          <p:cNvSpPr>
            <a:spLocks/>
          </p:cNvSpPr>
          <p:nvPr/>
        </p:nvSpPr>
        <p:spPr bwMode="auto">
          <a:xfrm>
            <a:off x="1976438" y="3432176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4C027E32-66FF-4AA1-9C9E-DE1C6E1AAEF4}"/>
              </a:ext>
            </a:extLst>
          </p:cNvPr>
          <p:cNvSpPr>
            <a:spLocks/>
          </p:cNvSpPr>
          <p:nvPr/>
        </p:nvSpPr>
        <p:spPr bwMode="auto">
          <a:xfrm>
            <a:off x="2328863" y="4013201"/>
            <a:ext cx="117475" cy="115888"/>
          </a:xfrm>
          <a:custGeom>
            <a:avLst/>
            <a:gdLst>
              <a:gd name="T0" fmla="*/ 37 w 74"/>
              <a:gd name="T1" fmla="*/ 0 h 73"/>
              <a:gd name="T2" fmla="*/ 0 w 74"/>
              <a:gd name="T3" fmla="*/ 36 h 73"/>
              <a:gd name="T4" fmla="*/ 37 w 74"/>
              <a:gd name="T5" fmla="*/ 73 h 73"/>
              <a:gd name="T6" fmla="*/ 74 w 74"/>
              <a:gd name="T7" fmla="*/ 36 h 73"/>
              <a:gd name="T8" fmla="*/ 37 w 74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3">
                <a:moveTo>
                  <a:pt x="37" y="0"/>
                </a:moveTo>
                <a:lnTo>
                  <a:pt x="0" y="36"/>
                </a:lnTo>
                <a:lnTo>
                  <a:pt x="37" y="73"/>
                </a:lnTo>
                <a:lnTo>
                  <a:pt x="74" y="36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E81411DE-F90A-4A4D-B3FF-95C11B8986E9}"/>
              </a:ext>
            </a:extLst>
          </p:cNvPr>
          <p:cNvSpPr>
            <a:spLocks/>
          </p:cNvSpPr>
          <p:nvPr/>
        </p:nvSpPr>
        <p:spPr bwMode="auto">
          <a:xfrm>
            <a:off x="2341563" y="4024313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0307F3F7-F248-4139-B210-DA97CEAC6C4D}"/>
              </a:ext>
            </a:extLst>
          </p:cNvPr>
          <p:cNvSpPr>
            <a:spLocks/>
          </p:cNvSpPr>
          <p:nvPr/>
        </p:nvSpPr>
        <p:spPr bwMode="auto">
          <a:xfrm>
            <a:off x="2695575" y="3511551"/>
            <a:ext cx="115888" cy="115888"/>
          </a:xfrm>
          <a:custGeom>
            <a:avLst/>
            <a:gdLst>
              <a:gd name="T0" fmla="*/ 36 w 73"/>
              <a:gd name="T1" fmla="*/ 0 h 73"/>
              <a:gd name="T2" fmla="*/ 0 w 73"/>
              <a:gd name="T3" fmla="*/ 36 h 73"/>
              <a:gd name="T4" fmla="*/ 36 w 73"/>
              <a:gd name="T5" fmla="*/ 73 h 73"/>
              <a:gd name="T6" fmla="*/ 73 w 73"/>
              <a:gd name="T7" fmla="*/ 36 h 73"/>
              <a:gd name="T8" fmla="*/ 36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6" y="0"/>
                </a:moveTo>
                <a:lnTo>
                  <a:pt x="0" y="36"/>
                </a:lnTo>
                <a:lnTo>
                  <a:pt x="36" y="73"/>
                </a:lnTo>
                <a:lnTo>
                  <a:pt x="73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6AB1A2AB-D2B3-4F2D-BE6F-32C8F00A73FD}"/>
              </a:ext>
            </a:extLst>
          </p:cNvPr>
          <p:cNvSpPr>
            <a:spLocks/>
          </p:cNvSpPr>
          <p:nvPr/>
        </p:nvSpPr>
        <p:spPr bwMode="auto">
          <a:xfrm>
            <a:off x="2708275" y="3522663"/>
            <a:ext cx="90488" cy="92075"/>
          </a:xfrm>
          <a:custGeom>
            <a:avLst/>
            <a:gdLst>
              <a:gd name="T0" fmla="*/ 28 w 57"/>
              <a:gd name="T1" fmla="*/ 0 h 58"/>
              <a:gd name="T2" fmla="*/ 0 w 57"/>
              <a:gd name="T3" fmla="*/ 29 h 58"/>
              <a:gd name="T4" fmla="*/ 28 w 57"/>
              <a:gd name="T5" fmla="*/ 58 h 58"/>
              <a:gd name="T6" fmla="*/ 57 w 57"/>
              <a:gd name="T7" fmla="*/ 29 h 58"/>
              <a:gd name="T8" fmla="*/ 28 w 57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8">
                <a:moveTo>
                  <a:pt x="28" y="0"/>
                </a:moveTo>
                <a:lnTo>
                  <a:pt x="0" y="29"/>
                </a:lnTo>
                <a:lnTo>
                  <a:pt x="28" y="58"/>
                </a:lnTo>
                <a:lnTo>
                  <a:pt x="57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A517E268-B6BE-4FA0-BB4E-E08C9AF2DA0F}"/>
              </a:ext>
            </a:extLst>
          </p:cNvPr>
          <p:cNvSpPr>
            <a:spLocks/>
          </p:cNvSpPr>
          <p:nvPr/>
        </p:nvSpPr>
        <p:spPr bwMode="auto">
          <a:xfrm>
            <a:off x="3060700" y="2828926"/>
            <a:ext cx="115888" cy="117475"/>
          </a:xfrm>
          <a:custGeom>
            <a:avLst/>
            <a:gdLst>
              <a:gd name="T0" fmla="*/ 37 w 73"/>
              <a:gd name="T1" fmla="*/ 0 h 74"/>
              <a:gd name="T2" fmla="*/ 0 w 73"/>
              <a:gd name="T3" fmla="*/ 37 h 74"/>
              <a:gd name="T4" fmla="*/ 37 w 73"/>
              <a:gd name="T5" fmla="*/ 74 h 74"/>
              <a:gd name="T6" fmla="*/ 73 w 73"/>
              <a:gd name="T7" fmla="*/ 37 h 74"/>
              <a:gd name="T8" fmla="*/ 37 w 73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4">
                <a:moveTo>
                  <a:pt x="37" y="0"/>
                </a:moveTo>
                <a:lnTo>
                  <a:pt x="0" y="37"/>
                </a:lnTo>
                <a:lnTo>
                  <a:pt x="37" y="74"/>
                </a:lnTo>
                <a:lnTo>
                  <a:pt x="73" y="37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C486FE60-86DA-408C-8F17-76F483E8FEC5}"/>
              </a:ext>
            </a:extLst>
          </p:cNvPr>
          <p:cNvSpPr>
            <a:spLocks/>
          </p:cNvSpPr>
          <p:nvPr/>
        </p:nvSpPr>
        <p:spPr bwMode="auto">
          <a:xfrm>
            <a:off x="3073400" y="2841626"/>
            <a:ext cx="90488" cy="92075"/>
          </a:xfrm>
          <a:custGeom>
            <a:avLst/>
            <a:gdLst>
              <a:gd name="T0" fmla="*/ 29 w 57"/>
              <a:gd name="T1" fmla="*/ 0 h 58"/>
              <a:gd name="T2" fmla="*/ 0 w 57"/>
              <a:gd name="T3" fmla="*/ 29 h 58"/>
              <a:gd name="T4" fmla="*/ 29 w 57"/>
              <a:gd name="T5" fmla="*/ 58 h 58"/>
              <a:gd name="T6" fmla="*/ 57 w 57"/>
              <a:gd name="T7" fmla="*/ 29 h 58"/>
              <a:gd name="T8" fmla="*/ 29 w 57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7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34890F08-A7F9-4A52-AC11-72F8DF67A245}"/>
              </a:ext>
            </a:extLst>
          </p:cNvPr>
          <p:cNvSpPr>
            <a:spLocks/>
          </p:cNvSpPr>
          <p:nvPr/>
        </p:nvSpPr>
        <p:spPr bwMode="auto">
          <a:xfrm>
            <a:off x="3425825" y="3319463"/>
            <a:ext cx="115888" cy="115888"/>
          </a:xfrm>
          <a:custGeom>
            <a:avLst/>
            <a:gdLst>
              <a:gd name="T0" fmla="*/ 37 w 73"/>
              <a:gd name="T1" fmla="*/ 0 h 73"/>
              <a:gd name="T2" fmla="*/ 0 w 73"/>
              <a:gd name="T3" fmla="*/ 37 h 73"/>
              <a:gd name="T4" fmla="*/ 37 w 73"/>
              <a:gd name="T5" fmla="*/ 73 h 73"/>
              <a:gd name="T6" fmla="*/ 73 w 73"/>
              <a:gd name="T7" fmla="*/ 37 h 73"/>
              <a:gd name="T8" fmla="*/ 37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7" y="0"/>
                </a:moveTo>
                <a:lnTo>
                  <a:pt x="0" y="37"/>
                </a:lnTo>
                <a:lnTo>
                  <a:pt x="37" y="73"/>
                </a:lnTo>
                <a:lnTo>
                  <a:pt x="73" y="37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F82E125E-DBCF-482A-B671-E4D527E13824}"/>
              </a:ext>
            </a:extLst>
          </p:cNvPr>
          <p:cNvSpPr>
            <a:spLocks/>
          </p:cNvSpPr>
          <p:nvPr/>
        </p:nvSpPr>
        <p:spPr bwMode="auto">
          <a:xfrm>
            <a:off x="3438525" y="3332163"/>
            <a:ext cx="92075" cy="90488"/>
          </a:xfrm>
          <a:custGeom>
            <a:avLst/>
            <a:gdLst>
              <a:gd name="T0" fmla="*/ 29 w 58"/>
              <a:gd name="T1" fmla="*/ 0 h 57"/>
              <a:gd name="T2" fmla="*/ 0 w 58"/>
              <a:gd name="T3" fmla="*/ 29 h 57"/>
              <a:gd name="T4" fmla="*/ 29 w 58"/>
              <a:gd name="T5" fmla="*/ 57 h 57"/>
              <a:gd name="T6" fmla="*/ 58 w 58"/>
              <a:gd name="T7" fmla="*/ 29 h 57"/>
              <a:gd name="T8" fmla="*/ 29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29" y="0"/>
                </a:moveTo>
                <a:lnTo>
                  <a:pt x="0" y="29"/>
                </a:lnTo>
                <a:lnTo>
                  <a:pt x="29" y="57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011B6C49-8993-4FAA-B2B0-2680B38D23DD}"/>
              </a:ext>
            </a:extLst>
          </p:cNvPr>
          <p:cNvSpPr>
            <a:spLocks/>
          </p:cNvSpPr>
          <p:nvPr/>
        </p:nvSpPr>
        <p:spPr bwMode="auto">
          <a:xfrm>
            <a:off x="3792538" y="3646488"/>
            <a:ext cx="115888" cy="115888"/>
          </a:xfrm>
          <a:custGeom>
            <a:avLst/>
            <a:gdLst>
              <a:gd name="T0" fmla="*/ 36 w 73"/>
              <a:gd name="T1" fmla="*/ 0 h 73"/>
              <a:gd name="T2" fmla="*/ 0 w 73"/>
              <a:gd name="T3" fmla="*/ 37 h 73"/>
              <a:gd name="T4" fmla="*/ 36 w 73"/>
              <a:gd name="T5" fmla="*/ 73 h 73"/>
              <a:gd name="T6" fmla="*/ 73 w 73"/>
              <a:gd name="T7" fmla="*/ 37 h 73"/>
              <a:gd name="T8" fmla="*/ 36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6" y="0"/>
                </a:moveTo>
                <a:lnTo>
                  <a:pt x="0" y="37"/>
                </a:lnTo>
                <a:lnTo>
                  <a:pt x="36" y="73"/>
                </a:lnTo>
                <a:lnTo>
                  <a:pt x="73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FF63FE5F-E7B6-4A9B-B442-5435944694A9}"/>
              </a:ext>
            </a:extLst>
          </p:cNvPr>
          <p:cNvSpPr>
            <a:spLocks/>
          </p:cNvSpPr>
          <p:nvPr/>
        </p:nvSpPr>
        <p:spPr bwMode="auto">
          <a:xfrm>
            <a:off x="3803650" y="3659188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FB71FDA5-FA21-416E-9085-5EFA377A5D9A}"/>
              </a:ext>
            </a:extLst>
          </p:cNvPr>
          <p:cNvSpPr>
            <a:spLocks/>
          </p:cNvSpPr>
          <p:nvPr/>
        </p:nvSpPr>
        <p:spPr bwMode="auto">
          <a:xfrm>
            <a:off x="4157663" y="3522663"/>
            <a:ext cx="115888" cy="115888"/>
          </a:xfrm>
          <a:custGeom>
            <a:avLst/>
            <a:gdLst>
              <a:gd name="T0" fmla="*/ 37 w 73"/>
              <a:gd name="T1" fmla="*/ 0 h 73"/>
              <a:gd name="T2" fmla="*/ 0 w 73"/>
              <a:gd name="T3" fmla="*/ 36 h 73"/>
              <a:gd name="T4" fmla="*/ 37 w 73"/>
              <a:gd name="T5" fmla="*/ 73 h 73"/>
              <a:gd name="T6" fmla="*/ 73 w 73"/>
              <a:gd name="T7" fmla="*/ 36 h 73"/>
              <a:gd name="T8" fmla="*/ 37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7" y="0"/>
                </a:moveTo>
                <a:lnTo>
                  <a:pt x="0" y="36"/>
                </a:lnTo>
                <a:lnTo>
                  <a:pt x="37" y="73"/>
                </a:lnTo>
                <a:lnTo>
                  <a:pt x="73" y="36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081682F9-246E-4178-BFC0-F783E6C52921}"/>
              </a:ext>
            </a:extLst>
          </p:cNvPr>
          <p:cNvSpPr>
            <a:spLocks/>
          </p:cNvSpPr>
          <p:nvPr/>
        </p:nvSpPr>
        <p:spPr bwMode="auto">
          <a:xfrm>
            <a:off x="4170363" y="3535363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8 h 57"/>
              <a:gd name="T4" fmla="*/ 29 w 57"/>
              <a:gd name="T5" fmla="*/ 57 h 57"/>
              <a:gd name="T6" fmla="*/ 57 w 57"/>
              <a:gd name="T7" fmla="*/ 28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8"/>
                </a:lnTo>
                <a:lnTo>
                  <a:pt x="29" y="57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91FFCCB7-3CD9-41EB-975E-AA2060423A8E}"/>
              </a:ext>
            </a:extLst>
          </p:cNvPr>
          <p:cNvSpPr>
            <a:spLocks/>
          </p:cNvSpPr>
          <p:nvPr/>
        </p:nvSpPr>
        <p:spPr bwMode="auto">
          <a:xfrm>
            <a:off x="4522788" y="3595688"/>
            <a:ext cx="115888" cy="115888"/>
          </a:xfrm>
          <a:custGeom>
            <a:avLst/>
            <a:gdLst>
              <a:gd name="T0" fmla="*/ 37 w 73"/>
              <a:gd name="T1" fmla="*/ 0 h 73"/>
              <a:gd name="T2" fmla="*/ 0 w 73"/>
              <a:gd name="T3" fmla="*/ 37 h 73"/>
              <a:gd name="T4" fmla="*/ 37 w 73"/>
              <a:gd name="T5" fmla="*/ 73 h 73"/>
              <a:gd name="T6" fmla="*/ 73 w 73"/>
              <a:gd name="T7" fmla="*/ 37 h 73"/>
              <a:gd name="T8" fmla="*/ 37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7" y="0"/>
                </a:moveTo>
                <a:lnTo>
                  <a:pt x="0" y="37"/>
                </a:lnTo>
                <a:lnTo>
                  <a:pt x="37" y="73"/>
                </a:lnTo>
                <a:lnTo>
                  <a:pt x="73" y="37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81F0DA04-AB52-4934-BFEC-778108D87E35}"/>
              </a:ext>
            </a:extLst>
          </p:cNvPr>
          <p:cNvSpPr>
            <a:spLocks/>
          </p:cNvSpPr>
          <p:nvPr/>
        </p:nvSpPr>
        <p:spPr bwMode="auto">
          <a:xfrm>
            <a:off x="4535488" y="3608388"/>
            <a:ext cx="92075" cy="90488"/>
          </a:xfrm>
          <a:custGeom>
            <a:avLst/>
            <a:gdLst>
              <a:gd name="T0" fmla="*/ 29 w 58"/>
              <a:gd name="T1" fmla="*/ 0 h 57"/>
              <a:gd name="T2" fmla="*/ 0 w 58"/>
              <a:gd name="T3" fmla="*/ 29 h 57"/>
              <a:gd name="T4" fmla="*/ 29 w 58"/>
              <a:gd name="T5" fmla="*/ 57 h 57"/>
              <a:gd name="T6" fmla="*/ 58 w 58"/>
              <a:gd name="T7" fmla="*/ 29 h 57"/>
              <a:gd name="T8" fmla="*/ 29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29" y="0"/>
                </a:moveTo>
                <a:lnTo>
                  <a:pt x="0" y="29"/>
                </a:lnTo>
                <a:lnTo>
                  <a:pt x="29" y="57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D43B8A6E-7D5E-4F66-9D0C-F3BC2E1E09DF}"/>
              </a:ext>
            </a:extLst>
          </p:cNvPr>
          <p:cNvSpPr>
            <a:spLocks/>
          </p:cNvSpPr>
          <p:nvPr/>
        </p:nvSpPr>
        <p:spPr bwMode="auto">
          <a:xfrm>
            <a:off x="4889500" y="3440113"/>
            <a:ext cx="115888" cy="115888"/>
          </a:xfrm>
          <a:custGeom>
            <a:avLst/>
            <a:gdLst>
              <a:gd name="T0" fmla="*/ 36 w 73"/>
              <a:gd name="T1" fmla="*/ 0 h 73"/>
              <a:gd name="T2" fmla="*/ 0 w 73"/>
              <a:gd name="T3" fmla="*/ 37 h 73"/>
              <a:gd name="T4" fmla="*/ 36 w 73"/>
              <a:gd name="T5" fmla="*/ 73 h 73"/>
              <a:gd name="T6" fmla="*/ 73 w 73"/>
              <a:gd name="T7" fmla="*/ 37 h 73"/>
              <a:gd name="T8" fmla="*/ 36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6" y="0"/>
                </a:moveTo>
                <a:lnTo>
                  <a:pt x="0" y="37"/>
                </a:lnTo>
                <a:lnTo>
                  <a:pt x="36" y="73"/>
                </a:lnTo>
                <a:lnTo>
                  <a:pt x="73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9A00171F-8FFA-4158-9A45-55380820AE9D}"/>
              </a:ext>
            </a:extLst>
          </p:cNvPr>
          <p:cNvSpPr>
            <a:spLocks/>
          </p:cNvSpPr>
          <p:nvPr/>
        </p:nvSpPr>
        <p:spPr bwMode="auto">
          <a:xfrm>
            <a:off x="4900613" y="3452813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AC5C8A49-79FD-4514-B6BB-12C1615F0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3498851"/>
            <a:ext cx="112713" cy="317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C99C890D-05E1-4694-A90B-2015F86F6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25" y="3546476"/>
            <a:ext cx="111125" cy="33338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9958B8FB-6E9C-49D7-BC1E-58084F064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3595688"/>
            <a:ext cx="112713" cy="317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38DF53A7-1241-4E60-B2AF-F764212F3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888" y="3643313"/>
            <a:ext cx="111125" cy="33338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3">
            <a:extLst>
              <a:ext uri="{FF2B5EF4-FFF2-40B4-BE49-F238E27FC236}">
                <a16:creationId xmlns:a16="http://schemas.microsoft.com/office/drawing/2014/main" id="{3B8D9537-3726-406A-A68F-406C8AE70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8163" y="3692526"/>
            <a:ext cx="111125" cy="317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4">
            <a:extLst>
              <a:ext uri="{FF2B5EF4-FFF2-40B4-BE49-F238E27FC236}">
                <a16:creationId xmlns:a16="http://schemas.microsoft.com/office/drawing/2014/main" id="{8D53C7BF-253F-49F6-8E5C-876025DB8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740151"/>
            <a:ext cx="76200" cy="22225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6595DD1E-42B1-4DC3-8788-ABF25FAB35C6}"/>
              </a:ext>
            </a:extLst>
          </p:cNvPr>
          <p:cNvSpPr>
            <a:spLocks/>
          </p:cNvSpPr>
          <p:nvPr/>
        </p:nvSpPr>
        <p:spPr bwMode="auto">
          <a:xfrm>
            <a:off x="4889500" y="3440113"/>
            <a:ext cx="115888" cy="115888"/>
          </a:xfrm>
          <a:custGeom>
            <a:avLst/>
            <a:gdLst>
              <a:gd name="T0" fmla="*/ 36 w 73"/>
              <a:gd name="T1" fmla="*/ 0 h 73"/>
              <a:gd name="T2" fmla="*/ 0 w 73"/>
              <a:gd name="T3" fmla="*/ 37 h 73"/>
              <a:gd name="T4" fmla="*/ 36 w 73"/>
              <a:gd name="T5" fmla="*/ 73 h 73"/>
              <a:gd name="T6" fmla="*/ 73 w 73"/>
              <a:gd name="T7" fmla="*/ 37 h 73"/>
              <a:gd name="T8" fmla="*/ 36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6" y="0"/>
                </a:moveTo>
                <a:lnTo>
                  <a:pt x="0" y="37"/>
                </a:lnTo>
                <a:lnTo>
                  <a:pt x="36" y="73"/>
                </a:lnTo>
                <a:lnTo>
                  <a:pt x="73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C58A8673-189C-4C05-912D-22BEAB9EC220}"/>
              </a:ext>
            </a:extLst>
          </p:cNvPr>
          <p:cNvSpPr>
            <a:spLocks/>
          </p:cNvSpPr>
          <p:nvPr/>
        </p:nvSpPr>
        <p:spPr bwMode="auto">
          <a:xfrm>
            <a:off x="4900613" y="3452813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6218F90A-C5D2-4B4B-8BB5-97B7CAAB3EA1}"/>
              </a:ext>
            </a:extLst>
          </p:cNvPr>
          <p:cNvSpPr>
            <a:spLocks/>
          </p:cNvSpPr>
          <p:nvPr/>
        </p:nvSpPr>
        <p:spPr bwMode="auto">
          <a:xfrm>
            <a:off x="5803900" y="3703638"/>
            <a:ext cx="115888" cy="117475"/>
          </a:xfrm>
          <a:custGeom>
            <a:avLst/>
            <a:gdLst>
              <a:gd name="T0" fmla="*/ 36 w 73"/>
              <a:gd name="T1" fmla="*/ 0 h 74"/>
              <a:gd name="T2" fmla="*/ 0 w 73"/>
              <a:gd name="T3" fmla="*/ 37 h 74"/>
              <a:gd name="T4" fmla="*/ 36 w 73"/>
              <a:gd name="T5" fmla="*/ 74 h 74"/>
              <a:gd name="T6" fmla="*/ 73 w 73"/>
              <a:gd name="T7" fmla="*/ 37 h 74"/>
              <a:gd name="T8" fmla="*/ 36 w 73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4">
                <a:moveTo>
                  <a:pt x="36" y="0"/>
                </a:moveTo>
                <a:lnTo>
                  <a:pt x="0" y="37"/>
                </a:lnTo>
                <a:lnTo>
                  <a:pt x="36" y="74"/>
                </a:lnTo>
                <a:lnTo>
                  <a:pt x="73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4D44081E-E138-4B99-921F-EAA2537BFE75}"/>
              </a:ext>
            </a:extLst>
          </p:cNvPr>
          <p:cNvSpPr>
            <a:spLocks/>
          </p:cNvSpPr>
          <p:nvPr/>
        </p:nvSpPr>
        <p:spPr bwMode="auto">
          <a:xfrm>
            <a:off x="5815013" y="3716338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C13275BF-B09A-4AB8-AB15-6D3ECA123B65}"/>
              </a:ext>
            </a:extLst>
          </p:cNvPr>
          <p:cNvSpPr>
            <a:spLocks/>
          </p:cNvSpPr>
          <p:nvPr/>
        </p:nvSpPr>
        <p:spPr bwMode="auto">
          <a:xfrm>
            <a:off x="5861050" y="3676651"/>
            <a:ext cx="1828800" cy="298450"/>
          </a:xfrm>
          <a:custGeom>
            <a:avLst/>
            <a:gdLst>
              <a:gd name="T0" fmla="*/ 0 w 1152"/>
              <a:gd name="T1" fmla="*/ 54 h 188"/>
              <a:gd name="T2" fmla="*/ 230 w 1152"/>
              <a:gd name="T3" fmla="*/ 0 h 188"/>
              <a:gd name="T4" fmla="*/ 461 w 1152"/>
              <a:gd name="T5" fmla="*/ 107 h 188"/>
              <a:gd name="T6" fmla="*/ 691 w 1152"/>
              <a:gd name="T7" fmla="*/ 188 h 188"/>
              <a:gd name="T8" fmla="*/ 921 w 1152"/>
              <a:gd name="T9" fmla="*/ 89 h 188"/>
              <a:gd name="T10" fmla="*/ 1152 w 1152"/>
              <a:gd name="T11" fmla="*/ 5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" h="188">
                <a:moveTo>
                  <a:pt x="0" y="54"/>
                </a:moveTo>
                <a:lnTo>
                  <a:pt x="230" y="0"/>
                </a:lnTo>
                <a:lnTo>
                  <a:pt x="461" y="107"/>
                </a:lnTo>
                <a:lnTo>
                  <a:pt x="691" y="188"/>
                </a:lnTo>
                <a:lnTo>
                  <a:pt x="921" y="89"/>
                </a:lnTo>
                <a:lnTo>
                  <a:pt x="1152" y="59"/>
                </a:lnTo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1527527E-EA34-47A8-9FB5-33FAC567F99D}"/>
              </a:ext>
            </a:extLst>
          </p:cNvPr>
          <p:cNvSpPr>
            <a:spLocks/>
          </p:cNvSpPr>
          <p:nvPr/>
        </p:nvSpPr>
        <p:spPr bwMode="auto">
          <a:xfrm>
            <a:off x="5803900" y="3703638"/>
            <a:ext cx="115888" cy="117475"/>
          </a:xfrm>
          <a:custGeom>
            <a:avLst/>
            <a:gdLst>
              <a:gd name="T0" fmla="*/ 36 w 73"/>
              <a:gd name="T1" fmla="*/ 0 h 74"/>
              <a:gd name="T2" fmla="*/ 0 w 73"/>
              <a:gd name="T3" fmla="*/ 37 h 74"/>
              <a:gd name="T4" fmla="*/ 36 w 73"/>
              <a:gd name="T5" fmla="*/ 74 h 74"/>
              <a:gd name="T6" fmla="*/ 73 w 73"/>
              <a:gd name="T7" fmla="*/ 37 h 74"/>
              <a:gd name="T8" fmla="*/ 36 w 73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4">
                <a:moveTo>
                  <a:pt x="36" y="0"/>
                </a:moveTo>
                <a:lnTo>
                  <a:pt x="0" y="37"/>
                </a:lnTo>
                <a:lnTo>
                  <a:pt x="36" y="74"/>
                </a:lnTo>
                <a:lnTo>
                  <a:pt x="73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013AA0C8-2C3D-4CD6-9452-8FCF3E4556C9}"/>
              </a:ext>
            </a:extLst>
          </p:cNvPr>
          <p:cNvSpPr>
            <a:spLocks/>
          </p:cNvSpPr>
          <p:nvPr/>
        </p:nvSpPr>
        <p:spPr bwMode="auto">
          <a:xfrm>
            <a:off x="5815013" y="3716338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058C73D2-C590-4E36-A0F4-E64E591A7AE4}"/>
              </a:ext>
            </a:extLst>
          </p:cNvPr>
          <p:cNvSpPr>
            <a:spLocks/>
          </p:cNvSpPr>
          <p:nvPr/>
        </p:nvSpPr>
        <p:spPr bwMode="auto">
          <a:xfrm>
            <a:off x="6169025" y="3617913"/>
            <a:ext cx="115888" cy="115888"/>
          </a:xfrm>
          <a:custGeom>
            <a:avLst/>
            <a:gdLst>
              <a:gd name="T0" fmla="*/ 36 w 73"/>
              <a:gd name="T1" fmla="*/ 0 h 73"/>
              <a:gd name="T2" fmla="*/ 0 w 73"/>
              <a:gd name="T3" fmla="*/ 37 h 73"/>
              <a:gd name="T4" fmla="*/ 36 w 73"/>
              <a:gd name="T5" fmla="*/ 73 h 73"/>
              <a:gd name="T6" fmla="*/ 73 w 73"/>
              <a:gd name="T7" fmla="*/ 37 h 73"/>
              <a:gd name="T8" fmla="*/ 36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6" y="0"/>
                </a:moveTo>
                <a:lnTo>
                  <a:pt x="0" y="37"/>
                </a:lnTo>
                <a:lnTo>
                  <a:pt x="36" y="73"/>
                </a:lnTo>
                <a:lnTo>
                  <a:pt x="73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1AFB83AC-FFE1-47D6-B68B-57B94B06057C}"/>
              </a:ext>
            </a:extLst>
          </p:cNvPr>
          <p:cNvSpPr>
            <a:spLocks/>
          </p:cNvSpPr>
          <p:nvPr/>
        </p:nvSpPr>
        <p:spPr bwMode="auto">
          <a:xfrm>
            <a:off x="6180138" y="3630613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C41A8655-9239-4636-87FC-4D70F3265809}"/>
              </a:ext>
            </a:extLst>
          </p:cNvPr>
          <p:cNvSpPr>
            <a:spLocks/>
          </p:cNvSpPr>
          <p:nvPr/>
        </p:nvSpPr>
        <p:spPr bwMode="auto">
          <a:xfrm>
            <a:off x="6534150" y="3789363"/>
            <a:ext cx="115888" cy="115888"/>
          </a:xfrm>
          <a:custGeom>
            <a:avLst/>
            <a:gdLst>
              <a:gd name="T0" fmla="*/ 37 w 73"/>
              <a:gd name="T1" fmla="*/ 0 h 73"/>
              <a:gd name="T2" fmla="*/ 0 w 73"/>
              <a:gd name="T3" fmla="*/ 36 h 73"/>
              <a:gd name="T4" fmla="*/ 37 w 73"/>
              <a:gd name="T5" fmla="*/ 73 h 73"/>
              <a:gd name="T6" fmla="*/ 73 w 73"/>
              <a:gd name="T7" fmla="*/ 36 h 73"/>
              <a:gd name="T8" fmla="*/ 37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7" y="0"/>
                </a:moveTo>
                <a:lnTo>
                  <a:pt x="0" y="36"/>
                </a:lnTo>
                <a:lnTo>
                  <a:pt x="37" y="73"/>
                </a:lnTo>
                <a:lnTo>
                  <a:pt x="73" y="36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686B132E-E84F-4589-908F-04A93665B25D}"/>
              </a:ext>
            </a:extLst>
          </p:cNvPr>
          <p:cNvSpPr>
            <a:spLocks/>
          </p:cNvSpPr>
          <p:nvPr/>
        </p:nvSpPr>
        <p:spPr bwMode="auto">
          <a:xfrm>
            <a:off x="6546850" y="3800476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BB958B70-73EE-4594-B492-C6812D511535}"/>
              </a:ext>
            </a:extLst>
          </p:cNvPr>
          <p:cNvSpPr>
            <a:spLocks/>
          </p:cNvSpPr>
          <p:nvPr/>
        </p:nvSpPr>
        <p:spPr bwMode="auto">
          <a:xfrm>
            <a:off x="6899275" y="3916363"/>
            <a:ext cx="117475" cy="117475"/>
          </a:xfrm>
          <a:custGeom>
            <a:avLst/>
            <a:gdLst>
              <a:gd name="T0" fmla="*/ 37 w 74"/>
              <a:gd name="T1" fmla="*/ 0 h 74"/>
              <a:gd name="T2" fmla="*/ 0 w 74"/>
              <a:gd name="T3" fmla="*/ 37 h 74"/>
              <a:gd name="T4" fmla="*/ 37 w 74"/>
              <a:gd name="T5" fmla="*/ 74 h 74"/>
              <a:gd name="T6" fmla="*/ 74 w 74"/>
              <a:gd name="T7" fmla="*/ 37 h 74"/>
              <a:gd name="T8" fmla="*/ 37 w 74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4">
                <a:moveTo>
                  <a:pt x="37" y="0"/>
                </a:moveTo>
                <a:lnTo>
                  <a:pt x="0" y="37"/>
                </a:lnTo>
                <a:lnTo>
                  <a:pt x="37" y="74"/>
                </a:lnTo>
                <a:lnTo>
                  <a:pt x="74" y="37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91ED663C-D943-466C-AD1E-3CB6346FC978}"/>
              </a:ext>
            </a:extLst>
          </p:cNvPr>
          <p:cNvSpPr>
            <a:spLocks/>
          </p:cNvSpPr>
          <p:nvPr/>
        </p:nvSpPr>
        <p:spPr bwMode="auto">
          <a:xfrm>
            <a:off x="6911975" y="3929063"/>
            <a:ext cx="92075" cy="920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0" y="29"/>
                </a:lnTo>
                <a:lnTo>
                  <a:pt x="29" y="58"/>
                </a:lnTo>
                <a:lnTo>
                  <a:pt x="58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31A43232-C37A-4D7B-9000-3FF18DCBF431}"/>
              </a:ext>
            </a:extLst>
          </p:cNvPr>
          <p:cNvSpPr>
            <a:spLocks/>
          </p:cNvSpPr>
          <p:nvPr/>
        </p:nvSpPr>
        <p:spPr bwMode="auto">
          <a:xfrm>
            <a:off x="7265988" y="3759201"/>
            <a:ext cx="115888" cy="115888"/>
          </a:xfrm>
          <a:custGeom>
            <a:avLst/>
            <a:gdLst>
              <a:gd name="T0" fmla="*/ 36 w 73"/>
              <a:gd name="T1" fmla="*/ 0 h 73"/>
              <a:gd name="T2" fmla="*/ 0 w 73"/>
              <a:gd name="T3" fmla="*/ 37 h 73"/>
              <a:gd name="T4" fmla="*/ 36 w 73"/>
              <a:gd name="T5" fmla="*/ 73 h 73"/>
              <a:gd name="T6" fmla="*/ 73 w 73"/>
              <a:gd name="T7" fmla="*/ 37 h 73"/>
              <a:gd name="T8" fmla="*/ 36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6" y="0"/>
                </a:moveTo>
                <a:lnTo>
                  <a:pt x="0" y="37"/>
                </a:lnTo>
                <a:lnTo>
                  <a:pt x="36" y="73"/>
                </a:lnTo>
                <a:lnTo>
                  <a:pt x="73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9AEC7D9B-14A2-4C26-92B7-726E7C7A1213}"/>
              </a:ext>
            </a:extLst>
          </p:cNvPr>
          <p:cNvSpPr>
            <a:spLocks/>
          </p:cNvSpPr>
          <p:nvPr/>
        </p:nvSpPr>
        <p:spPr bwMode="auto">
          <a:xfrm>
            <a:off x="7278688" y="3771901"/>
            <a:ext cx="90488" cy="92075"/>
          </a:xfrm>
          <a:custGeom>
            <a:avLst/>
            <a:gdLst>
              <a:gd name="T0" fmla="*/ 28 w 57"/>
              <a:gd name="T1" fmla="*/ 0 h 58"/>
              <a:gd name="T2" fmla="*/ 0 w 57"/>
              <a:gd name="T3" fmla="*/ 29 h 58"/>
              <a:gd name="T4" fmla="*/ 28 w 57"/>
              <a:gd name="T5" fmla="*/ 58 h 58"/>
              <a:gd name="T6" fmla="*/ 57 w 57"/>
              <a:gd name="T7" fmla="*/ 29 h 58"/>
              <a:gd name="T8" fmla="*/ 28 w 57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8">
                <a:moveTo>
                  <a:pt x="28" y="0"/>
                </a:moveTo>
                <a:lnTo>
                  <a:pt x="0" y="29"/>
                </a:lnTo>
                <a:lnTo>
                  <a:pt x="28" y="58"/>
                </a:lnTo>
                <a:lnTo>
                  <a:pt x="57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AEF5DF33-63B8-4DE8-AB99-15ABBAEA7DD8}"/>
              </a:ext>
            </a:extLst>
          </p:cNvPr>
          <p:cNvSpPr>
            <a:spLocks/>
          </p:cNvSpPr>
          <p:nvPr/>
        </p:nvSpPr>
        <p:spPr bwMode="auto">
          <a:xfrm>
            <a:off x="7631113" y="3713163"/>
            <a:ext cx="115888" cy="115888"/>
          </a:xfrm>
          <a:custGeom>
            <a:avLst/>
            <a:gdLst>
              <a:gd name="T0" fmla="*/ 37 w 73"/>
              <a:gd name="T1" fmla="*/ 0 h 73"/>
              <a:gd name="T2" fmla="*/ 0 w 73"/>
              <a:gd name="T3" fmla="*/ 36 h 73"/>
              <a:gd name="T4" fmla="*/ 37 w 73"/>
              <a:gd name="T5" fmla="*/ 73 h 73"/>
              <a:gd name="T6" fmla="*/ 73 w 73"/>
              <a:gd name="T7" fmla="*/ 36 h 73"/>
              <a:gd name="T8" fmla="*/ 37 w 7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7" y="0"/>
                </a:moveTo>
                <a:lnTo>
                  <a:pt x="0" y="36"/>
                </a:lnTo>
                <a:lnTo>
                  <a:pt x="37" y="73"/>
                </a:lnTo>
                <a:lnTo>
                  <a:pt x="73" y="36"/>
                </a:lnTo>
                <a:lnTo>
                  <a:pt x="37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id="{EC782EBE-07B1-467C-A5A4-896B8DBAC6E8}"/>
              </a:ext>
            </a:extLst>
          </p:cNvPr>
          <p:cNvSpPr>
            <a:spLocks/>
          </p:cNvSpPr>
          <p:nvPr/>
        </p:nvSpPr>
        <p:spPr bwMode="auto">
          <a:xfrm>
            <a:off x="7643813" y="3725863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8 h 57"/>
              <a:gd name="T4" fmla="*/ 29 w 57"/>
              <a:gd name="T5" fmla="*/ 57 h 57"/>
              <a:gd name="T6" fmla="*/ 57 w 57"/>
              <a:gd name="T7" fmla="*/ 28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8"/>
                </a:lnTo>
                <a:lnTo>
                  <a:pt x="29" y="57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A832B5B3-9E30-4EF4-AD68-7812C5C6D95D}"/>
              </a:ext>
            </a:extLst>
          </p:cNvPr>
          <p:cNvSpPr>
            <a:spLocks/>
          </p:cNvSpPr>
          <p:nvPr/>
        </p:nvSpPr>
        <p:spPr bwMode="auto">
          <a:xfrm>
            <a:off x="1290638" y="1446213"/>
            <a:ext cx="3656013" cy="1249363"/>
          </a:xfrm>
          <a:custGeom>
            <a:avLst/>
            <a:gdLst>
              <a:gd name="T0" fmla="*/ 0 w 2303"/>
              <a:gd name="T1" fmla="*/ 314 h 787"/>
              <a:gd name="T2" fmla="*/ 230 w 2303"/>
              <a:gd name="T3" fmla="*/ 782 h 787"/>
              <a:gd name="T4" fmla="*/ 461 w 2303"/>
              <a:gd name="T5" fmla="*/ 787 h 787"/>
              <a:gd name="T6" fmla="*/ 691 w 2303"/>
              <a:gd name="T7" fmla="*/ 653 h 787"/>
              <a:gd name="T8" fmla="*/ 921 w 2303"/>
              <a:gd name="T9" fmla="*/ 341 h 787"/>
              <a:gd name="T10" fmla="*/ 1152 w 2303"/>
              <a:gd name="T11" fmla="*/ 0 h 787"/>
              <a:gd name="T12" fmla="*/ 1382 w 2303"/>
              <a:gd name="T13" fmla="*/ 672 h 787"/>
              <a:gd name="T14" fmla="*/ 1612 w 2303"/>
              <a:gd name="T15" fmla="*/ 675 h 787"/>
              <a:gd name="T16" fmla="*/ 1843 w 2303"/>
              <a:gd name="T17" fmla="*/ 626 h 787"/>
              <a:gd name="T18" fmla="*/ 2073 w 2303"/>
              <a:gd name="T19" fmla="*/ 561 h 787"/>
              <a:gd name="T20" fmla="*/ 2303 w 2303"/>
              <a:gd name="T21" fmla="*/ 387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3" h="787">
                <a:moveTo>
                  <a:pt x="0" y="314"/>
                </a:moveTo>
                <a:lnTo>
                  <a:pt x="230" y="782"/>
                </a:lnTo>
                <a:lnTo>
                  <a:pt x="461" y="787"/>
                </a:lnTo>
                <a:lnTo>
                  <a:pt x="691" y="653"/>
                </a:lnTo>
                <a:lnTo>
                  <a:pt x="921" y="341"/>
                </a:lnTo>
                <a:lnTo>
                  <a:pt x="1152" y="0"/>
                </a:lnTo>
                <a:lnTo>
                  <a:pt x="1382" y="672"/>
                </a:lnTo>
                <a:lnTo>
                  <a:pt x="1612" y="675"/>
                </a:lnTo>
                <a:lnTo>
                  <a:pt x="1843" y="626"/>
                </a:lnTo>
                <a:lnTo>
                  <a:pt x="2073" y="561"/>
                </a:lnTo>
                <a:lnTo>
                  <a:pt x="2303" y="387"/>
                </a:lnTo>
              </a:path>
            </a:pathLst>
          </a:custGeom>
          <a:noFill/>
          <a:ln w="17463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7A29900F-25AB-4D67-B462-F4DDE6E74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1903413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42699273-36DB-494C-9CF7-E3BA52578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12938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9D39CFB2-71E9-4DA1-8C3E-1DBDA31E3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647951"/>
            <a:ext cx="80963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25DF84EB-1885-4639-81F9-F0048998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655888"/>
            <a:ext cx="63500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CEED54E1-CF74-424C-97DC-30F780BA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55888"/>
            <a:ext cx="82550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1A8DE0AD-BB16-4477-A39A-4FE8F0092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2663826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9DD50CEA-F8FA-4915-B37F-157AC8FC8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2443163"/>
            <a:ext cx="80963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0">
            <a:extLst>
              <a:ext uri="{FF2B5EF4-FFF2-40B4-BE49-F238E27FC236}">
                <a16:creationId xmlns:a16="http://schemas.microsoft.com/office/drawing/2014/main" id="{5E705D56-E5BC-46DD-AE42-C85FD2395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451101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1CE28884-93CF-49A6-954B-E0284AC8B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1946276"/>
            <a:ext cx="82550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2">
            <a:extLst>
              <a:ext uri="{FF2B5EF4-FFF2-40B4-BE49-F238E27FC236}">
                <a16:creationId xmlns:a16="http://schemas.microsoft.com/office/drawing/2014/main" id="{43F93B9E-E3E2-47A3-9CB4-2D580FCCA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1955801"/>
            <a:ext cx="63500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3">
            <a:extLst>
              <a:ext uri="{FF2B5EF4-FFF2-40B4-BE49-F238E27FC236}">
                <a16:creationId xmlns:a16="http://schemas.microsoft.com/office/drawing/2014/main" id="{3B45FEC2-13F2-49AE-A28C-89351576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1404938"/>
            <a:ext cx="82550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4">
            <a:extLst>
              <a:ext uri="{FF2B5EF4-FFF2-40B4-BE49-F238E27FC236}">
                <a16:creationId xmlns:a16="http://schemas.microsoft.com/office/drawing/2014/main" id="{E5B12B59-40C4-43E9-94B4-DA476D7A2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414463"/>
            <a:ext cx="63500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5">
            <a:extLst>
              <a:ext uri="{FF2B5EF4-FFF2-40B4-BE49-F238E27FC236}">
                <a16:creationId xmlns:a16="http://schemas.microsoft.com/office/drawing/2014/main" id="{6C835637-63C6-4DEE-AE09-596D065D0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75" y="2473326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6">
            <a:extLst>
              <a:ext uri="{FF2B5EF4-FFF2-40B4-BE49-F238E27FC236}">
                <a16:creationId xmlns:a16="http://schemas.microsoft.com/office/drawing/2014/main" id="{55FC73FF-B933-4BC8-A85C-25866CDDE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482851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77">
            <a:extLst>
              <a:ext uri="{FF2B5EF4-FFF2-40B4-BE49-F238E27FC236}">
                <a16:creationId xmlns:a16="http://schemas.microsoft.com/office/drawing/2014/main" id="{60A9C4F2-E970-42E8-9E2F-A35034367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76501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78">
            <a:extLst>
              <a:ext uri="{FF2B5EF4-FFF2-40B4-BE49-F238E27FC236}">
                <a16:creationId xmlns:a16="http://schemas.microsoft.com/office/drawing/2014/main" id="{2E8ACFFE-982F-4CF0-A56D-B6148661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2486026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79">
            <a:extLst>
              <a:ext uri="{FF2B5EF4-FFF2-40B4-BE49-F238E27FC236}">
                <a16:creationId xmlns:a16="http://schemas.microsoft.com/office/drawing/2014/main" id="{C958BFE2-732A-4966-9696-30B9D191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2400301"/>
            <a:ext cx="82550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0">
            <a:extLst>
              <a:ext uri="{FF2B5EF4-FFF2-40B4-BE49-F238E27FC236}">
                <a16:creationId xmlns:a16="http://schemas.microsoft.com/office/drawing/2014/main" id="{0AD66BFF-8D2C-40F1-8B16-C368AC980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2408238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1">
            <a:extLst>
              <a:ext uri="{FF2B5EF4-FFF2-40B4-BE49-F238E27FC236}">
                <a16:creationId xmlns:a16="http://schemas.microsoft.com/office/drawing/2014/main" id="{0CAE1438-CB2C-44C1-8221-6343A30F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2297113"/>
            <a:ext cx="82550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2">
            <a:extLst>
              <a:ext uri="{FF2B5EF4-FFF2-40B4-BE49-F238E27FC236}">
                <a16:creationId xmlns:a16="http://schemas.microsoft.com/office/drawing/2014/main" id="{706DEC74-16A6-4F91-9259-EDD6DBA23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775" y="2305051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3">
            <a:extLst>
              <a:ext uri="{FF2B5EF4-FFF2-40B4-BE49-F238E27FC236}">
                <a16:creationId xmlns:a16="http://schemas.microsoft.com/office/drawing/2014/main" id="{D94F39D1-B4A3-426E-9F9D-E4B7A8BF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2020888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4">
            <a:extLst>
              <a:ext uri="{FF2B5EF4-FFF2-40B4-BE49-F238E27FC236}">
                <a16:creationId xmlns:a16="http://schemas.microsoft.com/office/drawing/2014/main" id="{864AA291-5A7B-45BB-AFEF-4B355DFB7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2030413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85">
            <a:extLst>
              <a:ext uri="{FF2B5EF4-FFF2-40B4-BE49-F238E27FC236}">
                <a16:creationId xmlns:a16="http://schemas.microsoft.com/office/drawing/2014/main" id="{F7F3B6CC-92A4-4E7D-84E7-10A1C3F62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2060576"/>
            <a:ext cx="85725" cy="80963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86">
            <a:extLst>
              <a:ext uri="{FF2B5EF4-FFF2-40B4-BE49-F238E27FC236}">
                <a16:creationId xmlns:a16="http://schemas.microsoft.com/office/drawing/2014/main" id="{CB46B1D0-7669-49A9-B823-6DB9C431C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3650" y="2181226"/>
            <a:ext cx="85725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7">
            <a:extLst>
              <a:ext uri="{FF2B5EF4-FFF2-40B4-BE49-F238E27FC236}">
                <a16:creationId xmlns:a16="http://schemas.microsoft.com/office/drawing/2014/main" id="{19FC838E-BBB2-4D8E-B77A-4A1E45B4A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2238" y="2300288"/>
            <a:ext cx="84138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88">
            <a:extLst>
              <a:ext uri="{FF2B5EF4-FFF2-40B4-BE49-F238E27FC236}">
                <a16:creationId xmlns:a16="http://schemas.microsoft.com/office/drawing/2014/main" id="{B4EC24E2-8C1D-4599-8E0F-17CB98AA2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9238" y="2419351"/>
            <a:ext cx="84138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89">
            <a:extLst>
              <a:ext uri="{FF2B5EF4-FFF2-40B4-BE49-F238E27FC236}">
                <a16:creationId xmlns:a16="http://schemas.microsoft.com/office/drawing/2014/main" id="{82F85599-5959-4E75-A77C-F4992BB21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2538413"/>
            <a:ext cx="84138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90">
            <a:extLst>
              <a:ext uri="{FF2B5EF4-FFF2-40B4-BE49-F238E27FC236}">
                <a16:creationId xmlns:a16="http://schemas.microsoft.com/office/drawing/2014/main" id="{B85FD750-C7F8-4C98-96D8-1CFEF792D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2659063"/>
            <a:ext cx="84138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1">
            <a:extLst>
              <a:ext uri="{FF2B5EF4-FFF2-40B4-BE49-F238E27FC236}">
                <a16:creationId xmlns:a16="http://schemas.microsoft.com/office/drawing/2014/main" id="{D5DC9DEE-C4A0-4FBB-9F5C-E0707997D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2778126"/>
            <a:ext cx="85725" cy="7937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2">
            <a:extLst>
              <a:ext uri="{FF2B5EF4-FFF2-40B4-BE49-F238E27FC236}">
                <a16:creationId xmlns:a16="http://schemas.microsoft.com/office/drawing/2014/main" id="{AEF063B5-CF48-4681-8209-57DC18E8A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7238" y="2897188"/>
            <a:ext cx="23813" cy="22225"/>
          </a:xfrm>
          <a:prstGeom prst="line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93">
            <a:extLst>
              <a:ext uri="{FF2B5EF4-FFF2-40B4-BE49-F238E27FC236}">
                <a16:creationId xmlns:a16="http://schemas.microsoft.com/office/drawing/2014/main" id="{BFECCF75-C80A-455C-8617-0E4B5FCF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2020888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4">
            <a:extLst>
              <a:ext uri="{FF2B5EF4-FFF2-40B4-BE49-F238E27FC236}">
                <a16:creationId xmlns:a16="http://schemas.microsoft.com/office/drawing/2014/main" id="{9FF82EFA-C34E-4EA7-9557-2A45ABF6C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2030413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95">
            <a:extLst>
              <a:ext uri="{FF2B5EF4-FFF2-40B4-BE49-F238E27FC236}">
                <a16:creationId xmlns:a16="http://schemas.microsoft.com/office/drawing/2014/main" id="{BA08AF62-0D6E-49A3-812E-AB78EDC0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2878138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E4675279-54CF-479C-8758-FAD9F7DEF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887663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E8219E89-CA58-4C90-A3FE-5BB7A9261EDA}"/>
              </a:ext>
            </a:extLst>
          </p:cNvPr>
          <p:cNvSpPr>
            <a:spLocks/>
          </p:cNvSpPr>
          <p:nvPr/>
        </p:nvSpPr>
        <p:spPr bwMode="auto">
          <a:xfrm>
            <a:off x="5861050" y="2459038"/>
            <a:ext cx="1828800" cy="460375"/>
          </a:xfrm>
          <a:custGeom>
            <a:avLst/>
            <a:gdLst>
              <a:gd name="T0" fmla="*/ 0 w 1152"/>
              <a:gd name="T1" fmla="*/ 290 h 290"/>
              <a:gd name="T2" fmla="*/ 230 w 1152"/>
              <a:gd name="T3" fmla="*/ 0 h 290"/>
              <a:gd name="T4" fmla="*/ 461 w 1152"/>
              <a:gd name="T5" fmla="*/ 29 h 290"/>
              <a:gd name="T6" fmla="*/ 691 w 1152"/>
              <a:gd name="T7" fmla="*/ 264 h 290"/>
              <a:gd name="T8" fmla="*/ 921 w 1152"/>
              <a:gd name="T9" fmla="*/ 26 h 290"/>
              <a:gd name="T10" fmla="*/ 1152 w 1152"/>
              <a:gd name="T11" fmla="*/ 88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" h="290">
                <a:moveTo>
                  <a:pt x="0" y="290"/>
                </a:moveTo>
                <a:lnTo>
                  <a:pt x="230" y="0"/>
                </a:lnTo>
                <a:lnTo>
                  <a:pt x="461" y="29"/>
                </a:lnTo>
                <a:lnTo>
                  <a:pt x="691" y="264"/>
                </a:lnTo>
                <a:lnTo>
                  <a:pt x="921" y="26"/>
                </a:lnTo>
                <a:lnTo>
                  <a:pt x="1152" y="88"/>
                </a:lnTo>
              </a:path>
            </a:pathLst>
          </a:custGeom>
          <a:noFill/>
          <a:ln w="17463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2FA678B9-7924-421B-B8BF-9DE194FEB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2878138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99">
            <a:extLst>
              <a:ext uri="{FF2B5EF4-FFF2-40B4-BE49-F238E27FC236}">
                <a16:creationId xmlns:a16="http://schemas.microsoft.com/office/drawing/2014/main" id="{C8A856FA-583D-4D89-B8B2-1E3D6E19E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887663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A372D4D8-C038-4E29-B001-D0875C7A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2419351"/>
            <a:ext cx="80963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01">
            <a:extLst>
              <a:ext uri="{FF2B5EF4-FFF2-40B4-BE49-F238E27FC236}">
                <a16:creationId xmlns:a16="http://schemas.microsoft.com/office/drawing/2014/main" id="{1509985A-9A9C-44B2-9426-808346A61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2427288"/>
            <a:ext cx="65088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2">
            <a:extLst>
              <a:ext uri="{FF2B5EF4-FFF2-40B4-BE49-F238E27FC236}">
                <a16:creationId xmlns:a16="http://schemas.microsoft.com/office/drawing/2014/main" id="{E4920FBD-FBD2-4C59-AECF-2CEF7B1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2465388"/>
            <a:ext cx="82550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03">
            <a:extLst>
              <a:ext uri="{FF2B5EF4-FFF2-40B4-BE49-F238E27FC236}">
                <a16:creationId xmlns:a16="http://schemas.microsoft.com/office/drawing/2014/main" id="{29E0133C-5041-4A67-BBB2-7E4181ED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2473326"/>
            <a:ext cx="63500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4">
            <a:extLst>
              <a:ext uri="{FF2B5EF4-FFF2-40B4-BE49-F238E27FC236}">
                <a16:creationId xmlns:a16="http://schemas.microsoft.com/office/drawing/2014/main" id="{1D68F57B-426F-43DC-BFFB-A721C5EB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2838451"/>
            <a:ext cx="80963" cy="80963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05">
            <a:extLst>
              <a:ext uri="{FF2B5EF4-FFF2-40B4-BE49-F238E27FC236}">
                <a16:creationId xmlns:a16="http://schemas.microsoft.com/office/drawing/2014/main" id="{6CCD87C3-9FDA-4C73-BEBC-EC69BBF9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846388"/>
            <a:ext cx="65088" cy="65088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06">
            <a:extLst>
              <a:ext uri="{FF2B5EF4-FFF2-40B4-BE49-F238E27FC236}">
                <a16:creationId xmlns:a16="http://schemas.microsoft.com/office/drawing/2014/main" id="{B1372176-EFD8-411B-A78B-C990C5019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2459038"/>
            <a:ext cx="80963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07">
            <a:extLst>
              <a:ext uri="{FF2B5EF4-FFF2-40B4-BE49-F238E27FC236}">
                <a16:creationId xmlns:a16="http://schemas.microsoft.com/office/drawing/2014/main" id="{17B16E7A-02E0-4675-B1F6-C7DA5146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2468563"/>
            <a:ext cx="65088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108">
            <a:extLst>
              <a:ext uri="{FF2B5EF4-FFF2-40B4-BE49-F238E27FC236}">
                <a16:creationId xmlns:a16="http://schemas.microsoft.com/office/drawing/2014/main" id="{3C23645C-BB48-430C-BF46-64A34BF2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2559051"/>
            <a:ext cx="82550" cy="8255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09">
            <a:extLst>
              <a:ext uri="{FF2B5EF4-FFF2-40B4-BE49-F238E27FC236}">
                <a16:creationId xmlns:a16="http://schemas.microsoft.com/office/drawing/2014/main" id="{B2748E33-9542-4111-808A-43A33A1DE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2568576"/>
            <a:ext cx="63500" cy="63500"/>
          </a:xfrm>
          <a:prstGeom prst="rect">
            <a:avLst/>
          </a:prstGeom>
          <a:noFill/>
          <a:ln w="17463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11">
            <a:extLst>
              <a:ext uri="{FF2B5EF4-FFF2-40B4-BE49-F238E27FC236}">
                <a16:creationId xmlns:a16="http://schemas.microsoft.com/office/drawing/2014/main" id="{61E12C7D-231B-4907-8B4E-25DE90FC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3279288"/>
            <a:ext cx="31034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&lt;100% poverty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 (active only)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Line 114">
            <a:extLst>
              <a:ext uri="{FF2B5EF4-FFF2-40B4-BE49-F238E27FC236}">
                <a16:creationId xmlns:a16="http://schemas.microsoft.com/office/drawing/2014/main" id="{D58ACEAB-6444-4A7C-8A35-CAF24EA681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1317626"/>
            <a:ext cx="0" cy="47609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115">
            <a:extLst>
              <a:ext uri="{FF2B5EF4-FFF2-40B4-BE49-F238E27FC236}">
                <a16:creationId xmlns:a16="http://schemas.microsoft.com/office/drawing/2014/main" id="{A8C8CAE4-AF5C-4050-82A4-699EAFC573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5951538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116">
            <a:extLst>
              <a:ext uri="{FF2B5EF4-FFF2-40B4-BE49-F238E27FC236}">
                <a16:creationId xmlns:a16="http://schemas.microsoft.com/office/drawing/2014/main" id="{D923B5A6-D0B3-495C-ACD7-101E09C7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5838826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Line 117">
            <a:extLst>
              <a:ext uri="{FF2B5EF4-FFF2-40B4-BE49-F238E27FC236}">
                <a16:creationId xmlns:a16="http://schemas.microsoft.com/office/drawing/2014/main" id="{42171FF3-1C3B-4B7C-9292-5571FD9B18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5211763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118">
            <a:extLst>
              <a:ext uri="{FF2B5EF4-FFF2-40B4-BE49-F238E27FC236}">
                <a16:creationId xmlns:a16="http://schemas.microsoft.com/office/drawing/2014/main" id="{C4A6BE62-A6F5-4A2A-B7A3-58DF14EAF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5097463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Line 119">
            <a:extLst>
              <a:ext uri="{FF2B5EF4-FFF2-40B4-BE49-F238E27FC236}">
                <a16:creationId xmlns:a16="http://schemas.microsoft.com/office/drawing/2014/main" id="{0A595523-BBC9-431D-94AD-0783E7A058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4470401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20">
            <a:extLst>
              <a:ext uri="{FF2B5EF4-FFF2-40B4-BE49-F238E27FC236}">
                <a16:creationId xmlns:a16="http://schemas.microsoft.com/office/drawing/2014/main" id="{150DBF02-F134-4AB1-8132-6EA8172A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4359276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Line 121">
            <a:extLst>
              <a:ext uri="{FF2B5EF4-FFF2-40B4-BE49-F238E27FC236}">
                <a16:creationId xmlns:a16="http://schemas.microsoft.com/office/drawing/2014/main" id="{9508D696-BAA2-40A8-A893-B69735CF52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3730626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D5E6D004-A344-419C-BA75-D92775CDE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619501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Line 123">
            <a:extLst>
              <a:ext uri="{FF2B5EF4-FFF2-40B4-BE49-F238E27FC236}">
                <a16:creationId xmlns:a16="http://schemas.microsoft.com/office/drawing/2014/main" id="{F11D3D51-0E74-4DE8-8254-8D5E50587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2990851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124">
            <a:extLst>
              <a:ext uri="{FF2B5EF4-FFF2-40B4-BE49-F238E27FC236}">
                <a16:creationId xmlns:a16="http://schemas.microsoft.com/office/drawing/2014/main" id="{64502B4C-4522-4C37-BF08-714F1B67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2878138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Line 125">
            <a:extLst>
              <a:ext uri="{FF2B5EF4-FFF2-40B4-BE49-F238E27FC236}">
                <a16:creationId xmlns:a16="http://schemas.microsoft.com/office/drawing/2014/main" id="{4636BEE9-7C53-47F1-AE43-227BE8566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2251076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26">
            <a:extLst>
              <a:ext uri="{FF2B5EF4-FFF2-40B4-BE49-F238E27FC236}">
                <a16:creationId xmlns:a16="http://schemas.microsoft.com/office/drawing/2014/main" id="{71923D38-4F13-44ED-98F1-E87790FC5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2138363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Line 127">
            <a:extLst>
              <a:ext uri="{FF2B5EF4-FFF2-40B4-BE49-F238E27FC236}">
                <a16:creationId xmlns:a16="http://schemas.microsoft.com/office/drawing/2014/main" id="{C6A21271-C7AA-4995-89CF-9C700B32A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2675" y="1511301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28">
            <a:extLst>
              <a:ext uri="{FF2B5EF4-FFF2-40B4-BE49-F238E27FC236}">
                <a16:creationId xmlns:a16="http://schemas.microsoft.com/office/drawing/2014/main" id="{D0265E75-3E8D-4E59-84D1-8F3E17CB8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398588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Line 129">
            <a:extLst>
              <a:ext uri="{FF2B5EF4-FFF2-40B4-BE49-F238E27FC236}">
                <a16:creationId xmlns:a16="http://schemas.microsoft.com/office/drawing/2014/main" id="{E90FAACA-C039-4817-8A91-1196FCE25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6078538"/>
            <a:ext cx="701992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130">
            <a:extLst>
              <a:ext uri="{FF2B5EF4-FFF2-40B4-BE49-F238E27FC236}">
                <a16:creationId xmlns:a16="http://schemas.microsoft.com/office/drawing/2014/main" id="{0344112E-2698-4614-8D8B-6D107F107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200" y="607853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31">
            <a:extLst>
              <a:ext uri="{FF2B5EF4-FFF2-40B4-BE49-F238E27FC236}">
                <a16:creationId xmlns:a16="http://schemas.microsoft.com/office/drawing/2014/main" id="{8212D8FF-D5BF-4071-9116-BB2B168C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620236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Line 132">
            <a:extLst>
              <a:ext uri="{FF2B5EF4-FFF2-40B4-BE49-F238E27FC236}">
                <a16:creationId xmlns:a16="http://schemas.microsoft.com/office/drawing/2014/main" id="{8F71893F-3788-431C-8679-A586D2046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607853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3">
            <a:extLst>
              <a:ext uri="{FF2B5EF4-FFF2-40B4-BE49-F238E27FC236}">
                <a16:creationId xmlns:a16="http://schemas.microsoft.com/office/drawing/2014/main" id="{56183954-D100-4599-9AAB-22F4AC5ED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620236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Line 134">
            <a:extLst>
              <a:ext uri="{FF2B5EF4-FFF2-40B4-BE49-F238E27FC236}">
                <a16:creationId xmlns:a16="http://schemas.microsoft.com/office/drawing/2014/main" id="{FE12A350-4808-4627-A0EE-CB64DAA61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050" y="607853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35">
            <a:extLst>
              <a:ext uri="{FF2B5EF4-FFF2-40B4-BE49-F238E27FC236}">
                <a16:creationId xmlns:a16="http://schemas.microsoft.com/office/drawing/2014/main" id="{8086B05F-28A2-4DC1-ABD1-16453E42D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620236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Line 136">
            <a:extLst>
              <a:ext uri="{FF2B5EF4-FFF2-40B4-BE49-F238E27FC236}">
                <a16:creationId xmlns:a16="http://schemas.microsoft.com/office/drawing/2014/main" id="{FBD69DB0-2B0C-4061-9576-0235BB681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975" y="607853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137">
            <a:extLst>
              <a:ext uri="{FF2B5EF4-FFF2-40B4-BE49-F238E27FC236}">
                <a16:creationId xmlns:a16="http://schemas.microsoft.com/office/drawing/2014/main" id="{60297144-F7B6-401A-81D3-1D8582C7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738" y="620236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8">
            <a:extLst>
              <a:ext uri="{FF2B5EF4-FFF2-40B4-BE49-F238E27FC236}">
                <a16:creationId xmlns:a16="http://schemas.microsoft.com/office/drawing/2014/main" id="{D1231BBB-13EE-4F08-95B1-B9EE96F9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6416676"/>
            <a:ext cx="1382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10">
            <a:extLst>
              <a:ext uri="{FF2B5EF4-FFF2-40B4-BE49-F238E27FC236}">
                <a16:creationId xmlns:a16="http://schemas.microsoft.com/office/drawing/2014/main" id="{5B783F2B-C08A-4BF6-9A2D-5CBDE2536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00" y="1993613"/>
            <a:ext cx="303127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100-200% poverty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 (control)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14">
            <a:extLst>
              <a:ext uri="{FF2B5EF4-FFF2-40B4-BE49-F238E27FC236}">
                <a16:creationId xmlns:a16="http://schemas.microsoft.com/office/drawing/2014/main" id="{E83E7DC0-526A-4F6E-A176-EFD2DC20B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2" y="832599"/>
            <a:ext cx="8289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000" dirty="0">
                <a:solidFill>
                  <a:srgbClr val="1E2D53"/>
                </a:solidFill>
              </a:rPr>
              <a:t>New Enrollees per Month </a:t>
            </a:r>
            <a:r>
              <a:rPr lang="en-US" altLang="en-US" sz="2000" i="1" dirty="0">
                <a:solidFill>
                  <a:srgbClr val="1E2D53"/>
                </a:solidFill>
              </a:rPr>
              <a:t>(normalized: pre-period mean = 1.0)</a:t>
            </a:r>
            <a:endParaRPr lang="en-US" altLang="en-US" sz="1600" i="1" dirty="0"/>
          </a:p>
        </p:txBody>
      </p:sp>
      <p:sp>
        <p:nvSpPr>
          <p:cNvPr id="154" name="Rectangle 112">
            <a:extLst>
              <a:ext uri="{FF2B5EF4-FFF2-40B4-BE49-F238E27FC236}">
                <a16:creationId xmlns:a16="http://schemas.microsoft.com/office/drawing/2014/main" id="{4F16F4D1-F1AB-4D4A-903A-1F36F0AE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003" y="4568088"/>
            <a:ext cx="1303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</a:rPr>
              <a:t>DD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= 0.003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13">
            <a:extLst>
              <a:ext uri="{FF2B5EF4-FFF2-40B4-BE49-F238E27FC236}">
                <a16:creationId xmlns:a16="http://schemas.microsoft.com/office/drawing/2014/main" id="{FCA676E5-1F2D-431D-A0D7-9B07DBEE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313" y="4810706"/>
            <a:ext cx="1234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(0.037)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81">
            <a:extLst>
              <a:ext uri="{FF2B5EF4-FFF2-40B4-BE49-F238E27FC236}">
                <a16:creationId xmlns:a16="http://schemas.microsoft.com/office/drawing/2014/main" id="{BAB43846-4831-4045-8A50-A1B7D06AA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4605820"/>
            <a:ext cx="14970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Suspension of auto enrollment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D4FA1-6D5B-412C-BEED-14622AD05A6C}"/>
              </a:ext>
            </a:extLst>
          </p:cNvPr>
          <p:cNvSpPr txBox="1"/>
          <p:nvPr/>
        </p:nvSpPr>
        <p:spPr>
          <a:xfrm>
            <a:off x="84009" y="6493461"/>
            <a:ext cx="373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Robustness: No change in avg. </a:t>
            </a:r>
            <a:r>
              <a:rPr lang="en-US" sz="1400" i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characs</a:t>
            </a:r>
            <a:r>
              <a:rPr lang="en-US" sz="14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1400" i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60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59F2-3999-4A35-8A38-30B84189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Causal Effect on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9919-5F73-4F93-BD06-0149DDF7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/>
          <a:lstStyle/>
          <a:p>
            <a:r>
              <a:rPr lang="en-US" b="1" dirty="0">
                <a:solidFill>
                  <a:srgbClr val="003366"/>
                </a:solidFill>
              </a:rPr>
              <a:t>Modest hassles lead to major reductions in enrollment</a:t>
            </a:r>
          </a:p>
          <a:p>
            <a:pPr lvl="1"/>
            <a:r>
              <a:rPr lang="en-US" dirty="0"/>
              <a:t>New enrollment declines 33% when add hassle</a:t>
            </a:r>
          </a:p>
          <a:p>
            <a:pPr lvl="1"/>
            <a:r>
              <a:rPr lang="en-US" dirty="0"/>
              <a:t>Translates to 24% lower enrollment in steady state </a:t>
            </a:r>
            <a:r>
              <a:rPr lang="en-US" sz="1600" i="1" dirty="0">
                <a:solidFill>
                  <a:srgbClr val="003366"/>
                </a:solidFill>
              </a:rPr>
              <a:t>(</a:t>
            </a:r>
            <a:r>
              <a:rPr lang="en-US" sz="1600" i="1" dirty="0">
                <a:solidFill>
                  <a:srgbClr val="003366"/>
                </a:solidFill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Graph</a:t>
            </a:r>
            <a:r>
              <a:rPr lang="en-US" sz="1600" i="1" dirty="0">
                <a:solidFill>
                  <a:srgbClr val="003366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endParaRPr lang="en-US" sz="1600" i="1" dirty="0">
              <a:solidFill>
                <a:srgbClr val="003366"/>
              </a:solidFill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r>
              <a:rPr lang="en-US" b="1" dirty="0">
                <a:solidFill>
                  <a:srgbClr val="003366"/>
                </a:solidFill>
              </a:rPr>
              <a:t>Magnitude: </a:t>
            </a:r>
            <a:r>
              <a:rPr lang="en-US" dirty="0">
                <a:solidFill>
                  <a:srgbClr val="003366"/>
                </a:solidFill>
              </a:rPr>
              <a:t>Large relative to other take-up policies</a:t>
            </a:r>
          </a:p>
          <a:p>
            <a:pPr lvl="1"/>
            <a:r>
              <a:rPr lang="en-US" dirty="0"/>
              <a:t>~10x larger than </a:t>
            </a:r>
            <a:r>
              <a:rPr lang="en-US" u="sng" dirty="0"/>
              <a:t>outreach/reminder “nudges”</a:t>
            </a:r>
            <a:r>
              <a:rPr lang="en-US" dirty="0"/>
              <a:t> </a:t>
            </a:r>
            <a:r>
              <a:rPr lang="en-US" i="1" dirty="0"/>
              <a:t>(+1-4% pts.)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3366"/>
                </a:solidFill>
              </a:rPr>
              <a:t>Goldin et al. 2019; </a:t>
            </a:r>
            <a:r>
              <a:rPr lang="en-US" sz="1600" dirty="0" err="1">
                <a:solidFill>
                  <a:srgbClr val="003366"/>
                </a:solidFill>
              </a:rPr>
              <a:t>Domurat</a:t>
            </a:r>
            <a:r>
              <a:rPr lang="en-US" sz="1600" dirty="0">
                <a:solidFill>
                  <a:srgbClr val="003366"/>
                </a:solidFill>
              </a:rPr>
              <a:t> et al. 2021; Ericson et al. 2020</a:t>
            </a:r>
          </a:p>
          <a:p>
            <a:pPr lvl="1"/>
            <a:r>
              <a:rPr lang="en-US" dirty="0"/>
              <a:t>1.25-2x larger than </a:t>
            </a:r>
            <a:r>
              <a:rPr lang="en-US" u="sng" dirty="0"/>
              <a:t>mandate penalty</a:t>
            </a:r>
            <a:r>
              <a:rPr lang="en-US" b="1" dirty="0"/>
              <a:t> </a:t>
            </a:r>
            <a:r>
              <a:rPr lang="en-US" i="1" dirty="0"/>
              <a:t>(+20-26% in MA)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3366"/>
                </a:solidFill>
              </a:rPr>
              <a:t>Chandra et al. (2011) evidence on MA penalty</a:t>
            </a:r>
            <a:endParaRPr lang="en-US" dirty="0"/>
          </a:p>
          <a:p>
            <a:pPr lvl="1"/>
            <a:r>
              <a:rPr lang="en-US" dirty="0"/>
              <a:t>Comparable to </a:t>
            </a:r>
            <a:r>
              <a:rPr lang="en-US" u="sng" dirty="0"/>
              <a:t>↓57% enrollee premiums via subsidies</a:t>
            </a:r>
            <a:r>
              <a:rPr lang="en-US" b="1" dirty="0"/>
              <a:t> </a:t>
            </a:r>
            <a:r>
              <a:rPr lang="en-US" i="1" dirty="0"/>
              <a:t>($470/year)</a:t>
            </a:r>
            <a:endParaRPr lang="en-US" sz="1600" i="1" dirty="0">
              <a:solidFill>
                <a:srgbClr val="003366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366"/>
                </a:solidFill>
              </a:rPr>
              <a:t>Finkelstein et al. (2019) evidence on MA exchange</a:t>
            </a: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endParaRPr lang="en-US" b="1" dirty="0"/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b="1" dirty="0"/>
              <a:t>Take-away:</a:t>
            </a:r>
            <a:r>
              <a:rPr lang="en-US" dirty="0"/>
              <a:t> </a:t>
            </a:r>
            <a:r>
              <a:rPr lang="en-US" i="1" dirty="0"/>
              <a:t>Fully automatic</a:t>
            </a:r>
            <a:r>
              <a:rPr lang="en-US" dirty="0"/>
              <a:t> enrollment, not just nudges are key to make meaningful progress on uninsurance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0747-12DE-45DC-9B6D-488094EF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Mechanisms: Why Don’t People Actively Enroll?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6E5AA-6D97-4419-BC1E-0242F94B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Some standard explanations unlikely to apply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Unlikely program unawareness or stigma </a:t>
            </a:r>
            <a:r>
              <a:rPr lang="en-US" i="1" dirty="0">
                <a:solidFill>
                  <a:srgbClr val="003366"/>
                </a:solidFill>
                <a:sym typeface="Wingdings" panose="05000000000000000000" pitchFamily="2" charset="2"/>
              </a:rPr>
              <a:t>(passive </a:t>
            </a:r>
            <a:r>
              <a:rPr lang="en-US" i="1" dirty="0" err="1">
                <a:solidFill>
                  <a:srgbClr val="003366"/>
                </a:solidFill>
                <a:sym typeface="Wingdings" panose="05000000000000000000" pitchFamily="2" charset="2"/>
              </a:rPr>
              <a:t>inds</a:t>
            </a:r>
            <a:r>
              <a:rPr lang="en-US" i="1" dirty="0">
                <a:solidFill>
                  <a:srgbClr val="003366"/>
                </a:solidFill>
                <a:sym typeface="Wingdings" panose="05000000000000000000" pitchFamily="2" charset="2"/>
              </a:rPr>
              <a:t>. already applied)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 retroactive coverage in CommCare </a:t>
            </a:r>
            <a:r>
              <a:rPr lang="en-US" i="1" dirty="0">
                <a:solidFill>
                  <a:srgbClr val="003366"/>
                </a:solidFill>
                <a:sym typeface="Wingdings" panose="05000000000000000000" pitchFamily="2" charset="2"/>
              </a:rPr>
              <a:t>(unlike Medicaid)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Transaction cost is low </a:t>
            </a:r>
            <a:r>
              <a:rPr lang="en-US" i="1" dirty="0">
                <a:solidFill>
                  <a:srgbClr val="003366"/>
                </a:solidFill>
                <a:sym typeface="Wingdings" panose="05000000000000000000" pitchFamily="2" charset="2"/>
              </a:rPr>
              <a:t>(simple process; online, by phone, or mail),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no financial cost </a:t>
            </a:r>
            <a:r>
              <a:rPr lang="en-US" i="1" dirty="0">
                <a:solidFill>
                  <a:srgbClr val="003366"/>
                </a:solidFill>
              </a:rPr>
              <a:t>($0 premium, &gt;99% actuarial value)</a:t>
            </a:r>
          </a:p>
          <a:p>
            <a:pPr lvl="1"/>
            <a:r>
              <a:rPr lang="en-US" dirty="0"/>
              <a:t>No evidence of “choice overload” </a:t>
            </a:r>
            <a:r>
              <a:rPr lang="en-US" i="1" dirty="0"/>
              <a:t>(</a:t>
            </a:r>
            <a:r>
              <a:rPr lang="en-US" i="1" dirty="0">
                <a:solidFill>
                  <a:srgbClr val="003366"/>
                </a:solidFill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Evidence</a:t>
            </a:r>
            <a:r>
              <a:rPr lang="en-US" i="1" dirty="0">
                <a:sym typeface="Wingdings" panose="05000000000000000000" pitchFamily="2" charset="2"/>
              </a:rPr>
              <a:t>)</a:t>
            </a:r>
            <a:endParaRPr lang="en-US" i="1" dirty="0"/>
          </a:p>
          <a:p>
            <a:endParaRPr lang="en-US" b="1" dirty="0"/>
          </a:p>
          <a:p>
            <a:r>
              <a:rPr lang="en-US" b="1" dirty="0"/>
              <a:t>Passive enrollees </a:t>
            </a:r>
            <a:r>
              <a:rPr lang="en-US" b="1" u="sng" dirty="0"/>
              <a:t>do</a:t>
            </a:r>
            <a:r>
              <a:rPr lang="en-US" b="1" dirty="0"/>
              <a:t> have real medical needs</a:t>
            </a:r>
          </a:p>
          <a:p>
            <a:pPr lvl="1"/>
            <a:r>
              <a:rPr lang="en-US" dirty="0"/>
              <a:t>Average spending = $230/month, 71% have positive spending</a:t>
            </a:r>
          </a:p>
          <a:p>
            <a:pPr lvl="1"/>
            <a:r>
              <a:rPr lang="en-US" dirty="0"/>
              <a:t>43% have a chronic illness, 25% use chronic Rx medication</a:t>
            </a:r>
          </a:p>
          <a:p>
            <a:pPr lvl="1"/>
            <a:r>
              <a:rPr lang="en-US" dirty="0"/>
              <a:t>Meaningful risks of emergency hospitalization, high-cost shocks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>
                <a:solidFill>
                  <a:srgbClr val="003366"/>
                </a:solidFill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Graph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endParaRPr lang="en-US" dirty="0"/>
          </a:p>
          <a:p>
            <a:r>
              <a:rPr lang="en-US" b="1" dirty="0"/>
              <a:t>Most likely explanations are behavioral</a:t>
            </a:r>
          </a:p>
          <a:p>
            <a:pPr lvl="1"/>
            <a:r>
              <a:rPr lang="en-US" dirty="0"/>
              <a:t>Confusion about take-up rules, High attention costs </a:t>
            </a:r>
          </a:p>
          <a:p>
            <a:pPr lvl="1"/>
            <a:r>
              <a:rPr lang="en-US" dirty="0"/>
              <a:t>Belief that formal health insurance doesn’t matter </a:t>
            </a:r>
            <a:r>
              <a:rPr lang="en-US" i="1" dirty="0"/>
              <a:t>(e.g., b/c of charity care)</a:t>
            </a:r>
          </a:p>
        </p:txBody>
      </p:sp>
    </p:spTree>
    <p:extLst>
      <p:ext uri="{BB962C8B-B14F-4D97-AF65-F5344CB8AC3E}">
        <p14:creationId xmlns:p14="http://schemas.microsoft.com/office/powerpoint/2010/main" val="9336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Results #2: Targeting Implications</a:t>
            </a:r>
          </a:p>
        </p:txBody>
      </p:sp>
    </p:spTree>
    <p:extLst>
      <p:ext uri="{BB962C8B-B14F-4D97-AF65-F5344CB8AC3E}">
        <p14:creationId xmlns:p14="http://schemas.microsoft.com/office/powerpoint/2010/main" val="4042097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2F030-7CA7-475B-A0AF-AD46D542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Targeting: Active vs. Passive Enrollees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4076D94-FB42-4608-8673-952BD39BE95D}"/>
              </a:ext>
            </a:extLst>
          </p:cNvPr>
          <p:cNvSpPr txBox="1"/>
          <p:nvPr/>
        </p:nvSpPr>
        <p:spPr>
          <a:xfrm>
            <a:off x="7469186" y="1447800"/>
            <a:ext cx="167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enrollee differences: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959A763-E3BF-429B-93DE-5934AECB95EE}"/>
              </a:ext>
            </a:extLst>
          </p:cNvPr>
          <p:cNvSpPr txBox="1"/>
          <p:nvPr/>
        </p:nvSpPr>
        <p:spPr>
          <a:xfrm>
            <a:off x="7559880" y="2514600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Younger</a:t>
            </a:r>
          </a:p>
          <a:p>
            <a:pPr algn="ctr"/>
            <a:r>
              <a:rPr lang="en-US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healthier</a:t>
            </a:r>
          </a:p>
        </p:txBody>
      </p:sp>
      <p:sp>
        <p:nvSpPr>
          <p:cNvPr id="101" name="Right Brace 100">
            <a:extLst>
              <a:ext uri="{FF2B5EF4-FFF2-40B4-BE49-F238E27FC236}">
                <a16:creationId xmlns:a16="http://schemas.microsoft.com/office/drawing/2014/main" id="{507375C7-DE7A-442E-9089-6EBA94E9D83E}"/>
              </a:ext>
            </a:extLst>
          </p:cNvPr>
          <p:cNvSpPr/>
          <p:nvPr/>
        </p:nvSpPr>
        <p:spPr>
          <a:xfrm>
            <a:off x="7345363" y="2181432"/>
            <a:ext cx="252411" cy="1312608"/>
          </a:xfrm>
          <a:prstGeom prst="rightBrace">
            <a:avLst/>
          </a:prstGeom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03B038-785E-4A94-A940-4B93830CBF4A}"/>
              </a:ext>
            </a:extLst>
          </p:cNvPr>
          <p:cNvSpPr txBox="1"/>
          <p:nvPr/>
        </p:nvSpPr>
        <p:spPr>
          <a:xfrm>
            <a:off x="7597774" y="3686626"/>
            <a:ext cx="151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medical costs (-44%)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2729C458-E4B2-419F-9EF2-4FF2E8401837}"/>
              </a:ext>
            </a:extLst>
          </p:cNvPr>
          <p:cNvSpPr/>
          <p:nvPr/>
        </p:nvSpPr>
        <p:spPr>
          <a:xfrm>
            <a:off x="7345363" y="3610896"/>
            <a:ext cx="252411" cy="718836"/>
          </a:xfrm>
          <a:prstGeom prst="rightBrace">
            <a:avLst/>
          </a:prstGeom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B9ABC22B-1B4F-431F-A550-A95965AA9C49}"/>
              </a:ext>
            </a:extLst>
          </p:cNvPr>
          <p:cNvSpPr/>
          <p:nvPr/>
        </p:nvSpPr>
        <p:spPr>
          <a:xfrm>
            <a:off x="7360111" y="4446326"/>
            <a:ext cx="252411" cy="1266822"/>
          </a:xfrm>
          <a:prstGeom prst="rightBrace">
            <a:avLst/>
          </a:prstGeom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36746D5-EB8B-431B-9EBE-AD0170CA2E19}"/>
              </a:ext>
            </a:extLst>
          </p:cNvPr>
          <p:cNvSpPr txBox="1"/>
          <p:nvPr/>
        </p:nvSpPr>
        <p:spPr>
          <a:xfrm>
            <a:off x="7578879" y="4807662"/>
            <a:ext cx="156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income and SES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8BF673-330B-41B2-A84C-D180AF2032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150" y="1511300"/>
            <a:ext cx="7196138" cy="4298950"/>
            <a:chOff x="116" y="952"/>
            <a:chExt cx="4533" cy="270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0D84AF86-F1E7-41A7-BACD-104CA95ED0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" y="960"/>
              <a:ext cx="4492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8F8827E-2648-4BC7-BE53-BD5A6EA56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993"/>
              <a:ext cx="43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Active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DE6099F3-BBC8-44B8-BAAE-62647B837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993"/>
              <a:ext cx="4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Passive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5BCB7F9D-629F-4D4C-93BA-4136A4E32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993"/>
              <a:ext cx="32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Diff.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CAAB439-282D-43D2-8E7D-3CC1F57E9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993"/>
              <a:ext cx="33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(s.e.)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A91BC74-68D4-4AC3-8B59-979C64913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" y="1156"/>
              <a:ext cx="221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(1)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B1ED161B-9786-4A8C-B533-28ACB5708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156"/>
              <a:ext cx="221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40E65BF-3D25-4671-B67A-BAA2F427F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1165"/>
              <a:ext cx="221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AD6108E6-1C81-44FC-AF2F-B2FD8865B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1165"/>
              <a:ext cx="221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B979510-536C-41CD-A8CA-508875C6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" y="1345"/>
              <a:ext cx="941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A. Health Need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8F58581-012E-42CA-8433-4BC9D54CC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1516"/>
              <a:ext cx="71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Age (years)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B109CC82-9D15-4B77-B13C-33805FAE6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1516"/>
              <a:ext cx="303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35.6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BF61286-4088-4599-8387-5582A9517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1516"/>
              <a:ext cx="303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31.8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DBA7619D-66A7-467F-AF7F-F751E9BA0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1516"/>
              <a:ext cx="27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-3.8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E145399A-338E-4BDC-8539-4E70E5481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1516"/>
              <a:ext cx="49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(0.1) **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8A64C85B-D60C-4617-8180-EB0D6BC04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1754"/>
              <a:ext cx="117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Any Chronic Illness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8C729A9D-018F-43B2-BAB4-577495E73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54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0.641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80B848B2-6D1A-469D-8AB0-2594CF5DE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1754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0.427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6BB81AB1-F369-4349-9DB0-E0C7E53A0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1754"/>
              <a:ext cx="41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-0.215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C4DF0F08-C8AD-4D4E-86CB-8FD5440AA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754"/>
              <a:ext cx="63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(0.003) **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85DDA5C7-B760-4760-8EEA-8C752CB9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1926"/>
              <a:ext cx="131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Severe Chronic Illness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F87CAB96-15CA-4A78-987C-7C8BE5217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26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0.158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42A091C-7AB9-4CA0-AD0E-FA522C09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1926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0.081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A9184CD8-E79D-4532-831A-DEE1C232F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1926"/>
              <a:ext cx="41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-0.077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79385A5-33E4-4A8F-8C8D-1D56C687D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926"/>
              <a:ext cx="63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(0.002) **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59586CDB-EF8D-45CD-B495-1D6C53531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2097"/>
              <a:ext cx="108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Risk Score (HCC)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E32DBE0F-8C6B-4777-B066-C30838C85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97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1.011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2AA9228F-63CA-472C-A80A-50B7C8EAA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2097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0.644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5BAA4CE8-FD41-4F6D-A910-9EED0B28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097"/>
              <a:ext cx="41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-0.367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56582CDC-8167-4CFF-97AB-ED79D60DA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097"/>
              <a:ext cx="63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(0.015) **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D1379840-D0CD-4A3D-AED0-05536D957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" y="2269"/>
              <a:ext cx="97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B. Medical Cost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35">
              <a:extLst>
                <a:ext uri="{FF2B5EF4-FFF2-40B4-BE49-F238E27FC236}">
                  <a16:creationId xmlns:a16="http://schemas.microsoft.com/office/drawing/2014/main" id="{2A70D413-6E77-4B08-8E53-E020C7F15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2441"/>
              <a:ext cx="141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Average Cost ($/month)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36">
              <a:extLst>
                <a:ext uri="{FF2B5EF4-FFF2-40B4-BE49-F238E27FC236}">
                  <a16:creationId xmlns:a16="http://schemas.microsoft.com/office/drawing/2014/main" id="{B43E28E6-5CA9-4840-916E-3D5947EC1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2441"/>
              <a:ext cx="44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$408.4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37">
              <a:extLst>
                <a:ext uri="{FF2B5EF4-FFF2-40B4-BE49-F238E27FC236}">
                  <a16:creationId xmlns:a16="http://schemas.microsoft.com/office/drawing/2014/main" id="{9DB22207-FB36-4EE4-A303-BF5CFB53D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441"/>
              <a:ext cx="44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$227.9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38">
              <a:extLst>
                <a:ext uri="{FF2B5EF4-FFF2-40B4-BE49-F238E27FC236}">
                  <a16:creationId xmlns:a16="http://schemas.microsoft.com/office/drawing/2014/main" id="{AA2F6F77-F925-45BE-9465-23812EE31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2441"/>
              <a:ext cx="491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-$180.5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39">
              <a:extLst>
                <a:ext uri="{FF2B5EF4-FFF2-40B4-BE49-F238E27FC236}">
                  <a16:creationId xmlns:a16="http://schemas.microsoft.com/office/drawing/2014/main" id="{20E044E0-6E8A-4622-94AD-17C4D724D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2441"/>
              <a:ext cx="49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(5.6) **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40">
              <a:extLst>
                <a:ext uri="{FF2B5EF4-FFF2-40B4-BE49-F238E27FC236}">
                  <a16:creationId xmlns:a16="http://schemas.microsoft.com/office/drawing/2014/main" id="{DD95A29D-BD25-4108-A052-5B1BF5794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2613"/>
              <a:ext cx="1203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Any Spending (&gt;$0)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41">
              <a:extLst>
                <a:ext uri="{FF2B5EF4-FFF2-40B4-BE49-F238E27FC236}">
                  <a16:creationId xmlns:a16="http://schemas.microsoft.com/office/drawing/2014/main" id="{4306AFD3-6FC8-4909-B380-D22F0731A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13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0.894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42">
              <a:extLst>
                <a:ext uri="{FF2B5EF4-FFF2-40B4-BE49-F238E27FC236}">
                  <a16:creationId xmlns:a16="http://schemas.microsoft.com/office/drawing/2014/main" id="{E50D41A3-1E4B-4555-BBDF-4214FCB17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2613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0.709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43">
              <a:extLst>
                <a:ext uri="{FF2B5EF4-FFF2-40B4-BE49-F238E27FC236}">
                  <a16:creationId xmlns:a16="http://schemas.microsoft.com/office/drawing/2014/main" id="{4A3D33A1-BFC7-4282-84AF-63E171F8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613"/>
              <a:ext cx="41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-0.185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44">
              <a:extLst>
                <a:ext uri="{FF2B5EF4-FFF2-40B4-BE49-F238E27FC236}">
                  <a16:creationId xmlns:a16="http://schemas.microsoft.com/office/drawing/2014/main" id="{6FCF071F-E9F7-4DF6-8A2E-A349282F2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613"/>
              <a:ext cx="63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(0.003) **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45">
              <a:extLst>
                <a:ext uri="{FF2B5EF4-FFF2-40B4-BE49-F238E27FC236}">
                  <a16:creationId xmlns:a16="http://schemas.microsoft.com/office/drawing/2014/main" id="{37F4DB8D-E5B6-460D-B973-5BAFF8545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" y="2785"/>
              <a:ext cx="227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C. Economic Need: Income, Area SES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46">
              <a:extLst>
                <a:ext uri="{FF2B5EF4-FFF2-40B4-BE49-F238E27FC236}">
                  <a16:creationId xmlns:a16="http://schemas.microsoft.com/office/drawing/2014/main" id="{13997530-3A74-48BC-9CB4-2FBEF136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2957"/>
              <a:ext cx="130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Income / Poverty 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47">
              <a:extLst>
                <a:ext uri="{FF2B5EF4-FFF2-40B4-BE49-F238E27FC236}">
                  <a16:creationId xmlns:a16="http://schemas.microsoft.com/office/drawing/2014/main" id="{44B83094-632B-4E7A-9A3D-80BD24AE3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957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0.248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48">
              <a:extLst>
                <a:ext uri="{FF2B5EF4-FFF2-40B4-BE49-F238E27FC236}">
                  <a16:creationId xmlns:a16="http://schemas.microsoft.com/office/drawing/2014/main" id="{DA8DFC1D-CE30-422B-92F4-1B6F58279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2957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49">
              <a:extLst>
                <a:ext uri="{FF2B5EF4-FFF2-40B4-BE49-F238E27FC236}">
                  <a16:creationId xmlns:a16="http://schemas.microsoft.com/office/drawing/2014/main" id="{ABC99D4A-2071-4341-BA66-6A3FD3509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957"/>
              <a:ext cx="41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-0.049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3C3F74EE-027D-46C2-A296-0B0616903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957"/>
              <a:ext cx="63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(0.004) **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51">
              <a:extLst>
                <a:ext uri="{FF2B5EF4-FFF2-40B4-BE49-F238E27FC236}">
                  <a16:creationId xmlns:a16="http://schemas.microsoft.com/office/drawing/2014/main" id="{BF586B96-92C7-4B99-A31A-86E676E2A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3129"/>
              <a:ext cx="144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High-Disadvantage Area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52">
              <a:extLst>
                <a:ext uri="{FF2B5EF4-FFF2-40B4-BE49-F238E27FC236}">
                  <a16:creationId xmlns:a16="http://schemas.microsoft.com/office/drawing/2014/main" id="{C4E2C89F-992B-409D-B166-FCEB3C60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9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0.320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3">
              <a:extLst>
                <a:ext uri="{FF2B5EF4-FFF2-40B4-BE49-F238E27FC236}">
                  <a16:creationId xmlns:a16="http://schemas.microsoft.com/office/drawing/2014/main" id="{010D18C9-C658-4D3B-8FF2-31196C34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129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0.401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54">
              <a:extLst>
                <a:ext uri="{FF2B5EF4-FFF2-40B4-BE49-F238E27FC236}">
                  <a16:creationId xmlns:a16="http://schemas.microsoft.com/office/drawing/2014/main" id="{DD6FF3DD-5DE4-4E25-9A28-9A07F8B30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3129"/>
              <a:ext cx="45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+0.082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55">
              <a:extLst>
                <a:ext uri="{FF2B5EF4-FFF2-40B4-BE49-F238E27FC236}">
                  <a16:creationId xmlns:a16="http://schemas.microsoft.com/office/drawing/2014/main" id="{1B2A6573-BF4C-49F9-A5FC-E6342547F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3129"/>
              <a:ext cx="63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(0.003) **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56">
              <a:extLst>
                <a:ext uri="{FF2B5EF4-FFF2-40B4-BE49-F238E27FC236}">
                  <a16:creationId xmlns:a16="http://schemas.microsoft.com/office/drawing/2014/main" id="{0C4B9F04-ACB5-432C-BBA5-EAB695A46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3300"/>
              <a:ext cx="144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Share Black (in zipcode)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57">
              <a:extLst>
                <a:ext uri="{FF2B5EF4-FFF2-40B4-BE49-F238E27FC236}">
                  <a16:creationId xmlns:a16="http://schemas.microsoft.com/office/drawing/2014/main" id="{D9F2886F-0756-4F46-8A2C-2944B91A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300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0.082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58">
              <a:extLst>
                <a:ext uri="{FF2B5EF4-FFF2-40B4-BE49-F238E27FC236}">
                  <a16:creationId xmlns:a16="http://schemas.microsoft.com/office/drawing/2014/main" id="{1CBC796E-2F32-444E-B673-21EC19102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300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0.106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AE787A6C-B790-4E41-821D-DCB5137D6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3300"/>
              <a:ext cx="45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+0.024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60">
              <a:extLst>
                <a:ext uri="{FF2B5EF4-FFF2-40B4-BE49-F238E27FC236}">
                  <a16:creationId xmlns:a16="http://schemas.microsoft.com/office/drawing/2014/main" id="{5035A513-B399-41AC-BA33-0A7449091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3300"/>
              <a:ext cx="5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(0.001) **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61">
              <a:extLst>
                <a:ext uri="{FF2B5EF4-FFF2-40B4-BE49-F238E27FC236}">
                  <a16:creationId xmlns:a16="http://schemas.microsoft.com/office/drawing/2014/main" id="{A427743D-1AFF-4096-8C2F-A25ED903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3472"/>
              <a:ext cx="161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Share Hispanic (in zipcode)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62">
              <a:extLst>
                <a:ext uri="{FF2B5EF4-FFF2-40B4-BE49-F238E27FC236}">
                  <a16:creationId xmlns:a16="http://schemas.microsoft.com/office/drawing/2014/main" id="{97EA8373-2768-4146-AC59-CF148895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472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0.137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63">
              <a:extLst>
                <a:ext uri="{FF2B5EF4-FFF2-40B4-BE49-F238E27FC236}">
                  <a16:creationId xmlns:a16="http://schemas.microsoft.com/office/drawing/2014/main" id="{024F6622-0547-4CB9-B703-252592334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472"/>
              <a:ext cx="36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0.162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64">
              <a:extLst>
                <a:ext uri="{FF2B5EF4-FFF2-40B4-BE49-F238E27FC236}">
                  <a16:creationId xmlns:a16="http://schemas.microsoft.com/office/drawing/2014/main" id="{FDA6FBC6-3BA8-4074-BF49-CC62DED86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3472"/>
              <a:ext cx="45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+0.025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65">
              <a:extLst>
                <a:ext uri="{FF2B5EF4-FFF2-40B4-BE49-F238E27FC236}">
                  <a16:creationId xmlns:a16="http://schemas.microsoft.com/office/drawing/2014/main" id="{52F59368-C3E3-4AE7-AB5C-9DA8E8462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3472"/>
              <a:ext cx="5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(0.001) **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66">
              <a:extLst>
                <a:ext uri="{FF2B5EF4-FFF2-40B4-BE49-F238E27FC236}">
                  <a16:creationId xmlns:a16="http://schemas.microsoft.com/office/drawing/2014/main" id="{C6DA9E3B-A5A0-4F0A-9976-925F29C9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976"/>
              <a:ext cx="59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Outcome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67">
              <a:extLst>
                <a:ext uri="{FF2B5EF4-FFF2-40B4-BE49-F238E27FC236}">
                  <a16:creationId xmlns:a16="http://schemas.microsoft.com/office/drawing/2014/main" id="{81F25188-EB4A-4506-B3C5-B7E48513C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952"/>
              <a:ext cx="449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68">
              <a:extLst>
                <a:ext uri="{FF2B5EF4-FFF2-40B4-BE49-F238E27FC236}">
                  <a16:creationId xmlns:a16="http://schemas.microsoft.com/office/drawing/2014/main" id="{92AC86C8-907B-4ACC-8BB3-DADD6F8B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1320"/>
              <a:ext cx="449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69">
              <a:extLst>
                <a:ext uri="{FF2B5EF4-FFF2-40B4-BE49-F238E27FC236}">
                  <a16:creationId xmlns:a16="http://schemas.microsoft.com/office/drawing/2014/main" id="{93EE5E79-057C-40BE-8562-7125419A0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" y="2253"/>
              <a:ext cx="44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70">
              <a:extLst>
                <a:ext uri="{FF2B5EF4-FFF2-40B4-BE49-F238E27FC236}">
                  <a16:creationId xmlns:a16="http://schemas.microsoft.com/office/drawing/2014/main" id="{2678433C-B5A2-458B-9A2A-73706432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2253"/>
              <a:ext cx="449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71">
              <a:extLst>
                <a:ext uri="{FF2B5EF4-FFF2-40B4-BE49-F238E27FC236}">
                  <a16:creationId xmlns:a16="http://schemas.microsoft.com/office/drawing/2014/main" id="{25400FFE-22F9-4D46-AFC3-03E52439D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" y="2769"/>
              <a:ext cx="44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72">
              <a:extLst>
                <a:ext uri="{FF2B5EF4-FFF2-40B4-BE49-F238E27FC236}">
                  <a16:creationId xmlns:a16="http://schemas.microsoft.com/office/drawing/2014/main" id="{2E0F5DC7-725D-443A-913A-8BF09EF63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2769"/>
              <a:ext cx="449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73">
              <a:extLst>
                <a:ext uri="{FF2B5EF4-FFF2-40B4-BE49-F238E27FC236}">
                  <a16:creationId xmlns:a16="http://schemas.microsoft.com/office/drawing/2014/main" id="{71000BED-0AD4-4006-B161-8E9E19D7A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628"/>
              <a:ext cx="449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/>
      <p:bldP spid="103" grpId="0" animBg="1"/>
      <p:bldP spid="104" grpId="0" animBg="1"/>
      <p:bldP spid="1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373C-A87C-781A-265B-36FABE12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Rate: Higher for Young and Males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57D8400-65F8-4165-595A-2123F1D75B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43000" y="838200"/>
            <a:ext cx="66294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05">
            <a:extLst>
              <a:ext uri="{FF2B5EF4-FFF2-40B4-BE49-F238E27FC236}">
                <a16:creationId xmlns:a16="http://schemas.microsoft.com/office/drawing/2014/main" id="{8AE7188E-5C4C-89DF-28E2-A72D977D16E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613"/>
            <a:ext cx="6640515" cy="6722625"/>
            <a:chOff x="720" y="3613"/>
            <a:chExt cx="4183" cy="6722625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8FC977B0-8A78-E3FE-1604-873E76982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838200"/>
              <a:ext cx="4183" cy="5888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49257B7-EDD3-59EB-5704-BE9F0005C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1046163"/>
              <a:ext cx="3510" cy="4819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778918E-9285-ACC6-591C-574416795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050925"/>
              <a:ext cx="3503" cy="4808538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F96547B1-CF20-D6A9-D7B1-CB470C3D6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5735638"/>
              <a:ext cx="3510" cy="0"/>
            </a:xfrm>
            <a:prstGeom prst="line">
              <a:avLst/>
            </a:prstGeom>
            <a:noFill/>
            <a:ln w="17463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FE7CCD4E-257C-5581-FF24-4D770ED14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4975225"/>
              <a:ext cx="3510" cy="0"/>
            </a:xfrm>
            <a:prstGeom prst="line">
              <a:avLst/>
            </a:prstGeom>
            <a:noFill/>
            <a:ln w="17463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B8DCF534-9701-ECAA-BDAC-8E527C583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4216400"/>
              <a:ext cx="3510" cy="0"/>
            </a:xfrm>
            <a:prstGeom prst="line">
              <a:avLst/>
            </a:prstGeom>
            <a:noFill/>
            <a:ln w="17463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4E083B75-7F9B-53FE-41E6-94E35A2CB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3455988"/>
              <a:ext cx="3510" cy="0"/>
            </a:xfrm>
            <a:prstGeom prst="line">
              <a:avLst/>
            </a:prstGeom>
            <a:noFill/>
            <a:ln w="17463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A2FDBD0E-1651-81A9-F613-0A76C4318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2695575"/>
              <a:ext cx="3510" cy="0"/>
            </a:xfrm>
            <a:prstGeom prst="line">
              <a:avLst/>
            </a:prstGeom>
            <a:noFill/>
            <a:ln w="17463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050407A0-AA3E-6499-B68A-B6591DD90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1935163"/>
              <a:ext cx="3510" cy="0"/>
            </a:xfrm>
            <a:prstGeom prst="line">
              <a:avLst/>
            </a:prstGeom>
            <a:noFill/>
            <a:ln w="17463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F69D5912-2EC2-689E-77DC-CCA0E24E1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1174750"/>
              <a:ext cx="3510" cy="0"/>
            </a:xfrm>
            <a:prstGeom prst="line">
              <a:avLst/>
            </a:prstGeom>
            <a:noFill/>
            <a:ln w="17463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08A6F74-F336-E359-6740-D2ED84C26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58938"/>
              <a:ext cx="3346" cy="2444750"/>
            </a:xfrm>
            <a:custGeom>
              <a:avLst/>
              <a:gdLst>
                <a:gd name="T0" fmla="*/ 0 w 3346"/>
                <a:gd name="T1" fmla="*/ 0 h 1540"/>
                <a:gd name="T2" fmla="*/ 74 w 3346"/>
                <a:gd name="T3" fmla="*/ 320 h 1540"/>
                <a:gd name="T4" fmla="*/ 148 w 3346"/>
                <a:gd name="T5" fmla="*/ 508 h 1540"/>
                <a:gd name="T6" fmla="*/ 222 w 3346"/>
                <a:gd name="T7" fmla="*/ 588 h 1540"/>
                <a:gd name="T8" fmla="*/ 297 w 3346"/>
                <a:gd name="T9" fmla="*/ 775 h 1540"/>
                <a:gd name="T10" fmla="*/ 371 w 3346"/>
                <a:gd name="T11" fmla="*/ 797 h 1540"/>
                <a:gd name="T12" fmla="*/ 446 w 3346"/>
                <a:gd name="T13" fmla="*/ 694 h 1540"/>
                <a:gd name="T14" fmla="*/ 520 w 3346"/>
                <a:gd name="T15" fmla="*/ 737 h 1540"/>
                <a:gd name="T16" fmla="*/ 594 w 3346"/>
                <a:gd name="T17" fmla="*/ 751 h 1540"/>
                <a:gd name="T18" fmla="*/ 669 w 3346"/>
                <a:gd name="T19" fmla="*/ 764 h 1540"/>
                <a:gd name="T20" fmla="*/ 743 w 3346"/>
                <a:gd name="T21" fmla="*/ 845 h 1540"/>
                <a:gd name="T22" fmla="*/ 817 w 3346"/>
                <a:gd name="T23" fmla="*/ 834 h 1540"/>
                <a:gd name="T24" fmla="*/ 892 w 3346"/>
                <a:gd name="T25" fmla="*/ 851 h 1540"/>
                <a:gd name="T26" fmla="*/ 966 w 3346"/>
                <a:gd name="T27" fmla="*/ 868 h 1540"/>
                <a:gd name="T28" fmla="*/ 1041 w 3346"/>
                <a:gd name="T29" fmla="*/ 762 h 1540"/>
                <a:gd name="T30" fmla="*/ 1115 w 3346"/>
                <a:gd name="T31" fmla="*/ 823 h 1540"/>
                <a:gd name="T32" fmla="*/ 1189 w 3346"/>
                <a:gd name="T33" fmla="*/ 678 h 1540"/>
                <a:gd name="T34" fmla="*/ 1264 w 3346"/>
                <a:gd name="T35" fmla="*/ 906 h 1540"/>
                <a:gd name="T36" fmla="*/ 1338 w 3346"/>
                <a:gd name="T37" fmla="*/ 957 h 1540"/>
                <a:gd name="T38" fmla="*/ 1412 w 3346"/>
                <a:gd name="T39" fmla="*/ 1002 h 1540"/>
                <a:gd name="T40" fmla="*/ 1487 w 3346"/>
                <a:gd name="T41" fmla="*/ 852 h 1540"/>
                <a:gd name="T42" fmla="*/ 1561 w 3346"/>
                <a:gd name="T43" fmla="*/ 936 h 1540"/>
                <a:gd name="T44" fmla="*/ 1636 w 3346"/>
                <a:gd name="T45" fmla="*/ 896 h 1540"/>
                <a:gd name="T46" fmla="*/ 1710 w 3346"/>
                <a:gd name="T47" fmla="*/ 1043 h 1540"/>
                <a:gd name="T48" fmla="*/ 1784 w 3346"/>
                <a:gd name="T49" fmla="*/ 1022 h 1540"/>
                <a:gd name="T50" fmla="*/ 1859 w 3346"/>
                <a:gd name="T51" fmla="*/ 1002 h 1540"/>
                <a:gd name="T52" fmla="*/ 1933 w 3346"/>
                <a:gd name="T53" fmla="*/ 1144 h 1540"/>
                <a:gd name="T54" fmla="*/ 2007 w 3346"/>
                <a:gd name="T55" fmla="*/ 1200 h 1540"/>
                <a:gd name="T56" fmla="*/ 2082 w 3346"/>
                <a:gd name="T57" fmla="*/ 1140 h 1540"/>
                <a:gd name="T58" fmla="*/ 2156 w 3346"/>
                <a:gd name="T59" fmla="*/ 1175 h 1540"/>
                <a:gd name="T60" fmla="*/ 2231 w 3346"/>
                <a:gd name="T61" fmla="*/ 1147 h 1540"/>
                <a:gd name="T62" fmla="*/ 2305 w 3346"/>
                <a:gd name="T63" fmla="*/ 1212 h 1540"/>
                <a:gd name="T64" fmla="*/ 2379 w 3346"/>
                <a:gd name="T65" fmla="*/ 1178 h 1540"/>
                <a:gd name="T66" fmla="*/ 2454 w 3346"/>
                <a:gd name="T67" fmla="*/ 1178 h 1540"/>
                <a:gd name="T68" fmla="*/ 2528 w 3346"/>
                <a:gd name="T69" fmla="*/ 1385 h 1540"/>
                <a:gd name="T70" fmla="*/ 2602 w 3346"/>
                <a:gd name="T71" fmla="*/ 1269 h 1540"/>
                <a:gd name="T72" fmla="*/ 2677 w 3346"/>
                <a:gd name="T73" fmla="*/ 1323 h 1540"/>
                <a:gd name="T74" fmla="*/ 2751 w 3346"/>
                <a:gd name="T75" fmla="*/ 1445 h 1540"/>
                <a:gd name="T76" fmla="*/ 2825 w 3346"/>
                <a:gd name="T77" fmla="*/ 1404 h 1540"/>
                <a:gd name="T78" fmla="*/ 2900 w 3346"/>
                <a:gd name="T79" fmla="*/ 1373 h 1540"/>
                <a:gd name="T80" fmla="*/ 2974 w 3346"/>
                <a:gd name="T81" fmla="*/ 1509 h 1540"/>
                <a:gd name="T82" fmla="*/ 3049 w 3346"/>
                <a:gd name="T83" fmla="*/ 1400 h 1540"/>
                <a:gd name="T84" fmla="*/ 3123 w 3346"/>
                <a:gd name="T85" fmla="*/ 1402 h 1540"/>
                <a:gd name="T86" fmla="*/ 3197 w 3346"/>
                <a:gd name="T87" fmla="*/ 1496 h 1540"/>
                <a:gd name="T88" fmla="*/ 3272 w 3346"/>
                <a:gd name="T89" fmla="*/ 1227 h 1540"/>
                <a:gd name="T90" fmla="*/ 3346 w 3346"/>
                <a:gd name="T91" fmla="*/ 154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46" h="1540">
                  <a:moveTo>
                    <a:pt x="0" y="0"/>
                  </a:moveTo>
                  <a:lnTo>
                    <a:pt x="74" y="320"/>
                  </a:lnTo>
                  <a:lnTo>
                    <a:pt x="148" y="508"/>
                  </a:lnTo>
                  <a:lnTo>
                    <a:pt x="222" y="588"/>
                  </a:lnTo>
                  <a:lnTo>
                    <a:pt x="297" y="775"/>
                  </a:lnTo>
                  <a:lnTo>
                    <a:pt x="371" y="797"/>
                  </a:lnTo>
                  <a:lnTo>
                    <a:pt x="446" y="694"/>
                  </a:lnTo>
                  <a:lnTo>
                    <a:pt x="520" y="737"/>
                  </a:lnTo>
                  <a:lnTo>
                    <a:pt x="594" y="751"/>
                  </a:lnTo>
                  <a:lnTo>
                    <a:pt x="669" y="764"/>
                  </a:lnTo>
                  <a:lnTo>
                    <a:pt x="743" y="845"/>
                  </a:lnTo>
                  <a:lnTo>
                    <a:pt x="817" y="834"/>
                  </a:lnTo>
                  <a:lnTo>
                    <a:pt x="892" y="851"/>
                  </a:lnTo>
                  <a:lnTo>
                    <a:pt x="966" y="868"/>
                  </a:lnTo>
                  <a:lnTo>
                    <a:pt x="1041" y="762"/>
                  </a:lnTo>
                  <a:lnTo>
                    <a:pt x="1115" y="823"/>
                  </a:lnTo>
                  <a:lnTo>
                    <a:pt x="1189" y="678"/>
                  </a:lnTo>
                  <a:lnTo>
                    <a:pt x="1264" y="906"/>
                  </a:lnTo>
                  <a:lnTo>
                    <a:pt x="1338" y="957"/>
                  </a:lnTo>
                  <a:lnTo>
                    <a:pt x="1412" y="1002"/>
                  </a:lnTo>
                  <a:lnTo>
                    <a:pt x="1487" y="852"/>
                  </a:lnTo>
                  <a:lnTo>
                    <a:pt x="1561" y="936"/>
                  </a:lnTo>
                  <a:lnTo>
                    <a:pt x="1636" y="896"/>
                  </a:lnTo>
                  <a:lnTo>
                    <a:pt x="1710" y="1043"/>
                  </a:lnTo>
                  <a:lnTo>
                    <a:pt x="1784" y="1022"/>
                  </a:lnTo>
                  <a:lnTo>
                    <a:pt x="1859" y="1002"/>
                  </a:lnTo>
                  <a:lnTo>
                    <a:pt x="1933" y="1144"/>
                  </a:lnTo>
                  <a:lnTo>
                    <a:pt x="2007" y="1200"/>
                  </a:lnTo>
                  <a:lnTo>
                    <a:pt x="2082" y="1140"/>
                  </a:lnTo>
                  <a:lnTo>
                    <a:pt x="2156" y="1175"/>
                  </a:lnTo>
                  <a:lnTo>
                    <a:pt x="2231" y="1147"/>
                  </a:lnTo>
                  <a:lnTo>
                    <a:pt x="2305" y="1212"/>
                  </a:lnTo>
                  <a:lnTo>
                    <a:pt x="2379" y="1178"/>
                  </a:lnTo>
                  <a:lnTo>
                    <a:pt x="2454" y="1178"/>
                  </a:lnTo>
                  <a:lnTo>
                    <a:pt x="2528" y="1385"/>
                  </a:lnTo>
                  <a:lnTo>
                    <a:pt x="2602" y="1269"/>
                  </a:lnTo>
                  <a:lnTo>
                    <a:pt x="2677" y="1323"/>
                  </a:lnTo>
                  <a:lnTo>
                    <a:pt x="2751" y="1445"/>
                  </a:lnTo>
                  <a:lnTo>
                    <a:pt x="2825" y="1404"/>
                  </a:lnTo>
                  <a:lnTo>
                    <a:pt x="2900" y="1373"/>
                  </a:lnTo>
                  <a:lnTo>
                    <a:pt x="2974" y="1509"/>
                  </a:lnTo>
                  <a:lnTo>
                    <a:pt x="3049" y="1400"/>
                  </a:lnTo>
                  <a:lnTo>
                    <a:pt x="3123" y="1402"/>
                  </a:lnTo>
                  <a:lnTo>
                    <a:pt x="3197" y="1496"/>
                  </a:lnTo>
                  <a:lnTo>
                    <a:pt x="3272" y="1227"/>
                  </a:lnTo>
                  <a:lnTo>
                    <a:pt x="3346" y="1540"/>
                  </a:lnTo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E5329B3-56E5-A2DF-11F7-AE663AD0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160020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22DBE9D-5DB7-08AB-9D77-48590E9C0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612900"/>
              <a:ext cx="59" cy="92075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9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ED75CD5-69CD-F268-BD6B-516A06DAB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210820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E9E2FE8-D00E-D257-17E6-E965D387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212090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4B8DDDE-2DEC-26D1-E8DC-A9A400E3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240665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729BEA2-E813-E876-372E-526A87F9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241935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717DFCC-9766-514B-C4BA-F4D772C2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2533650"/>
              <a:ext cx="75" cy="117475"/>
            </a:xfrm>
            <a:custGeom>
              <a:avLst/>
              <a:gdLst>
                <a:gd name="T0" fmla="*/ 37 w 75"/>
                <a:gd name="T1" fmla="*/ 0 h 74"/>
                <a:gd name="T2" fmla="*/ 0 w 75"/>
                <a:gd name="T3" fmla="*/ 37 h 74"/>
                <a:gd name="T4" fmla="*/ 37 w 75"/>
                <a:gd name="T5" fmla="*/ 74 h 74"/>
                <a:gd name="T6" fmla="*/ 75 w 75"/>
                <a:gd name="T7" fmla="*/ 37 h 74"/>
                <a:gd name="T8" fmla="*/ 37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5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C9D7CF0-3431-E9FD-9901-171E79B4C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2546350"/>
              <a:ext cx="59" cy="92075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9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952511F-6311-4804-3AD1-72E241C0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2832100"/>
              <a:ext cx="74" cy="115888"/>
            </a:xfrm>
            <a:custGeom>
              <a:avLst/>
              <a:gdLst>
                <a:gd name="T0" fmla="*/ 37 w 74"/>
                <a:gd name="T1" fmla="*/ 0 h 73"/>
                <a:gd name="T2" fmla="*/ 0 w 74"/>
                <a:gd name="T3" fmla="*/ 36 h 73"/>
                <a:gd name="T4" fmla="*/ 37 w 74"/>
                <a:gd name="T5" fmla="*/ 73 h 73"/>
                <a:gd name="T6" fmla="*/ 74 w 74"/>
                <a:gd name="T7" fmla="*/ 36 h 73"/>
                <a:gd name="T8" fmla="*/ 37 w 74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3">
                  <a:moveTo>
                    <a:pt x="37" y="0"/>
                  </a:moveTo>
                  <a:lnTo>
                    <a:pt x="0" y="36"/>
                  </a:lnTo>
                  <a:lnTo>
                    <a:pt x="37" y="73"/>
                  </a:lnTo>
                  <a:lnTo>
                    <a:pt x="74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FDA897D-BAF8-95DD-61DE-A0593F47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43213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0A7018F-40DB-869F-45A0-5D3355F8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865438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4D08407-C4F8-707F-D941-BE6696C8D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2878138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D71BF08-1081-65F9-E0B6-7BB1104B2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70192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6CE13E7-238A-2A1B-0446-B097FA24E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714625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FA14788-36A6-B576-4B48-0D1F62983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770188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701A9D5-2773-6A30-0331-E3A1D27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782888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2ECC990-1392-478B-E437-F3C160323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2792413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53948A2-B406-5F2D-70F4-EFB654DCC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2805113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E70A40A-EE4F-176F-A41E-8F4A3397B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81305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1E9B727-8733-41F2-9D6E-7A2E38B82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82575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2B9F491-E768-E54C-37D7-8525A8A6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2941638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BD0BF61-E33A-30A1-3855-15E6792C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954338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BD7F19F-85D0-49F4-FF45-12A22F82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924175"/>
              <a:ext cx="73" cy="117475"/>
            </a:xfrm>
            <a:custGeom>
              <a:avLst/>
              <a:gdLst>
                <a:gd name="T0" fmla="*/ 36 w 73"/>
                <a:gd name="T1" fmla="*/ 0 h 74"/>
                <a:gd name="T2" fmla="*/ 0 w 73"/>
                <a:gd name="T3" fmla="*/ 37 h 74"/>
                <a:gd name="T4" fmla="*/ 36 w 73"/>
                <a:gd name="T5" fmla="*/ 74 h 74"/>
                <a:gd name="T6" fmla="*/ 73 w 73"/>
                <a:gd name="T7" fmla="*/ 37 h 74"/>
                <a:gd name="T8" fmla="*/ 36 w 7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36" y="0"/>
                  </a:moveTo>
                  <a:lnTo>
                    <a:pt x="0" y="37"/>
                  </a:lnTo>
                  <a:lnTo>
                    <a:pt x="36" y="74"/>
                  </a:lnTo>
                  <a:lnTo>
                    <a:pt x="73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54FCAC5-36A8-70FD-67A7-0587BA9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936875"/>
              <a:ext cx="59" cy="92075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9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CCAE106-FE25-1831-AB3D-C628797E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2951163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C6FF18D3-76B5-D9A5-7617-5D309C11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2963863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E48E4E8-A1A3-4E01-3F72-AA404F1F3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97815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ACDA790F-0397-5684-5104-E26706EC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989263"/>
              <a:ext cx="58" cy="93663"/>
            </a:xfrm>
            <a:custGeom>
              <a:avLst/>
              <a:gdLst>
                <a:gd name="T0" fmla="*/ 29 w 58"/>
                <a:gd name="T1" fmla="*/ 0 h 59"/>
                <a:gd name="T2" fmla="*/ 0 w 58"/>
                <a:gd name="T3" fmla="*/ 30 h 59"/>
                <a:gd name="T4" fmla="*/ 29 w 58"/>
                <a:gd name="T5" fmla="*/ 59 h 59"/>
                <a:gd name="T6" fmla="*/ 58 w 58"/>
                <a:gd name="T7" fmla="*/ 30 h 59"/>
                <a:gd name="T8" fmla="*/ 29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29" y="0"/>
                  </a:moveTo>
                  <a:lnTo>
                    <a:pt x="0" y="30"/>
                  </a:lnTo>
                  <a:lnTo>
                    <a:pt x="29" y="59"/>
                  </a:lnTo>
                  <a:lnTo>
                    <a:pt x="58" y="3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BA7A825E-B7BD-3FA6-111E-FFBE643AF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809875"/>
              <a:ext cx="75" cy="117475"/>
            </a:xfrm>
            <a:custGeom>
              <a:avLst/>
              <a:gdLst>
                <a:gd name="T0" fmla="*/ 38 w 75"/>
                <a:gd name="T1" fmla="*/ 0 h 74"/>
                <a:gd name="T2" fmla="*/ 0 w 75"/>
                <a:gd name="T3" fmla="*/ 37 h 74"/>
                <a:gd name="T4" fmla="*/ 38 w 75"/>
                <a:gd name="T5" fmla="*/ 74 h 74"/>
                <a:gd name="T6" fmla="*/ 75 w 75"/>
                <a:gd name="T7" fmla="*/ 37 h 74"/>
                <a:gd name="T8" fmla="*/ 38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38" y="0"/>
                  </a:moveTo>
                  <a:lnTo>
                    <a:pt x="0" y="37"/>
                  </a:lnTo>
                  <a:lnTo>
                    <a:pt x="38" y="74"/>
                  </a:lnTo>
                  <a:lnTo>
                    <a:pt x="75" y="3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EECA67FA-357A-0B29-CD1D-4FF1FA5C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822575"/>
              <a:ext cx="59" cy="92075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lnTo>
                    <a:pt x="0" y="29"/>
                  </a:lnTo>
                  <a:lnTo>
                    <a:pt x="30" y="58"/>
                  </a:lnTo>
                  <a:lnTo>
                    <a:pt x="59" y="29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2EE5A7F-B756-1866-0F99-CF7A830A3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906713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ABED5AF-05B5-4243-1792-B78F26DAB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919413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80DD745A-62CB-7417-597F-679F71EB9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67652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5704855E-7CD2-E969-D6FF-7E36434B2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689225"/>
              <a:ext cx="59" cy="92075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9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42358DE-4494-A49A-0AB8-667844804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303847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A23D07D-B82C-D49B-4A7F-F56E348DE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3051175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F2549C56-49DF-5E39-A339-B8C2A964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3119438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F5C32BEA-59D9-92BD-861C-4DD74A13E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3132138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C1CD2AB1-E8AF-89BF-50D8-EE44D0D4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319087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00D5A88A-61A5-012D-80F1-F8FD022A5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203575"/>
              <a:ext cx="59" cy="92075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9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9756910-2C59-2B68-3F69-DC57D130F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95275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0E9DCA99-4E16-A298-BBDE-800D91272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963863"/>
              <a:ext cx="58" cy="93663"/>
            </a:xfrm>
            <a:custGeom>
              <a:avLst/>
              <a:gdLst>
                <a:gd name="T0" fmla="*/ 29 w 58"/>
                <a:gd name="T1" fmla="*/ 0 h 59"/>
                <a:gd name="T2" fmla="*/ 0 w 58"/>
                <a:gd name="T3" fmla="*/ 30 h 59"/>
                <a:gd name="T4" fmla="*/ 29 w 58"/>
                <a:gd name="T5" fmla="*/ 59 h 59"/>
                <a:gd name="T6" fmla="*/ 58 w 58"/>
                <a:gd name="T7" fmla="*/ 30 h 59"/>
                <a:gd name="T8" fmla="*/ 29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29" y="0"/>
                  </a:moveTo>
                  <a:lnTo>
                    <a:pt x="0" y="30"/>
                  </a:lnTo>
                  <a:lnTo>
                    <a:pt x="29" y="59"/>
                  </a:lnTo>
                  <a:lnTo>
                    <a:pt x="58" y="3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D30862B1-C646-278A-0597-BA6E2B9A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308610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D3329C94-BF43-DDEB-5D5D-70C22FC2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09880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747BE817-8ADE-B5B2-33AF-9E4EBE091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02260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70F6D931-4389-DB5F-DFB0-4329E784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3035300"/>
              <a:ext cx="59" cy="92075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lnTo>
                    <a:pt x="0" y="29"/>
                  </a:lnTo>
                  <a:lnTo>
                    <a:pt x="30" y="58"/>
                  </a:lnTo>
                  <a:lnTo>
                    <a:pt x="59" y="29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ACF86474-F014-D3AD-23C6-F81D5BCE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3255963"/>
              <a:ext cx="74" cy="115888"/>
            </a:xfrm>
            <a:custGeom>
              <a:avLst/>
              <a:gdLst>
                <a:gd name="T0" fmla="*/ 37 w 74"/>
                <a:gd name="T1" fmla="*/ 0 h 73"/>
                <a:gd name="T2" fmla="*/ 0 w 74"/>
                <a:gd name="T3" fmla="*/ 36 h 73"/>
                <a:gd name="T4" fmla="*/ 37 w 74"/>
                <a:gd name="T5" fmla="*/ 73 h 73"/>
                <a:gd name="T6" fmla="*/ 74 w 74"/>
                <a:gd name="T7" fmla="*/ 36 h 73"/>
                <a:gd name="T8" fmla="*/ 37 w 74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3">
                  <a:moveTo>
                    <a:pt x="37" y="0"/>
                  </a:moveTo>
                  <a:lnTo>
                    <a:pt x="0" y="36"/>
                  </a:lnTo>
                  <a:lnTo>
                    <a:pt x="37" y="73"/>
                  </a:lnTo>
                  <a:lnTo>
                    <a:pt x="74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A458575-8177-850E-007F-B3DD0EC1E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3267075"/>
              <a:ext cx="58" cy="93663"/>
            </a:xfrm>
            <a:custGeom>
              <a:avLst/>
              <a:gdLst>
                <a:gd name="T0" fmla="*/ 29 w 58"/>
                <a:gd name="T1" fmla="*/ 0 h 59"/>
                <a:gd name="T2" fmla="*/ 0 w 58"/>
                <a:gd name="T3" fmla="*/ 29 h 59"/>
                <a:gd name="T4" fmla="*/ 29 w 58"/>
                <a:gd name="T5" fmla="*/ 59 h 59"/>
                <a:gd name="T6" fmla="*/ 58 w 58"/>
                <a:gd name="T7" fmla="*/ 29 h 59"/>
                <a:gd name="T8" fmla="*/ 29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29" y="0"/>
                  </a:moveTo>
                  <a:lnTo>
                    <a:pt x="0" y="29"/>
                  </a:lnTo>
                  <a:lnTo>
                    <a:pt x="29" y="59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C6B14E1F-E8CC-2EE1-0FC9-5B3B1BF7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22262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E7032D58-7857-B12F-BB08-C3D712B6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3235325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DDE5B36A-A042-2C3B-99D6-80D5ED63D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319087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F9C202BE-5B83-7771-6ECE-C7BF09B13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3203575"/>
              <a:ext cx="59" cy="92075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lnTo>
                    <a:pt x="0" y="29"/>
                  </a:lnTo>
                  <a:lnTo>
                    <a:pt x="30" y="58"/>
                  </a:lnTo>
                  <a:lnTo>
                    <a:pt x="59" y="29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16E89B37-E0D9-4804-5DFB-84BBD058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41630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49D3315A-FB38-858E-C160-94762889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342900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BD541AFD-02AF-DD80-3FB6-200DFD783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350520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04380072-CE8F-BDB0-9E5F-17DDB76D3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3517900"/>
              <a:ext cx="59" cy="92075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9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095074CD-47E7-D55D-6329-4B4157A85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340995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7B07EBE7-EB57-12FD-ACB7-73FF68B63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342265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6DF09E53-95BF-DD04-272B-6D39FC6F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3465513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2217A87C-9D7E-322C-4BF8-660687D6A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3478213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38F41DD6-F2FC-8B21-0A6B-474D9C8FA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3421063"/>
              <a:ext cx="75" cy="115888"/>
            </a:xfrm>
            <a:custGeom>
              <a:avLst/>
              <a:gdLst>
                <a:gd name="T0" fmla="*/ 38 w 75"/>
                <a:gd name="T1" fmla="*/ 0 h 73"/>
                <a:gd name="T2" fmla="*/ 0 w 75"/>
                <a:gd name="T3" fmla="*/ 36 h 73"/>
                <a:gd name="T4" fmla="*/ 38 w 75"/>
                <a:gd name="T5" fmla="*/ 73 h 73"/>
                <a:gd name="T6" fmla="*/ 75 w 75"/>
                <a:gd name="T7" fmla="*/ 36 h 73"/>
                <a:gd name="T8" fmla="*/ 38 w 75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">
                  <a:moveTo>
                    <a:pt x="38" y="0"/>
                  </a:moveTo>
                  <a:lnTo>
                    <a:pt x="0" y="36"/>
                  </a:lnTo>
                  <a:lnTo>
                    <a:pt x="38" y="73"/>
                  </a:lnTo>
                  <a:lnTo>
                    <a:pt x="75" y="3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D673B33-C6E1-1D7E-9916-B66646F17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3432175"/>
              <a:ext cx="59" cy="92075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lnTo>
                    <a:pt x="0" y="29"/>
                  </a:lnTo>
                  <a:lnTo>
                    <a:pt x="30" y="58"/>
                  </a:lnTo>
                  <a:lnTo>
                    <a:pt x="59" y="29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15D65201-9499-DED6-F8DF-976B0048E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52425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2D7DF99E-AE39-6907-C7A0-093190F1F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353695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C0E99B1F-8AFC-8DB9-491F-5C269565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47027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E8D8CA22-645D-0753-D6FC-4DC09C5E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482975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3B3CB213-82FB-03D3-0375-4F83CB152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347027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258A3A6D-9682-5DF9-6E38-C9FA4A717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3482975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1A868B9F-4828-BD5C-985B-056AF19D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3798888"/>
              <a:ext cx="74" cy="115888"/>
            </a:xfrm>
            <a:custGeom>
              <a:avLst/>
              <a:gdLst>
                <a:gd name="T0" fmla="*/ 37 w 74"/>
                <a:gd name="T1" fmla="*/ 0 h 73"/>
                <a:gd name="T2" fmla="*/ 0 w 74"/>
                <a:gd name="T3" fmla="*/ 37 h 73"/>
                <a:gd name="T4" fmla="*/ 37 w 74"/>
                <a:gd name="T5" fmla="*/ 73 h 73"/>
                <a:gd name="T6" fmla="*/ 74 w 74"/>
                <a:gd name="T7" fmla="*/ 37 h 73"/>
                <a:gd name="T8" fmla="*/ 37 w 74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3">
                  <a:moveTo>
                    <a:pt x="37" y="0"/>
                  </a:moveTo>
                  <a:lnTo>
                    <a:pt x="0" y="37"/>
                  </a:lnTo>
                  <a:lnTo>
                    <a:pt x="37" y="73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63470E24-9FFE-B67F-88E1-8C39E83E6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81000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30 h 58"/>
                <a:gd name="T4" fmla="*/ 29 w 58"/>
                <a:gd name="T5" fmla="*/ 58 h 58"/>
                <a:gd name="T6" fmla="*/ 58 w 58"/>
                <a:gd name="T7" fmla="*/ 30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30"/>
                  </a:lnTo>
                  <a:lnTo>
                    <a:pt x="29" y="58"/>
                  </a:lnTo>
                  <a:lnTo>
                    <a:pt x="58" y="3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31C3031F-D552-7E4C-0F63-B62B089EF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614738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AFD8C63B-E794-F98E-D8E8-9F41DB05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3627438"/>
              <a:ext cx="59" cy="92075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9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23E2725E-F121-1EE1-9126-4CA4533D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700463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0FE3C460-B8CF-7E31-1C15-B94FB737F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713163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02D09774-32E5-CAD3-3F6E-9E3CA9FAD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3894138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E642F490-DEF7-0036-603C-1A55B834D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3906838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5DD773D2-093C-0D05-DE72-D9D35E962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" y="382905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F5E6A70C-0B06-F23F-9565-0ADC4425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3841750"/>
              <a:ext cx="59" cy="92075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9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62CC483F-8A9A-4E59-DFD4-F14400E7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3779838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B95491B4-EE93-8A12-0EB5-D7E9B4979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3792538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EAD78C9C-D6F0-5029-AD17-EA9A4BD10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3995738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6DAB208F-3E5C-462D-D54A-48B4AD6D4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4008438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AE921627-09DC-5C80-B798-8C6D7458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" y="3822700"/>
              <a:ext cx="75" cy="117475"/>
            </a:xfrm>
            <a:custGeom>
              <a:avLst/>
              <a:gdLst>
                <a:gd name="T0" fmla="*/ 38 w 75"/>
                <a:gd name="T1" fmla="*/ 0 h 74"/>
                <a:gd name="T2" fmla="*/ 0 w 75"/>
                <a:gd name="T3" fmla="*/ 37 h 74"/>
                <a:gd name="T4" fmla="*/ 38 w 75"/>
                <a:gd name="T5" fmla="*/ 74 h 74"/>
                <a:gd name="T6" fmla="*/ 75 w 75"/>
                <a:gd name="T7" fmla="*/ 37 h 74"/>
                <a:gd name="T8" fmla="*/ 38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38" y="0"/>
                  </a:moveTo>
                  <a:lnTo>
                    <a:pt x="0" y="37"/>
                  </a:lnTo>
                  <a:lnTo>
                    <a:pt x="38" y="74"/>
                  </a:lnTo>
                  <a:lnTo>
                    <a:pt x="75" y="3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DAFF4D4C-49F7-2013-D7E5-F2C02483C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3835400"/>
              <a:ext cx="59" cy="92075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lnTo>
                    <a:pt x="0" y="29"/>
                  </a:lnTo>
                  <a:lnTo>
                    <a:pt x="30" y="58"/>
                  </a:lnTo>
                  <a:lnTo>
                    <a:pt x="59" y="29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729C41E1-7F47-E2C5-99B4-F9F481A4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3825875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0405FAC8-F04F-553B-7378-772F2993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3838575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5FA8022C-FBCF-BC57-DE3D-336D0BAD6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397510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B4779ABD-31BB-ADDE-08EE-F28A887FC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398780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915DBD6A-3BC3-153B-A2F8-E3E30AA9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548063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E6885973-A2B5-F47C-94AF-39AA286A5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560763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6A5347E7-601F-6125-92FB-1601897E9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4044950"/>
              <a:ext cx="74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4 h 74"/>
                <a:gd name="T6" fmla="*/ 74 w 74"/>
                <a:gd name="T7" fmla="*/ 37 h 74"/>
                <a:gd name="T8" fmla="*/ 37 w 7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37"/>
                  </a:lnTo>
                  <a:lnTo>
                    <a:pt x="37" y="74"/>
                  </a:lnTo>
                  <a:lnTo>
                    <a:pt x="74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A4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D90F2468-2F68-A0AD-48CF-65D739CC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4057650"/>
              <a:ext cx="58" cy="92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0" y="29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746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6F4DCA90-007C-943B-39DF-3DA8B9BFC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770188"/>
              <a:ext cx="3346" cy="1420813"/>
            </a:xfrm>
            <a:custGeom>
              <a:avLst/>
              <a:gdLst>
                <a:gd name="T0" fmla="*/ 0 w 3346"/>
                <a:gd name="T1" fmla="*/ 0 h 895"/>
                <a:gd name="T2" fmla="*/ 74 w 3346"/>
                <a:gd name="T3" fmla="*/ 38 h 895"/>
                <a:gd name="T4" fmla="*/ 148 w 3346"/>
                <a:gd name="T5" fmla="*/ 225 h 895"/>
                <a:gd name="T6" fmla="*/ 222 w 3346"/>
                <a:gd name="T7" fmla="*/ 384 h 895"/>
                <a:gd name="T8" fmla="*/ 297 w 3346"/>
                <a:gd name="T9" fmla="*/ 511 h 895"/>
                <a:gd name="T10" fmla="*/ 371 w 3346"/>
                <a:gd name="T11" fmla="*/ 487 h 895"/>
                <a:gd name="T12" fmla="*/ 446 w 3346"/>
                <a:gd name="T13" fmla="*/ 416 h 895"/>
                <a:gd name="T14" fmla="*/ 520 w 3346"/>
                <a:gd name="T15" fmla="*/ 429 h 895"/>
                <a:gd name="T16" fmla="*/ 594 w 3346"/>
                <a:gd name="T17" fmla="*/ 376 h 895"/>
                <a:gd name="T18" fmla="*/ 669 w 3346"/>
                <a:gd name="T19" fmla="*/ 483 h 895"/>
                <a:gd name="T20" fmla="*/ 743 w 3346"/>
                <a:gd name="T21" fmla="*/ 345 h 895"/>
                <a:gd name="T22" fmla="*/ 817 w 3346"/>
                <a:gd name="T23" fmla="*/ 415 h 895"/>
                <a:gd name="T24" fmla="*/ 892 w 3346"/>
                <a:gd name="T25" fmla="*/ 345 h 895"/>
                <a:gd name="T26" fmla="*/ 966 w 3346"/>
                <a:gd name="T27" fmla="*/ 334 h 895"/>
                <a:gd name="T28" fmla="*/ 1041 w 3346"/>
                <a:gd name="T29" fmla="*/ 172 h 895"/>
                <a:gd name="T30" fmla="*/ 1115 w 3346"/>
                <a:gd name="T31" fmla="*/ 239 h 895"/>
                <a:gd name="T32" fmla="*/ 1189 w 3346"/>
                <a:gd name="T33" fmla="*/ 340 h 895"/>
                <a:gd name="T34" fmla="*/ 1264 w 3346"/>
                <a:gd name="T35" fmla="*/ 251 h 895"/>
                <a:gd name="T36" fmla="*/ 1338 w 3346"/>
                <a:gd name="T37" fmla="*/ 352 h 895"/>
                <a:gd name="T38" fmla="*/ 1412 w 3346"/>
                <a:gd name="T39" fmla="*/ 414 h 895"/>
                <a:gd name="T40" fmla="*/ 1487 w 3346"/>
                <a:gd name="T41" fmla="*/ 450 h 895"/>
                <a:gd name="T42" fmla="*/ 1561 w 3346"/>
                <a:gd name="T43" fmla="*/ 406 h 895"/>
                <a:gd name="T44" fmla="*/ 1636 w 3346"/>
                <a:gd name="T45" fmla="*/ 575 h 895"/>
                <a:gd name="T46" fmla="*/ 1710 w 3346"/>
                <a:gd name="T47" fmla="*/ 431 h 895"/>
                <a:gd name="T48" fmla="*/ 1784 w 3346"/>
                <a:gd name="T49" fmla="*/ 603 h 895"/>
                <a:gd name="T50" fmla="*/ 1859 w 3346"/>
                <a:gd name="T51" fmla="*/ 610 h 895"/>
                <a:gd name="T52" fmla="*/ 1933 w 3346"/>
                <a:gd name="T53" fmla="*/ 710 h 895"/>
                <a:gd name="T54" fmla="*/ 2007 w 3346"/>
                <a:gd name="T55" fmla="*/ 745 h 895"/>
                <a:gd name="T56" fmla="*/ 2082 w 3346"/>
                <a:gd name="T57" fmla="*/ 820 h 895"/>
                <a:gd name="T58" fmla="*/ 2156 w 3346"/>
                <a:gd name="T59" fmla="*/ 583 h 895"/>
                <a:gd name="T60" fmla="*/ 2231 w 3346"/>
                <a:gd name="T61" fmla="*/ 759 h 895"/>
                <a:gd name="T62" fmla="*/ 2305 w 3346"/>
                <a:gd name="T63" fmla="*/ 650 h 895"/>
                <a:gd name="T64" fmla="*/ 2379 w 3346"/>
                <a:gd name="T65" fmla="*/ 627 h 895"/>
                <a:gd name="T66" fmla="*/ 2454 w 3346"/>
                <a:gd name="T67" fmla="*/ 878 h 895"/>
                <a:gd name="T68" fmla="*/ 2528 w 3346"/>
                <a:gd name="T69" fmla="*/ 842 h 895"/>
                <a:gd name="T70" fmla="*/ 2602 w 3346"/>
                <a:gd name="T71" fmla="*/ 820 h 895"/>
                <a:gd name="T72" fmla="*/ 2677 w 3346"/>
                <a:gd name="T73" fmla="*/ 678 h 895"/>
                <a:gd name="T74" fmla="*/ 2751 w 3346"/>
                <a:gd name="T75" fmla="*/ 884 h 895"/>
                <a:gd name="T76" fmla="*/ 2825 w 3346"/>
                <a:gd name="T77" fmla="*/ 895 h 895"/>
                <a:gd name="T78" fmla="*/ 2900 w 3346"/>
                <a:gd name="T79" fmla="*/ 817 h 895"/>
                <a:gd name="T80" fmla="*/ 2974 w 3346"/>
                <a:gd name="T81" fmla="*/ 878 h 895"/>
                <a:gd name="T82" fmla="*/ 3049 w 3346"/>
                <a:gd name="T83" fmla="*/ 882 h 895"/>
                <a:gd name="T84" fmla="*/ 3123 w 3346"/>
                <a:gd name="T85" fmla="*/ 757 h 895"/>
                <a:gd name="T86" fmla="*/ 3197 w 3346"/>
                <a:gd name="T87" fmla="*/ 878 h 895"/>
                <a:gd name="T88" fmla="*/ 3272 w 3346"/>
                <a:gd name="T89" fmla="*/ 767 h 895"/>
                <a:gd name="T90" fmla="*/ 3346 w 3346"/>
                <a:gd name="T91" fmla="*/ 73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46" h="895">
                  <a:moveTo>
                    <a:pt x="0" y="0"/>
                  </a:moveTo>
                  <a:lnTo>
                    <a:pt x="74" y="38"/>
                  </a:lnTo>
                  <a:lnTo>
                    <a:pt x="148" y="225"/>
                  </a:lnTo>
                  <a:lnTo>
                    <a:pt x="222" y="384"/>
                  </a:lnTo>
                  <a:lnTo>
                    <a:pt x="297" y="511"/>
                  </a:lnTo>
                  <a:lnTo>
                    <a:pt x="371" y="487"/>
                  </a:lnTo>
                  <a:lnTo>
                    <a:pt x="446" y="416"/>
                  </a:lnTo>
                  <a:lnTo>
                    <a:pt x="520" y="429"/>
                  </a:lnTo>
                  <a:lnTo>
                    <a:pt x="594" y="376"/>
                  </a:lnTo>
                  <a:lnTo>
                    <a:pt x="669" y="483"/>
                  </a:lnTo>
                  <a:lnTo>
                    <a:pt x="743" y="345"/>
                  </a:lnTo>
                  <a:lnTo>
                    <a:pt x="817" y="415"/>
                  </a:lnTo>
                  <a:lnTo>
                    <a:pt x="892" y="345"/>
                  </a:lnTo>
                  <a:lnTo>
                    <a:pt x="966" y="334"/>
                  </a:lnTo>
                  <a:lnTo>
                    <a:pt x="1041" y="172"/>
                  </a:lnTo>
                  <a:lnTo>
                    <a:pt x="1115" y="239"/>
                  </a:lnTo>
                  <a:lnTo>
                    <a:pt x="1189" y="340"/>
                  </a:lnTo>
                  <a:lnTo>
                    <a:pt x="1264" y="251"/>
                  </a:lnTo>
                  <a:lnTo>
                    <a:pt x="1338" y="352"/>
                  </a:lnTo>
                  <a:lnTo>
                    <a:pt x="1412" y="414"/>
                  </a:lnTo>
                  <a:lnTo>
                    <a:pt x="1487" y="450"/>
                  </a:lnTo>
                  <a:lnTo>
                    <a:pt x="1561" y="406"/>
                  </a:lnTo>
                  <a:lnTo>
                    <a:pt x="1636" y="575"/>
                  </a:lnTo>
                  <a:lnTo>
                    <a:pt x="1710" y="431"/>
                  </a:lnTo>
                  <a:lnTo>
                    <a:pt x="1784" y="603"/>
                  </a:lnTo>
                  <a:lnTo>
                    <a:pt x="1859" y="610"/>
                  </a:lnTo>
                  <a:lnTo>
                    <a:pt x="1933" y="710"/>
                  </a:lnTo>
                  <a:lnTo>
                    <a:pt x="2007" y="745"/>
                  </a:lnTo>
                  <a:lnTo>
                    <a:pt x="2082" y="820"/>
                  </a:lnTo>
                  <a:lnTo>
                    <a:pt x="2156" y="583"/>
                  </a:lnTo>
                  <a:lnTo>
                    <a:pt x="2231" y="759"/>
                  </a:lnTo>
                  <a:lnTo>
                    <a:pt x="2305" y="650"/>
                  </a:lnTo>
                  <a:lnTo>
                    <a:pt x="2379" y="627"/>
                  </a:lnTo>
                  <a:lnTo>
                    <a:pt x="2454" y="878"/>
                  </a:lnTo>
                  <a:lnTo>
                    <a:pt x="2528" y="842"/>
                  </a:lnTo>
                  <a:lnTo>
                    <a:pt x="2602" y="820"/>
                  </a:lnTo>
                  <a:lnTo>
                    <a:pt x="2677" y="678"/>
                  </a:lnTo>
                  <a:lnTo>
                    <a:pt x="2751" y="884"/>
                  </a:lnTo>
                  <a:lnTo>
                    <a:pt x="2825" y="895"/>
                  </a:lnTo>
                  <a:lnTo>
                    <a:pt x="2900" y="817"/>
                  </a:lnTo>
                  <a:lnTo>
                    <a:pt x="2974" y="878"/>
                  </a:lnTo>
                  <a:lnTo>
                    <a:pt x="3049" y="882"/>
                  </a:lnTo>
                  <a:lnTo>
                    <a:pt x="3123" y="757"/>
                  </a:lnTo>
                  <a:lnTo>
                    <a:pt x="3197" y="878"/>
                  </a:lnTo>
                  <a:lnTo>
                    <a:pt x="3272" y="767"/>
                  </a:lnTo>
                  <a:lnTo>
                    <a:pt x="3346" y="738"/>
                  </a:lnTo>
                </a:path>
              </a:pathLst>
            </a:custGeom>
            <a:noFill/>
            <a:ln w="17463" cap="flat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9">
              <a:extLst>
                <a:ext uri="{FF2B5EF4-FFF2-40B4-BE49-F238E27FC236}">
                  <a16:creationId xmlns:a16="http://schemas.microsoft.com/office/drawing/2014/main" id="{E7EBF6DF-2CDC-9C98-FB8A-96F8D36F2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2730500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10">
              <a:extLst>
                <a:ext uri="{FF2B5EF4-FFF2-40B4-BE49-F238E27FC236}">
                  <a16:creationId xmlns:a16="http://schemas.microsoft.com/office/drawing/2014/main" id="{3E71D3BD-28A6-A7EB-A0BF-AFA9EF54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2738438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11">
              <a:extLst>
                <a:ext uri="{FF2B5EF4-FFF2-40B4-BE49-F238E27FC236}">
                  <a16:creationId xmlns:a16="http://schemas.microsoft.com/office/drawing/2014/main" id="{A6A8587E-2AB9-CA10-272A-75FF87A25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79082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2">
              <a:extLst>
                <a:ext uri="{FF2B5EF4-FFF2-40B4-BE49-F238E27FC236}">
                  <a16:creationId xmlns:a16="http://schemas.microsoft.com/office/drawing/2014/main" id="{A88E23F5-2C2D-CDD4-83A2-F2369CEE4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79876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3">
              <a:extLst>
                <a:ext uri="{FF2B5EF4-FFF2-40B4-BE49-F238E27FC236}">
                  <a16:creationId xmlns:a16="http://schemas.microsoft.com/office/drawing/2014/main" id="{E0137062-483E-876A-9F90-479AD4059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086100"/>
              <a:ext cx="51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4">
              <a:extLst>
                <a:ext uri="{FF2B5EF4-FFF2-40B4-BE49-F238E27FC236}">
                  <a16:creationId xmlns:a16="http://schemas.microsoft.com/office/drawing/2014/main" id="{BA6850A9-D028-178C-D60F-84BBF78B2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095625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5">
              <a:extLst>
                <a:ext uri="{FF2B5EF4-FFF2-40B4-BE49-F238E27FC236}">
                  <a16:creationId xmlns:a16="http://schemas.microsoft.com/office/drawing/2014/main" id="{8A6CCAE2-6BBE-36F5-A620-9F3556A88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3338513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6">
              <a:extLst>
                <a:ext uri="{FF2B5EF4-FFF2-40B4-BE49-F238E27FC236}">
                  <a16:creationId xmlns:a16="http://schemas.microsoft.com/office/drawing/2014/main" id="{83F6C6BB-4790-3568-2AA5-6B8A7791A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3348038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7">
              <a:extLst>
                <a:ext uri="{FF2B5EF4-FFF2-40B4-BE49-F238E27FC236}">
                  <a16:creationId xmlns:a16="http://schemas.microsoft.com/office/drawing/2014/main" id="{7DB82998-C855-63F2-AB2C-C880A1F02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54012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8">
              <a:extLst>
                <a:ext uri="{FF2B5EF4-FFF2-40B4-BE49-F238E27FC236}">
                  <a16:creationId xmlns:a16="http://schemas.microsoft.com/office/drawing/2014/main" id="{6C349C35-32A1-2A9E-F12F-865EC00A1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3549650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3A435539-42FF-697E-0F37-922368924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" y="350202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BE1F6267-71AB-B515-2033-E393BAD8A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" y="3511550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21">
              <a:extLst>
                <a:ext uri="{FF2B5EF4-FFF2-40B4-BE49-F238E27FC236}">
                  <a16:creationId xmlns:a16="http://schemas.microsoft.com/office/drawing/2014/main" id="{D538A727-03C7-D401-19C3-8B03734D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3389313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22">
              <a:extLst>
                <a:ext uri="{FF2B5EF4-FFF2-40B4-BE49-F238E27FC236}">
                  <a16:creationId xmlns:a16="http://schemas.microsoft.com/office/drawing/2014/main" id="{23E09B68-F9C7-52D5-813E-640283459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3398838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3">
              <a:extLst>
                <a:ext uri="{FF2B5EF4-FFF2-40B4-BE49-F238E27FC236}">
                  <a16:creationId xmlns:a16="http://schemas.microsoft.com/office/drawing/2014/main" id="{EBB10918-AC3F-6D5C-FBE2-2E0115043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409950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4">
              <a:extLst>
                <a:ext uri="{FF2B5EF4-FFF2-40B4-BE49-F238E27FC236}">
                  <a16:creationId xmlns:a16="http://schemas.microsoft.com/office/drawing/2014/main" id="{09A12DFF-1097-F5C4-D1C4-A39F504E2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3419475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5">
              <a:extLst>
                <a:ext uri="{FF2B5EF4-FFF2-40B4-BE49-F238E27FC236}">
                  <a16:creationId xmlns:a16="http://schemas.microsoft.com/office/drawing/2014/main" id="{CE910E12-BB08-919D-B370-9D28E1E95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325813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6">
              <a:extLst>
                <a:ext uri="{FF2B5EF4-FFF2-40B4-BE49-F238E27FC236}">
                  <a16:creationId xmlns:a16="http://schemas.microsoft.com/office/drawing/2014/main" id="{614A484B-8158-94EC-3683-398B3C051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3335338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7">
              <a:extLst>
                <a:ext uri="{FF2B5EF4-FFF2-40B4-BE49-F238E27FC236}">
                  <a16:creationId xmlns:a16="http://schemas.microsoft.com/office/drawing/2014/main" id="{420736DB-F88D-71D0-D8B3-CFFE95F26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349567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8">
              <a:extLst>
                <a:ext uri="{FF2B5EF4-FFF2-40B4-BE49-F238E27FC236}">
                  <a16:creationId xmlns:a16="http://schemas.microsoft.com/office/drawing/2014/main" id="{BA0F24A9-7D50-6BE7-3F06-8FE3CC8FA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3505200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9">
              <a:extLst>
                <a:ext uri="{FF2B5EF4-FFF2-40B4-BE49-F238E27FC236}">
                  <a16:creationId xmlns:a16="http://schemas.microsoft.com/office/drawing/2014/main" id="{848A5621-6FDB-301D-CF5C-E194B0341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78188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30">
              <a:extLst>
                <a:ext uri="{FF2B5EF4-FFF2-40B4-BE49-F238E27FC236}">
                  <a16:creationId xmlns:a16="http://schemas.microsoft.com/office/drawing/2014/main" id="{C23DDB1C-713E-A24C-B160-D9190FAC8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" y="3287713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31">
              <a:extLst>
                <a:ext uri="{FF2B5EF4-FFF2-40B4-BE49-F238E27FC236}">
                  <a16:creationId xmlns:a16="http://schemas.microsoft.com/office/drawing/2014/main" id="{25B22277-B23A-B886-F964-5F07E8F13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3389313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2">
              <a:extLst>
                <a:ext uri="{FF2B5EF4-FFF2-40B4-BE49-F238E27FC236}">
                  <a16:creationId xmlns:a16="http://schemas.microsoft.com/office/drawing/2014/main" id="{207385D2-8187-5F6F-F5CF-ADD3B7AAE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3397250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3">
              <a:extLst>
                <a:ext uri="{FF2B5EF4-FFF2-40B4-BE49-F238E27FC236}">
                  <a16:creationId xmlns:a16="http://schemas.microsoft.com/office/drawing/2014/main" id="{0F9ADDEF-6345-0162-DE0F-C3ED9706D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3278188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4">
              <a:extLst>
                <a:ext uri="{FF2B5EF4-FFF2-40B4-BE49-F238E27FC236}">
                  <a16:creationId xmlns:a16="http://schemas.microsoft.com/office/drawing/2014/main" id="{F8E49D9B-69B5-2B1E-4D30-2E10DDBC0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3287713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5">
              <a:extLst>
                <a:ext uri="{FF2B5EF4-FFF2-40B4-BE49-F238E27FC236}">
                  <a16:creationId xmlns:a16="http://schemas.microsoft.com/office/drawing/2014/main" id="{2899B9C2-B86C-858D-8DBB-DC7163CBC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326072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6">
              <a:extLst>
                <a:ext uri="{FF2B5EF4-FFF2-40B4-BE49-F238E27FC236}">
                  <a16:creationId xmlns:a16="http://schemas.microsoft.com/office/drawing/2014/main" id="{0B3DB797-7B84-9BFC-F225-BBDE52D55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26866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7">
              <a:extLst>
                <a:ext uri="{FF2B5EF4-FFF2-40B4-BE49-F238E27FC236}">
                  <a16:creationId xmlns:a16="http://schemas.microsoft.com/office/drawing/2014/main" id="{88BBE494-1996-A805-8DCB-2D99EF4D7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3003550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38">
              <a:extLst>
                <a:ext uri="{FF2B5EF4-FFF2-40B4-BE49-F238E27FC236}">
                  <a16:creationId xmlns:a16="http://schemas.microsoft.com/office/drawing/2014/main" id="{4189348C-7288-E365-FB1F-76C5F88E4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3011488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9">
              <a:extLst>
                <a:ext uri="{FF2B5EF4-FFF2-40B4-BE49-F238E27FC236}">
                  <a16:creationId xmlns:a16="http://schemas.microsoft.com/office/drawing/2014/main" id="{B5A06779-1819-9747-D025-C6DD10025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3109913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40">
              <a:extLst>
                <a:ext uri="{FF2B5EF4-FFF2-40B4-BE49-F238E27FC236}">
                  <a16:creationId xmlns:a16="http://schemas.microsoft.com/office/drawing/2014/main" id="{107CEAC7-603E-2213-DE71-9F2CCFBFB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3117850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1">
              <a:extLst>
                <a:ext uri="{FF2B5EF4-FFF2-40B4-BE49-F238E27FC236}">
                  <a16:creationId xmlns:a16="http://schemas.microsoft.com/office/drawing/2014/main" id="{30474669-EDC6-196F-B7C9-CE3A5002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3268663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2">
              <a:extLst>
                <a:ext uri="{FF2B5EF4-FFF2-40B4-BE49-F238E27FC236}">
                  <a16:creationId xmlns:a16="http://schemas.microsoft.com/office/drawing/2014/main" id="{B58C58F8-48B2-0D6F-76A1-554B251E9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278188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43">
              <a:extLst>
                <a:ext uri="{FF2B5EF4-FFF2-40B4-BE49-F238E27FC236}">
                  <a16:creationId xmlns:a16="http://schemas.microsoft.com/office/drawing/2014/main" id="{12BE9821-B908-9BE4-342E-609525839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3128963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4">
              <a:extLst>
                <a:ext uri="{FF2B5EF4-FFF2-40B4-BE49-F238E27FC236}">
                  <a16:creationId xmlns:a16="http://schemas.microsoft.com/office/drawing/2014/main" id="{DD69A2CA-7C45-4FC0-EB23-32BD58518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3136900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5">
              <a:extLst>
                <a:ext uri="{FF2B5EF4-FFF2-40B4-BE49-F238E27FC236}">
                  <a16:creationId xmlns:a16="http://schemas.microsoft.com/office/drawing/2014/main" id="{85C5A325-CB75-9697-1CD0-D2CE669C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3287713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6">
              <a:extLst>
                <a:ext uri="{FF2B5EF4-FFF2-40B4-BE49-F238E27FC236}">
                  <a16:creationId xmlns:a16="http://schemas.microsoft.com/office/drawing/2014/main" id="{3CC64DE6-3052-ABFC-F56C-EC369752F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3297238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47">
              <a:extLst>
                <a:ext uri="{FF2B5EF4-FFF2-40B4-BE49-F238E27FC236}">
                  <a16:creationId xmlns:a16="http://schemas.microsoft.com/office/drawing/2014/main" id="{0CA06365-BA60-53B2-9CFC-DB8E9E7DF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338772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48">
              <a:extLst>
                <a:ext uri="{FF2B5EF4-FFF2-40B4-BE49-F238E27FC236}">
                  <a16:creationId xmlns:a16="http://schemas.microsoft.com/office/drawing/2014/main" id="{A4AE2804-4BB2-6295-FA81-1386DEE6A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9566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9">
              <a:extLst>
                <a:ext uri="{FF2B5EF4-FFF2-40B4-BE49-F238E27FC236}">
                  <a16:creationId xmlns:a16="http://schemas.microsoft.com/office/drawing/2014/main" id="{62526E47-5025-0B02-1316-05F0224DF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3444875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50">
              <a:extLst>
                <a:ext uri="{FF2B5EF4-FFF2-40B4-BE49-F238E27FC236}">
                  <a16:creationId xmlns:a16="http://schemas.microsoft.com/office/drawing/2014/main" id="{AC94698D-1A6B-5A5B-AE63-CD4DBE8F1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345281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51">
              <a:extLst>
                <a:ext uri="{FF2B5EF4-FFF2-40B4-BE49-F238E27FC236}">
                  <a16:creationId xmlns:a16="http://schemas.microsoft.com/office/drawing/2014/main" id="{D07C06B4-C647-64A6-B8B9-FF54F61A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375025"/>
              <a:ext cx="51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52">
              <a:extLst>
                <a:ext uri="{FF2B5EF4-FFF2-40B4-BE49-F238E27FC236}">
                  <a16:creationId xmlns:a16="http://schemas.microsoft.com/office/drawing/2014/main" id="{E368A809-F4DC-BCC9-A907-AD6FFEFC0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338296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53">
              <a:extLst>
                <a:ext uri="{FF2B5EF4-FFF2-40B4-BE49-F238E27FC236}">
                  <a16:creationId xmlns:a16="http://schemas.microsoft.com/office/drawing/2014/main" id="{DB8437CE-D0F2-B15D-C986-56222867F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364172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54">
              <a:extLst>
                <a:ext uri="{FF2B5EF4-FFF2-40B4-BE49-F238E27FC236}">
                  <a16:creationId xmlns:a16="http://schemas.microsoft.com/office/drawing/2014/main" id="{4B933A29-018F-6F04-A89A-D4D106596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3651250"/>
              <a:ext cx="40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55">
              <a:extLst>
                <a:ext uri="{FF2B5EF4-FFF2-40B4-BE49-F238E27FC236}">
                  <a16:creationId xmlns:a16="http://schemas.microsoft.com/office/drawing/2014/main" id="{F922AC3F-16EE-9AAE-08EA-96E373A0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3414713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56">
              <a:extLst>
                <a:ext uri="{FF2B5EF4-FFF2-40B4-BE49-F238E27FC236}">
                  <a16:creationId xmlns:a16="http://schemas.microsoft.com/office/drawing/2014/main" id="{FF6038CF-BE8D-6A1A-067B-63A7E01C6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3422650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7">
              <a:extLst>
                <a:ext uri="{FF2B5EF4-FFF2-40B4-BE49-F238E27FC236}">
                  <a16:creationId xmlns:a16="http://schemas.microsoft.com/office/drawing/2014/main" id="{E68FCF31-443E-BC20-EEE6-5998A4C1E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368617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8">
              <a:extLst>
                <a:ext uri="{FF2B5EF4-FFF2-40B4-BE49-F238E27FC236}">
                  <a16:creationId xmlns:a16="http://schemas.microsoft.com/office/drawing/2014/main" id="{C61DC9FF-94EC-4D1B-4C7B-E870181C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3695700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9">
              <a:extLst>
                <a:ext uri="{FF2B5EF4-FFF2-40B4-BE49-F238E27FC236}">
                  <a16:creationId xmlns:a16="http://schemas.microsoft.com/office/drawing/2014/main" id="{EBC21098-AACD-3C86-29EF-A31941C8A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369887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60">
              <a:extLst>
                <a:ext uri="{FF2B5EF4-FFF2-40B4-BE49-F238E27FC236}">
                  <a16:creationId xmlns:a16="http://schemas.microsoft.com/office/drawing/2014/main" id="{9F1BB145-7E36-53C7-9C20-361A0033E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3706813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61">
              <a:extLst>
                <a:ext uri="{FF2B5EF4-FFF2-40B4-BE49-F238E27FC236}">
                  <a16:creationId xmlns:a16="http://schemas.microsoft.com/office/drawing/2014/main" id="{98FFF744-31CD-33B1-FADF-640AFA89E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" y="3856038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62">
              <a:extLst>
                <a:ext uri="{FF2B5EF4-FFF2-40B4-BE49-F238E27FC236}">
                  <a16:creationId xmlns:a16="http://schemas.microsoft.com/office/drawing/2014/main" id="{4B27ABB6-3154-6314-F0B7-7D50AA19C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386556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3">
              <a:extLst>
                <a:ext uri="{FF2B5EF4-FFF2-40B4-BE49-F238E27FC236}">
                  <a16:creationId xmlns:a16="http://schemas.microsoft.com/office/drawing/2014/main" id="{3E688C3F-C1DC-619C-E0A1-2F68A9DFA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3911600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4">
              <a:extLst>
                <a:ext uri="{FF2B5EF4-FFF2-40B4-BE49-F238E27FC236}">
                  <a16:creationId xmlns:a16="http://schemas.microsoft.com/office/drawing/2014/main" id="{CFEF7F8A-0FCF-98CB-31AD-A1B8458C7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3921125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5">
              <a:extLst>
                <a:ext uri="{FF2B5EF4-FFF2-40B4-BE49-F238E27FC236}">
                  <a16:creationId xmlns:a16="http://schemas.microsoft.com/office/drawing/2014/main" id="{061E8133-9D38-0157-CB27-18C4F375B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" y="4030663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66">
              <a:extLst>
                <a:ext uri="{FF2B5EF4-FFF2-40B4-BE49-F238E27FC236}">
                  <a16:creationId xmlns:a16="http://schemas.microsoft.com/office/drawing/2014/main" id="{8EE98F5C-EEC8-070E-EF1A-E978FF25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4040188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67">
              <a:extLst>
                <a:ext uri="{FF2B5EF4-FFF2-40B4-BE49-F238E27FC236}">
                  <a16:creationId xmlns:a16="http://schemas.microsoft.com/office/drawing/2014/main" id="{CE0ADAE2-CE22-404E-E64E-B349AF5BD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3656013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68">
              <a:extLst>
                <a:ext uri="{FF2B5EF4-FFF2-40B4-BE49-F238E27FC236}">
                  <a16:creationId xmlns:a16="http://schemas.microsoft.com/office/drawing/2014/main" id="{4049ADDC-6B85-579A-3A3A-14790BE76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663950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69">
              <a:extLst>
                <a:ext uri="{FF2B5EF4-FFF2-40B4-BE49-F238E27FC236}">
                  <a16:creationId xmlns:a16="http://schemas.microsoft.com/office/drawing/2014/main" id="{2498FFEA-5D87-25B0-B274-612F50D62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3935413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70">
              <a:extLst>
                <a:ext uri="{FF2B5EF4-FFF2-40B4-BE49-F238E27FC236}">
                  <a16:creationId xmlns:a16="http://schemas.microsoft.com/office/drawing/2014/main" id="{E12645B3-2629-0AC7-0892-4871B79B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943350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71">
              <a:extLst>
                <a:ext uri="{FF2B5EF4-FFF2-40B4-BE49-F238E27FC236}">
                  <a16:creationId xmlns:a16="http://schemas.microsoft.com/office/drawing/2014/main" id="{C66D3C51-56F6-A745-76E3-0ECDCCC2F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3760788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72">
              <a:extLst>
                <a:ext uri="{FF2B5EF4-FFF2-40B4-BE49-F238E27FC236}">
                  <a16:creationId xmlns:a16="http://schemas.microsoft.com/office/drawing/2014/main" id="{CC038493-F2DF-5484-4666-5DA4BD7F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377031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73">
              <a:extLst>
                <a:ext uri="{FF2B5EF4-FFF2-40B4-BE49-F238E27FC236}">
                  <a16:creationId xmlns:a16="http://schemas.microsoft.com/office/drawing/2014/main" id="{E9C9B7CE-C1FF-88E5-51A9-C78C7202A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3725863"/>
              <a:ext cx="51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74">
              <a:extLst>
                <a:ext uri="{FF2B5EF4-FFF2-40B4-BE49-F238E27FC236}">
                  <a16:creationId xmlns:a16="http://schemas.microsoft.com/office/drawing/2014/main" id="{5300157E-1221-C1E2-A63B-D14144F58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3733800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75">
              <a:extLst>
                <a:ext uri="{FF2B5EF4-FFF2-40B4-BE49-F238E27FC236}">
                  <a16:creationId xmlns:a16="http://schemas.microsoft.com/office/drawing/2014/main" id="{A871E23C-83D2-2BD8-7A40-E11C5D3B4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4124325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76">
              <a:extLst>
                <a:ext uri="{FF2B5EF4-FFF2-40B4-BE49-F238E27FC236}">
                  <a16:creationId xmlns:a16="http://schemas.microsoft.com/office/drawing/2014/main" id="{1B34364A-C2BC-AD2B-85B0-19518E460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4132263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77">
              <a:extLst>
                <a:ext uri="{FF2B5EF4-FFF2-40B4-BE49-F238E27FC236}">
                  <a16:creationId xmlns:a16="http://schemas.microsoft.com/office/drawing/2014/main" id="{1535E329-5DAC-DFBB-0D6F-789506CC2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4067175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78">
              <a:extLst>
                <a:ext uri="{FF2B5EF4-FFF2-40B4-BE49-F238E27FC236}">
                  <a16:creationId xmlns:a16="http://schemas.microsoft.com/office/drawing/2014/main" id="{F0C04871-382A-8203-A4E9-1C89EAE45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407511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9">
              <a:extLst>
                <a:ext uri="{FF2B5EF4-FFF2-40B4-BE49-F238E27FC236}">
                  <a16:creationId xmlns:a16="http://schemas.microsoft.com/office/drawing/2014/main" id="{52A120BC-E42E-3B1F-9143-FEA9D372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4030663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80">
              <a:extLst>
                <a:ext uri="{FF2B5EF4-FFF2-40B4-BE49-F238E27FC236}">
                  <a16:creationId xmlns:a16="http://schemas.microsoft.com/office/drawing/2014/main" id="{9BBF99DA-6B91-B2E3-A05D-F780AB5B5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4040188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81">
              <a:extLst>
                <a:ext uri="{FF2B5EF4-FFF2-40B4-BE49-F238E27FC236}">
                  <a16:creationId xmlns:a16="http://schemas.microsoft.com/office/drawing/2014/main" id="{0D7F15A0-E933-2BE4-5D7A-A1E34467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805238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82">
              <a:extLst>
                <a:ext uri="{FF2B5EF4-FFF2-40B4-BE49-F238E27FC236}">
                  <a16:creationId xmlns:a16="http://schemas.microsoft.com/office/drawing/2014/main" id="{78A070BD-897F-98D1-1D72-77F4DB9C3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3814763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83">
              <a:extLst>
                <a:ext uri="{FF2B5EF4-FFF2-40B4-BE49-F238E27FC236}">
                  <a16:creationId xmlns:a16="http://schemas.microsoft.com/office/drawing/2014/main" id="{1A5D357B-A5C8-6150-437E-EA7FFA944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4133850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84">
              <a:extLst>
                <a:ext uri="{FF2B5EF4-FFF2-40B4-BE49-F238E27FC236}">
                  <a16:creationId xmlns:a16="http://schemas.microsoft.com/office/drawing/2014/main" id="{6A121549-0A80-A90A-A73A-CABA7363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4141788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85">
              <a:extLst>
                <a:ext uri="{FF2B5EF4-FFF2-40B4-BE49-F238E27FC236}">
                  <a16:creationId xmlns:a16="http://schemas.microsoft.com/office/drawing/2014/main" id="{9407AC8C-2496-07E7-1FA4-334E55882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414972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86">
              <a:extLst>
                <a:ext uri="{FF2B5EF4-FFF2-40B4-BE49-F238E27FC236}">
                  <a16:creationId xmlns:a16="http://schemas.microsoft.com/office/drawing/2014/main" id="{07E711F2-060E-C429-E818-514ACD756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4159250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87">
              <a:extLst>
                <a:ext uri="{FF2B5EF4-FFF2-40B4-BE49-F238E27FC236}">
                  <a16:creationId xmlns:a16="http://schemas.microsoft.com/office/drawing/2014/main" id="{7D91BEF3-3903-E997-568D-E11EF1E08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4025900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88">
              <a:extLst>
                <a:ext uri="{FF2B5EF4-FFF2-40B4-BE49-F238E27FC236}">
                  <a16:creationId xmlns:a16="http://schemas.microsoft.com/office/drawing/2014/main" id="{F9A4FEC9-7402-99B2-AB93-B1F978D4D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4035425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89">
              <a:extLst>
                <a:ext uri="{FF2B5EF4-FFF2-40B4-BE49-F238E27FC236}">
                  <a16:creationId xmlns:a16="http://schemas.microsoft.com/office/drawing/2014/main" id="{65273C33-F1AF-1E74-0246-409FFB8BF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4124325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90">
              <a:extLst>
                <a:ext uri="{FF2B5EF4-FFF2-40B4-BE49-F238E27FC236}">
                  <a16:creationId xmlns:a16="http://schemas.microsoft.com/office/drawing/2014/main" id="{FC3B2588-665C-5AAE-8EFD-6D8F7D028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413226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91">
              <a:extLst>
                <a:ext uri="{FF2B5EF4-FFF2-40B4-BE49-F238E27FC236}">
                  <a16:creationId xmlns:a16="http://schemas.microsoft.com/office/drawing/2014/main" id="{1E80E2BC-8489-38EF-1FDE-0AE7D9864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" y="4129088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92">
              <a:extLst>
                <a:ext uri="{FF2B5EF4-FFF2-40B4-BE49-F238E27FC236}">
                  <a16:creationId xmlns:a16="http://schemas.microsoft.com/office/drawing/2014/main" id="{90FE40B5-026A-29C2-9FC1-B749FC595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4138613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93">
              <a:extLst>
                <a:ext uri="{FF2B5EF4-FFF2-40B4-BE49-F238E27FC236}">
                  <a16:creationId xmlns:a16="http://schemas.microsoft.com/office/drawing/2014/main" id="{FED3644E-85DD-1FE0-9765-00C8C7F02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" y="3932238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94">
              <a:extLst>
                <a:ext uri="{FF2B5EF4-FFF2-40B4-BE49-F238E27FC236}">
                  <a16:creationId xmlns:a16="http://schemas.microsoft.com/office/drawing/2014/main" id="{A30A4C09-0EE0-4D8A-CB31-C6C4A64BC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3940175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95">
              <a:extLst>
                <a:ext uri="{FF2B5EF4-FFF2-40B4-BE49-F238E27FC236}">
                  <a16:creationId xmlns:a16="http://schemas.microsoft.com/office/drawing/2014/main" id="{4BA27E12-6B09-3369-D8BF-1AD15C6DE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4122738"/>
              <a:ext cx="52" cy="82550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96">
              <a:extLst>
                <a:ext uri="{FF2B5EF4-FFF2-40B4-BE49-F238E27FC236}">
                  <a16:creationId xmlns:a16="http://schemas.microsoft.com/office/drawing/2014/main" id="{05779907-2604-9D36-2F9D-3A70B7396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4132263"/>
              <a:ext cx="41" cy="63500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97">
              <a:extLst>
                <a:ext uri="{FF2B5EF4-FFF2-40B4-BE49-F238E27FC236}">
                  <a16:creationId xmlns:a16="http://schemas.microsoft.com/office/drawing/2014/main" id="{7F12DACF-E94F-9317-BAF2-94B29539B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3948113"/>
              <a:ext cx="52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8">
              <a:extLst>
                <a:ext uri="{FF2B5EF4-FFF2-40B4-BE49-F238E27FC236}">
                  <a16:creationId xmlns:a16="http://schemas.microsoft.com/office/drawing/2014/main" id="{095986BF-DF31-9F7E-91F8-B4FC7DECF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3956050"/>
              <a:ext cx="40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99">
              <a:extLst>
                <a:ext uri="{FF2B5EF4-FFF2-40B4-BE49-F238E27FC236}">
                  <a16:creationId xmlns:a16="http://schemas.microsoft.com/office/drawing/2014/main" id="{0521AB38-897E-CBFF-1DE6-87EE90F4A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3902075"/>
              <a:ext cx="51" cy="80963"/>
            </a:xfrm>
            <a:prstGeom prst="rect">
              <a:avLst/>
            </a:pr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200">
              <a:extLst>
                <a:ext uri="{FF2B5EF4-FFF2-40B4-BE49-F238E27FC236}">
                  <a16:creationId xmlns:a16="http://schemas.microsoft.com/office/drawing/2014/main" id="{45134D07-A479-2F8E-1D21-AD1219258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3910013"/>
              <a:ext cx="41" cy="65088"/>
            </a:xfrm>
            <a:prstGeom prst="rect">
              <a:avLst/>
            </a:prstGeom>
            <a:noFill/>
            <a:ln w="1746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201">
              <a:extLst>
                <a:ext uri="{FF2B5EF4-FFF2-40B4-BE49-F238E27FC236}">
                  <a16:creationId xmlns:a16="http://schemas.microsoft.com/office/drawing/2014/main" id="{675E22AD-AB1A-14C3-6AA6-8D902FE18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1441450"/>
              <a:ext cx="421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Male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202">
              <a:extLst>
                <a:ext uri="{FF2B5EF4-FFF2-40B4-BE49-F238E27FC236}">
                  <a16:creationId xmlns:a16="http://schemas.microsoft.com/office/drawing/2014/main" id="{330856B4-26E7-BB22-CC30-2DEAB815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3621088"/>
              <a:ext cx="609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Female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Line 203">
              <a:extLst>
                <a:ext uri="{FF2B5EF4-FFF2-40B4-BE49-F238E27FC236}">
                  <a16:creationId xmlns:a16="http://schemas.microsoft.com/office/drawing/2014/main" id="{F63C24AB-89C1-22BD-0518-382D0A2C3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2" y="1046163"/>
              <a:ext cx="0" cy="481965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204">
              <a:extLst>
                <a:ext uri="{FF2B5EF4-FFF2-40B4-BE49-F238E27FC236}">
                  <a16:creationId xmlns:a16="http://schemas.microsoft.com/office/drawing/2014/main" id="{ABEBE54E-8BA9-FC87-C4C8-F25FB33C5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0" y="3613"/>
              <a:ext cx="5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" name="Rectangle 206">
            <a:extLst>
              <a:ext uri="{FF2B5EF4-FFF2-40B4-BE49-F238E27FC236}">
                <a16:creationId xmlns:a16="http://schemas.microsoft.com/office/drawing/2014/main" id="{66591210-70AA-7A42-EDCA-EAE15DF54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621338"/>
            <a:ext cx="228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Line 207">
            <a:extLst>
              <a:ext uri="{FF2B5EF4-FFF2-40B4-BE49-F238E27FC236}">
                <a16:creationId xmlns:a16="http://schemas.microsoft.com/office/drawing/2014/main" id="{30346FD7-62C2-081B-F0A7-AA1D62A18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875" y="4975225"/>
            <a:ext cx="825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Rectangle 208">
            <a:extLst>
              <a:ext uri="{FF2B5EF4-FFF2-40B4-BE49-F238E27FC236}">
                <a16:creationId xmlns:a16="http://schemas.microsoft.com/office/drawing/2014/main" id="{80CB8878-B7E2-6F05-CDDB-CDAEE7357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4860925"/>
            <a:ext cx="290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Line 209">
            <a:extLst>
              <a:ext uri="{FF2B5EF4-FFF2-40B4-BE49-F238E27FC236}">
                <a16:creationId xmlns:a16="http://schemas.microsoft.com/office/drawing/2014/main" id="{9E822565-D7CF-9DF4-9BB5-C9265C251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875" y="4214813"/>
            <a:ext cx="825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Rectangle 210">
            <a:extLst>
              <a:ext uri="{FF2B5EF4-FFF2-40B4-BE49-F238E27FC236}">
                <a16:creationId xmlns:a16="http://schemas.microsoft.com/office/drawing/2014/main" id="{6FFD0361-6312-FB75-534D-5570DFD0C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4100513"/>
            <a:ext cx="290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Line 211">
            <a:extLst>
              <a:ext uri="{FF2B5EF4-FFF2-40B4-BE49-F238E27FC236}">
                <a16:creationId xmlns:a16="http://schemas.microsoft.com/office/drawing/2014/main" id="{F4132DB4-3F97-7179-13CE-B50EAF671B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875" y="3455988"/>
            <a:ext cx="825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Rectangle 212">
            <a:extLst>
              <a:ext uri="{FF2B5EF4-FFF2-40B4-BE49-F238E27FC236}">
                <a16:creationId xmlns:a16="http://schemas.microsoft.com/office/drawing/2014/main" id="{97C5255A-3D7C-F515-0C64-C004E8D0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3340100"/>
            <a:ext cx="290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Line 213">
            <a:extLst>
              <a:ext uri="{FF2B5EF4-FFF2-40B4-BE49-F238E27FC236}">
                <a16:creationId xmlns:a16="http://schemas.microsoft.com/office/drawing/2014/main" id="{B7A83680-3C3D-0602-E7D3-293CE15588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875" y="2695575"/>
            <a:ext cx="825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Rectangle 214">
            <a:extLst>
              <a:ext uri="{FF2B5EF4-FFF2-40B4-BE49-F238E27FC236}">
                <a16:creationId xmlns:a16="http://schemas.microsoft.com/office/drawing/2014/main" id="{6BE07B15-E21C-0309-1841-0C45E85D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579688"/>
            <a:ext cx="290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Line 215">
            <a:extLst>
              <a:ext uri="{FF2B5EF4-FFF2-40B4-BE49-F238E27FC236}">
                <a16:creationId xmlns:a16="http://schemas.microsoft.com/office/drawing/2014/main" id="{48F2F818-57AF-3048-CCD5-B7F9F2D3F8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875" y="1935163"/>
            <a:ext cx="825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Rectangle 216">
            <a:extLst>
              <a:ext uri="{FF2B5EF4-FFF2-40B4-BE49-F238E27FC236}">
                <a16:creationId xmlns:a16="http://schemas.microsoft.com/office/drawing/2014/main" id="{3230B8FB-73DC-AE50-993A-FF39B6D1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820863"/>
            <a:ext cx="290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Line 217">
            <a:extLst>
              <a:ext uri="{FF2B5EF4-FFF2-40B4-BE49-F238E27FC236}">
                <a16:creationId xmlns:a16="http://schemas.microsoft.com/office/drawing/2014/main" id="{BD6D4A02-6C0F-ECED-91C6-A939087671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875" y="1174750"/>
            <a:ext cx="825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Rectangle 218">
            <a:extLst>
              <a:ext uri="{FF2B5EF4-FFF2-40B4-BE49-F238E27FC236}">
                <a16:creationId xmlns:a16="http://schemas.microsoft.com/office/drawing/2014/main" id="{84420236-5D43-EA31-ADD7-859C7AEBC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060450"/>
            <a:ext cx="290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Rectangle 219">
            <a:extLst>
              <a:ext uri="{FF2B5EF4-FFF2-40B4-BE49-F238E27FC236}">
                <a16:creationId xmlns:a16="http://schemas.microsoft.com/office/drawing/2014/main" id="{8AFD37AF-4297-EDB4-F573-0F3F43A9B9E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90650" y="3806825"/>
            <a:ext cx="223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220">
            <a:extLst>
              <a:ext uri="{FF2B5EF4-FFF2-40B4-BE49-F238E27FC236}">
                <a16:creationId xmlns:a16="http://schemas.microsoft.com/office/drawing/2014/main" id="{3ECBC5A0-4480-918F-CCAA-D4FB8126EB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01763" y="3683000"/>
            <a:ext cx="20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221">
            <a:extLst>
              <a:ext uri="{FF2B5EF4-FFF2-40B4-BE49-F238E27FC236}">
                <a16:creationId xmlns:a16="http://schemas.microsoft.com/office/drawing/2014/main" id="{E4EFFCA2-29C7-B8F9-4AD5-47A7AA3F41A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08113" y="3576638"/>
            <a:ext cx="188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Rectangle 222">
            <a:extLst>
              <a:ext uri="{FF2B5EF4-FFF2-40B4-BE49-F238E27FC236}">
                <a16:creationId xmlns:a16="http://schemas.microsoft.com/office/drawing/2014/main" id="{08FA63FF-4878-0FA2-9471-C4A5B43A4B8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08113" y="3473450"/>
            <a:ext cx="188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Rectangle 223">
            <a:extLst>
              <a:ext uri="{FF2B5EF4-FFF2-40B4-BE49-F238E27FC236}">
                <a16:creationId xmlns:a16="http://schemas.microsoft.com/office/drawing/2014/main" id="{2DC10C74-1E18-9357-48E8-7A9CA865291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36688" y="3398838"/>
            <a:ext cx="133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224">
            <a:extLst>
              <a:ext uri="{FF2B5EF4-FFF2-40B4-BE49-F238E27FC236}">
                <a16:creationId xmlns:a16="http://schemas.microsoft.com/office/drawing/2014/main" id="{477C4DF3-72C6-EF29-C930-8315FCBA85B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06525" y="3324225"/>
            <a:ext cx="192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225">
            <a:extLst>
              <a:ext uri="{FF2B5EF4-FFF2-40B4-BE49-F238E27FC236}">
                <a16:creationId xmlns:a16="http://schemas.microsoft.com/office/drawing/2014/main" id="{4985CC57-07E9-959C-C9A7-5BFDD2B47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01763" y="3219450"/>
            <a:ext cx="20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26">
            <a:extLst>
              <a:ext uri="{FF2B5EF4-FFF2-40B4-BE49-F238E27FC236}">
                <a16:creationId xmlns:a16="http://schemas.microsoft.com/office/drawing/2014/main" id="{4FEB5A29-3528-BD35-FF47-DD8C53EFDFB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30338" y="3133725"/>
            <a:ext cx="14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27">
            <a:extLst>
              <a:ext uri="{FF2B5EF4-FFF2-40B4-BE49-F238E27FC236}">
                <a16:creationId xmlns:a16="http://schemas.microsoft.com/office/drawing/2014/main" id="{E895FA85-E52D-07D5-CE9E-5CFF5BBC6C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84300" y="3033713"/>
            <a:ext cx="233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28">
            <a:extLst>
              <a:ext uri="{FF2B5EF4-FFF2-40B4-BE49-F238E27FC236}">
                <a16:creationId xmlns:a16="http://schemas.microsoft.com/office/drawing/2014/main" id="{6B84CFDB-73C9-3142-38C5-7F031A45215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01763" y="2901950"/>
            <a:ext cx="20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Rectangle 229">
            <a:extLst>
              <a:ext uri="{FF2B5EF4-FFF2-40B4-BE49-F238E27FC236}">
                <a16:creationId xmlns:a16="http://schemas.microsoft.com/office/drawing/2014/main" id="{AFB863C9-1224-3378-7B6D-4A61F7BBA83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30338" y="2817813"/>
            <a:ext cx="14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230">
            <a:extLst>
              <a:ext uri="{FF2B5EF4-FFF2-40B4-BE49-F238E27FC236}">
                <a16:creationId xmlns:a16="http://schemas.microsoft.com/office/drawing/2014/main" id="{CAC5BF55-FC3B-07A4-99D6-29A8AB155C8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01763" y="2733675"/>
            <a:ext cx="20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" name="Line 231">
            <a:extLst>
              <a:ext uri="{FF2B5EF4-FFF2-40B4-BE49-F238E27FC236}">
                <a16:creationId xmlns:a16="http://schemas.microsoft.com/office/drawing/2014/main" id="{EF09A804-B92A-1CBD-258F-764B73603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3425" y="5865813"/>
            <a:ext cx="557212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Line 232">
            <a:extLst>
              <a:ext uri="{FF2B5EF4-FFF2-40B4-BE49-F238E27FC236}">
                <a16:creationId xmlns:a16="http://schemas.microsoft.com/office/drawing/2014/main" id="{A343D366-4407-BAA2-DFD3-0A18BCF35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Rectangle 233">
            <a:extLst>
              <a:ext uri="{FF2B5EF4-FFF2-40B4-BE49-F238E27FC236}">
                <a16:creationId xmlns:a16="http://schemas.microsoft.com/office/drawing/2014/main" id="{8ADDE149-8635-1875-ADB2-594B55E25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" name="Line 234">
            <a:extLst>
              <a:ext uri="{FF2B5EF4-FFF2-40B4-BE49-F238E27FC236}">
                <a16:creationId xmlns:a16="http://schemas.microsoft.com/office/drawing/2014/main" id="{203C429A-B248-1FB2-981B-F00A2909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1625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Rectangle 235">
            <a:extLst>
              <a:ext uri="{FF2B5EF4-FFF2-40B4-BE49-F238E27FC236}">
                <a16:creationId xmlns:a16="http://schemas.microsoft.com/office/drawing/2014/main" id="{70E0D0D0-BCFB-3AF5-EB21-DD2AAA59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Line 236">
            <a:extLst>
              <a:ext uri="{FF2B5EF4-FFF2-40B4-BE49-F238E27FC236}">
                <a16:creationId xmlns:a16="http://schemas.microsoft.com/office/drawing/2014/main" id="{D97FF077-395A-84F7-94AC-8CB6725D7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0588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Rectangle 237">
            <a:extLst>
              <a:ext uri="{FF2B5EF4-FFF2-40B4-BE49-F238E27FC236}">
                <a16:creationId xmlns:a16="http://schemas.microsoft.com/office/drawing/2014/main" id="{6C5A2E48-EBE5-130D-5748-41C12A5FB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7" name="Line 238">
            <a:extLst>
              <a:ext uri="{FF2B5EF4-FFF2-40B4-BE49-F238E27FC236}">
                <a16:creationId xmlns:a16="http://schemas.microsoft.com/office/drawing/2014/main" id="{766168F0-C198-101F-9D2C-FD49D99CE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Rectangle 239">
            <a:extLst>
              <a:ext uri="{FF2B5EF4-FFF2-40B4-BE49-F238E27FC236}">
                <a16:creationId xmlns:a16="http://schemas.microsoft.com/office/drawing/2014/main" id="{35CBF77E-2445-3943-5245-1F846416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9" name="Line 240">
            <a:extLst>
              <a:ext uri="{FF2B5EF4-FFF2-40B4-BE49-F238E27FC236}">
                <a16:creationId xmlns:a16="http://schemas.microsoft.com/office/drawing/2014/main" id="{AAB61EB0-BA8E-A47E-F6AD-03BA5BF48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1688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Rectangle 241">
            <a:extLst>
              <a:ext uri="{FF2B5EF4-FFF2-40B4-BE49-F238E27FC236}">
                <a16:creationId xmlns:a16="http://schemas.microsoft.com/office/drawing/2014/main" id="{50AF2B0F-0A68-E633-B3EA-D53B2A05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Line 242">
            <a:extLst>
              <a:ext uri="{FF2B5EF4-FFF2-40B4-BE49-F238E27FC236}">
                <a16:creationId xmlns:a16="http://schemas.microsoft.com/office/drawing/2014/main" id="{DFCD8909-F0D1-3DDF-1D3E-7C5B5750D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2238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Rectangle 243">
            <a:extLst>
              <a:ext uri="{FF2B5EF4-FFF2-40B4-BE49-F238E27FC236}">
                <a16:creationId xmlns:a16="http://schemas.microsoft.com/office/drawing/2014/main" id="{1837E6B1-EACE-A4DB-76BC-D20B8E2A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Line 244">
            <a:extLst>
              <a:ext uri="{FF2B5EF4-FFF2-40B4-BE49-F238E27FC236}">
                <a16:creationId xmlns:a16="http://schemas.microsoft.com/office/drawing/2014/main" id="{75D2F1FC-F2DD-CF5C-39BD-696D9C859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2788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Rectangle 245">
            <a:extLst>
              <a:ext uri="{FF2B5EF4-FFF2-40B4-BE49-F238E27FC236}">
                <a16:creationId xmlns:a16="http://schemas.microsoft.com/office/drawing/2014/main" id="{B7EEFB79-56DA-2D91-BD70-489C9F2D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Line 246">
            <a:extLst>
              <a:ext uri="{FF2B5EF4-FFF2-40B4-BE49-F238E27FC236}">
                <a16:creationId xmlns:a16="http://schemas.microsoft.com/office/drawing/2014/main" id="{E02CD072-BBEE-3118-F6DE-617E67BEA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Rectangle 247">
            <a:extLst>
              <a:ext uri="{FF2B5EF4-FFF2-40B4-BE49-F238E27FC236}">
                <a16:creationId xmlns:a16="http://schemas.microsoft.com/office/drawing/2014/main" id="{BBFB04BD-67BD-EA03-99E7-06DA15213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338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Line 248">
            <a:extLst>
              <a:ext uri="{FF2B5EF4-FFF2-40B4-BE49-F238E27FC236}">
                <a16:creationId xmlns:a16="http://schemas.microsoft.com/office/drawing/2014/main" id="{8915914D-14F8-1BC5-76C0-02BC688BE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3888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Rectangle 249">
            <a:extLst>
              <a:ext uri="{FF2B5EF4-FFF2-40B4-BE49-F238E27FC236}">
                <a16:creationId xmlns:a16="http://schemas.microsoft.com/office/drawing/2014/main" id="{1A47A77A-A473-67F7-03F1-455C94F6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Line 250">
            <a:extLst>
              <a:ext uri="{FF2B5EF4-FFF2-40B4-BE49-F238E27FC236}">
                <a16:creationId xmlns:a16="http://schemas.microsoft.com/office/drawing/2014/main" id="{7DB4C6FD-9E8E-1BF4-74BD-3073F66B9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375" y="5865813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Rectangle 251">
            <a:extLst>
              <a:ext uri="{FF2B5EF4-FFF2-40B4-BE49-F238E27FC236}">
                <a16:creationId xmlns:a16="http://schemas.microsoft.com/office/drawing/2014/main" id="{D7F2840B-7377-8ABF-E212-C46CF2694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5" y="5989638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Rectangle 252">
            <a:extLst>
              <a:ext uri="{FF2B5EF4-FFF2-40B4-BE49-F238E27FC236}">
                <a16:creationId xmlns:a16="http://schemas.microsoft.com/office/drawing/2014/main" id="{E17F3FCE-1F57-7F9F-0F9B-BD6AFAADB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288087"/>
            <a:ext cx="2152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 at Enrollment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52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7ADD-07D7-5D81-21E3-6943FC57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Rate: Higher for Healthy (low-risk)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4072D48-13FE-9888-14F7-4762F7F3480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43000" y="861235"/>
            <a:ext cx="655320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E2140-0982-2EA5-6D6F-0C2EA5222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61235"/>
            <a:ext cx="6564313" cy="5821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E6B030-0637-1EB6-9F03-ECF9C030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1066023"/>
            <a:ext cx="5710238" cy="4765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06F35-316B-7C7E-D20C-F70569A4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1072373"/>
            <a:ext cx="5699125" cy="4752975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C0B0AFE5-EA60-BF5F-A4E5-7624ECF04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5703110"/>
            <a:ext cx="5710238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F8351A5-809D-473A-D6DB-5DECC00E4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4952223"/>
            <a:ext cx="5710238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04EFFFE6-135A-EC25-1AF7-0964B41AF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4199748"/>
            <a:ext cx="5710238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A87D1A2D-51FA-A5B2-DACF-58083EF16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3448860"/>
            <a:ext cx="5710238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99332987-4A2A-743D-214F-0F9069ABE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2696385"/>
            <a:ext cx="5710238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D7C0939D-4C3B-C55D-0275-B7D20FE8B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1945498"/>
            <a:ext cx="5710238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9306FD79-99EC-63B5-FBD6-D9372A3AF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1194610"/>
            <a:ext cx="5710238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58D60DDF-CA5C-989C-BD8A-09C6918351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0125" y="1066023"/>
            <a:ext cx="0" cy="4765675"/>
          </a:xfrm>
          <a:prstGeom prst="line">
            <a:avLst/>
          </a:prstGeom>
          <a:noFill/>
          <a:ln w="17463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62C323-312F-458B-81AC-ADCF3E3FB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2029635"/>
            <a:ext cx="109538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E37FE3-608F-0EFF-87EF-86254B7B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2037573"/>
            <a:ext cx="90488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857132-AF84-B010-D378-FEEC9DDB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2559860"/>
            <a:ext cx="109538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7CB4CF-E8FF-A3E2-883B-C4E846F37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2567798"/>
            <a:ext cx="90488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72A507-FF05-D987-4D31-0D04C4F63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2672573"/>
            <a:ext cx="107950" cy="109538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0C2DCE-E919-2875-BBD4-6DAF8F54E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2680510"/>
            <a:ext cx="92075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B8120A-28D9-4689-FC15-FBBAF0A2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1418448"/>
            <a:ext cx="109538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347D2D-F9F6-F694-FCCC-4F488290E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426385"/>
            <a:ext cx="90488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706F76-8B9A-6EAF-B727-F3E893D1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2732898"/>
            <a:ext cx="109538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651BD2-1600-D2C7-F620-4CE340C7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2740835"/>
            <a:ext cx="90488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22A467-B0B2-C5B2-5ACC-E4E495C6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2617010"/>
            <a:ext cx="109538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9DEED5-378F-8A77-0A33-13DECC0B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2624948"/>
            <a:ext cx="90488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083546-188C-1183-2D7D-B8D6D875D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5" y="2805923"/>
            <a:ext cx="109538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BD39AE1-C0CE-FF90-8CEB-8E7B02F52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2813860"/>
            <a:ext cx="90488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BE7155-52F9-A481-BF1D-23ED3766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3207560"/>
            <a:ext cx="109538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C58629-8C2D-291F-FEFB-D5A67ED2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215498"/>
            <a:ext cx="90488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BBE740-6AE0-3F2B-B20C-A29E8DE20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066273"/>
            <a:ext cx="107950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0D34FB3-19D5-474E-E916-B3D3A861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3074210"/>
            <a:ext cx="92075" cy="90488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0800A2-053B-AE3C-F310-0D7E78A4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128185"/>
            <a:ext cx="107950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901F44-E353-17D4-A0D1-485372EF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3136123"/>
            <a:ext cx="92075" cy="90488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8711A22-10FD-870B-2749-6A4EE77E6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353610"/>
            <a:ext cx="109538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6940035-0C6D-184F-DE98-804327F95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3361548"/>
            <a:ext cx="90488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F03BCE9-63F2-89CF-914B-25C65951B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85385"/>
            <a:ext cx="109538" cy="109538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E48451B-71C9-E2DE-E28D-DFCB0A73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3594910"/>
            <a:ext cx="90488" cy="90488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E02596-B5C0-F7C0-F81E-9A8F1DABD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694923"/>
            <a:ext cx="107950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684056C-7976-99E1-098B-ABA93DE44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3702860"/>
            <a:ext cx="92075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AA6FC7-32A1-81CB-CA48-209C4583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3753660"/>
            <a:ext cx="107950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FFC7480-E4CE-1D1B-7B72-1D7DB893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3761598"/>
            <a:ext cx="92075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BA00E2B-DB75-933A-030A-C4F34E8B3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3961623"/>
            <a:ext cx="107950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86E7518-850E-5286-F27F-3EC45E02F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3969560"/>
            <a:ext cx="92075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3B155AD-F84E-CBEF-AFED-AA8D85D0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277535"/>
            <a:ext cx="107950" cy="109538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736865-0F9D-A3C3-293E-0FF6AE71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25" y="4287060"/>
            <a:ext cx="92075" cy="90488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DD8ABFD-89D7-02F5-838F-89BF5794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948923"/>
            <a:ext cx="107950" cy="107950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5BC1DC-737C-644E-B28D-32F909A4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56860"/>
            <a:ext cx="92075" cy="92075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A15E259-B0B3-034A-29E7-3C88EFBDC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4112435"/>
            <a:ext cx="107950" cy="109538"/>
          </a:xfrm>
          <a:prstGeom prst="ellipse">
            <a:avLst/>
          </a:prstGeom>
          <a:solidFill>
            <a:srgbClr val="1A476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A667257-D404-F2C1-9F2C-4E73EFC58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4121960"/>
            <a:ext cx="92075" cy="90488"/>
          </a:xfrm>
          <a:prstGeom prst="ellips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5C729070-685A-1922-A133-84B7548E2673}"/>
              </a:ext>
            </a:extLst>
          </p:cNvPr>
          <p:cNvSpPr>
            <a:spLocks/>
          </p:cNvSpPr>
          <p:nvPr/>
        </p:nvSpPr>
        <p:spPr bwMode="auto">
          <a:xfrm>
            <a:off x="1919288" y="2137585"/>
            <a:ext cx="5392738" cy="2087563"/>
          </a:xfrm>
          <a:custGeom>
            <a:avLst/>
            <a:gdLst>
              <a:gd name="T0" fmla="*/ 0 w 3397"/>
              <a:gd name="T1" fmla="*/ 0 h 1315"/>
              <a:gd name="T2" fmla="*/ 219 w 3397"/>
              <a:gd name="T3" fmla="*/ 199 h 1315"/>
              <a:gd name="T4" fmla="*/ 327 w 3397"/>
              <a:gd name="T5" fmla="*/ 292 h 1315"/>
              <a:gd name="T6" fmla="*/ 525 w 3397"/>
              <a:gd name="T7" fmla="*/ 451 h 1315"/>
              <a:gd name="T8" fmla="*/ 589 w 3397"/>
              <a:gd name="T9" fmla="*/ 498 h 1315"/>
              <a:gd name="T10" fmla="*/ 836 w 3397"/>
              <a:gd name="T11" fmla="*/ 673 h 1315"/>
              <a:gd name="T12" fmla="*/ 1057 w 3397"/>
              <a:gd name="T13" fmla="*/ 811 h 1315"/>
              <a:gd name="T14" fmla="*/ 1177 w 3397"/>
              <a:gd name="T15" fmla="*/ 879 h 1315"/>
              <a:gd name="T16" fmla="*/ 1293 w 3397"/>
              <a:gd name="T17" fmla="*/ 939 h 1315"/>
              <a:gd name="T18" fmla="*/ 1489 w 3397"/>
              <a:gd name="T19" fmla="*/ 1032 h 1315"/>
              <a:gd name="T20" fmla="*/ 1684 w 3397"/>
              <a:gd name="T21" fmla="*/ 1111 h 1315"/>
              <a:gd name="T22" fmla="*/ 1765 w 3397"/>
              <a:gd name="T23" fmla="*/ 1140 h 1315"/>
              <a:gd name="T24" fmla="*/ 1906 w 3397"/>
              <a:gd name="T25" fmla="*/ 1186 h 1315"/>
              <a:gd name="T26" fmla="*/ 1968 w 3397"/>
              <a:gd name="T27" fmla="*/ 1204 h 1315"/>
              <a:gd name="T28" fmla="*/ 2079 w 3397"/>
              <a:gd name="T29" fmla="*/ 1232 h 1315"/>
              <a:gd name="T30" fmla="*/ 2176 w 3397"/>
              <a:gd name="T31" fmla="*/ 1253 h 1315"/>
              <a:gd name="T32" fmla="*/ 2221 w 3397"/>
              <a:gd name="T33" fmla="*/ 1262 h 1315"/>
              <a:gd name="T34" fmla="*/ 2302 w 3397"/>
              <a:gd name="T35" fmla="*/ 1277 h 1315"/>
              <a:gd name="T36" fmla="*/ 2376 w 3397"/>
              <a:gd name="T37" fmla="*/ 1288 h 1315"/>
              <a:gd name="T38" fmla="*/ 2444 w 3397"/>
              <a:gd name="T39" fmla="*/ 1296 h 1315"/>
              <a:gd name="T40" fmla="*/ 2506 w 3397"/>
              <a:gd name="T41" fmla="*/ 1302 h 1315"/>
              <a:gd name="T42" fmla="*/ 2563 w 3397"/>
              <a:gd name="T43" fmla="*/ 1307 h 1315"/>
              <a:gd name="T44" fmla="*/ 2590 w 3397"/>
              <a:gd name="T45" fmla="*/ 1309 h 1315"/>
              <a:gd name="T46" fmla="*/ 2642 w 3397"/>
              <a:gd name="T47" fmla="*/ 1312 h 1315"/>
              <a:gd name="T48" fmla="*/ 2690 w 3397"/>
              <a:gd name="T49" fmla="*/ 1314 h 1315"/>
              <a:gd name="T50" fmla="*/ 2736 w 3397"/>
              <a:gd name="T51" fmla="*/ 1315 h 1315"/>
              <a:gd name="T52" fmla="*/ 2779 w 3397"/>
              <a:gd name="T53" fmla="*/ 1315 h 1315"/>
              <a:gd name="T54" fmla="*/ 2820 w 3397"/>
              <a:gd name="T55" fmla="*/ 1315 h 1315"/>
              <a:gd name="T56" fmla="*/ 2859 w 3397"/>
              <a:gd name="T57" fmla="*/ 1314 h 1315"/>
              <a:gd name="T58" fmla="*/ 2896 w 3397"/>
              <a:gd name="T59" fmla="*/ 1313 h 1315"/>
              <a:gd name="T60" fmla="*/ 2931 w 3397"/>
              <a:gd name="T61" fmla="*/ 1311 h 1315"/>
              <a:gd name="T62" fmla="*/ 2965 w 3397"/>
              <a:gd name="T63" fmla="*/ 1309 h 1315"/>
              <a:gd name="T64" fmla="*/ 2997 w 3397"/>
              <a:gd name="T65" fmla="*/ 1307 h 1315"/>
              <a:gd name="T66" fmla="*/ 3028 w 3397"/>
              <a:gd name="T67" fmla="*/ 1304 h 1315"/>
              <a:gd name="T68" fmla="*/ 3058 w 3397"/>
              <a:gd name="T69" fmla="*/ 1301 h 1315"/>
              <a:gd name="T70" fmla="*/ 3087 w 3397"/>
              <a:gd name="T71" fmla="*/ 1299 h 1315"/>
              <a:gd name="T72" fmla="*/ 3115 w 3397"/>
              <a:gd name="T73" fmla="*/ 1295 h 1315"/>
              <a:gd name="T74" fmla="*/ 3141 w 3397"/>
              <a:gd name="T75" fmla="*/ 1292 h 1315"/>
              <a:gd name="T76" fmla="*/ 3167 w 3397"/>
              <a:gd name="T77" fmla="*/ 1289 h 1315"/>
              <a:gd name="T78" fmla="*/ 3192 w 3397"/>
              <a:gd name="T79" fmla="*/ 1286 h 1315"/>
              <a:gd name="T80" fmla="*/ 3217 w 3397"/>
              <a:gd name="T81" fmla="*/ 1282 h 1315"/>
              <a:gd name="T82" fmla="*/ 3240 w 3397"/>
              <a:gd name="T83" fmla="*/ 1278 h 1315"/>
              <a:gd name="T84" fmla="*/ 3263 w 3397"/>
              <a:gd name="T85" fmla="*/ 1274 h 1315"/>
              <a:gd name="T86" fmla="*/ 3285 w 3397"/>
              <a:gd name="T87" fmla="*/ 1271 h 1315"/>
              <a:gd name="T88" fmla="*/ 3307 w 3397"/>
              <a:gd name="T89" fmla="*/ 1267 h 1315"/>
              <a:gd name="T90" fmla="*/ 3328 w 3397"/>
              <a:gd name="T91" fmla="*/ 1263 h 1315"/>
              <a:gd name="T92" fmla="*/ 3348 w 3397"/>
              <a:gd name="T93" fmla="*/ 1259 h 1315"/>
              <a:gd name="T94" fmla="*/ 3368 w 3397"/>
              <a:gd name="T95" fmla="*/ 1255 h 1315"/>
              <a:gd name="T96" fmla="*/ 3387 w 3397"/>
              <a:gd name="T97" fmla="*/ 1251 h 1315"/>
              <a:gd name="T98" fmla="*/ 3397 w 3397"/>
              <a:gd name="T99" fmla="*/ 1249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97" h="1315">
                <a:moveTo>
                  <a:pt x="0" y="0"/>
                </a:moveTo>
                <a:lnTo>
                  <a:pt x="0" y="0"/>
                </a:lnTo>
                <a:lnTo>
                  <a:pt x="48" y="45"/>
                </a:lnTo>
                <a:lnTo>
                  <a:pt x="219" y="199"/>
                </a:lnTo>
                <a:lnTo>
                  <a:pt x="235" y="213"/>
                </a:lnTo>
                <a:lnTo>
                  <a:pt x="327" y="292"/>
                </a:lnTo>
                <a:lnTo>
                  <a:pt x="413" y="362"/>
                </a:lnTo>
                <a:lnTo>
                  <a:pt x="525" y="451"/>
                </a:lnTo>
                <a:lnTo>
                  <a:pt x="568" y="483"/>
                </a:lnTo>
                <a:lnTo>
                  <a:pt x="589" y="498"/>
                </a:lnTo>
                <a:lnTo>
                  <a:pt x="766" y="626"/>
                </a:lnTo>
                <a:lnTo>
                  <a:pt x="836" y="673"/>
                </a:lnTo>
                <a:lnTo>
                  <a:pt x="961" y="753"/>
                </a:lnTo>
                <a:lnTo>
                  <a:pt x="1057" y="811"/>
                </a:lnTo>
                <a:lnTo>
                  <a:pt x="1080" y="824"/>
                </a:lnTo>
                <a:lnTo>
                  <a:pt x="1177" y="879"/>
                </a:lnTo>
                <a:lnTo>
                  <a:pt x="1229" y="907"/>
                </a:lnTo>
                <a:lnTo>
                  <a:pt x="1293" y="939"/>
                </a:lnTo>
                <a:lnTo>
                  <a:pt x="1370" y="977"/>
                </a:lnTo>
                <a:lnTo>
                  <a:pt x="1489" y="1032"/>
                </a:lnTo>
                <a:lnTo>
                  <a:pt x="1592" y="1076"/>
                </a:lnTo>
                <a:lnTo>
                  <a:pt x="1684" y="1111"/>
                </a:lnTo>
                <a:lnTo>
                  <a:pt x="1688" y="1113"/>
                </a:lnTo>
                <a:lnTo>
                  <a:pt x="1765" y="1140"/>
                </a:lnTo>
                <a:lnTo>
                  <a:pt x="1839" y="1165"/>
                </a:lnTo>
                <a:lnTo>
                  <a:pt x="1906" y="1186"/>
                </a:lnTo>
                <a:lnTo>
                  <a:pt x="1936" y="1194"/>
                </a:lnTo>
                <a:lnTo>
                  <a:pt x="1968" y="1204"/>
                </a:lnTo>
                <a:lnTo>
                  <a:pt x="2026" y="1219"/>
                </a:lnTo>
                <a:lnTo>
                  <a:pt x="2079" y="1232"/>
                </a:lnTo>
                <a:lnTo>
                  <a:pt x="2129" y="1244"/>
                </a:lnTo>
                <a:lnTo>
                  <a:pt x="2176" y="1253"/>
                </a:lnTo>
                <a:lnTo>
                  <a:pt x="2202" y="1259"/>
                </a:lnTo>
                <a:lnTo>
                  <a:pt x="2221" y="1262"/>
                </a:lnTo>
                <a:lnTo>
                  <a:pt x="2262" y="1270"/>
                </a:lnTo>
                <a:lnTo>
                  <a:pt x="2302" y="1277"/>
                </a:lnTo>
                <a:lnTo>
                  <a:pt x="2340" y="1282"/>
                </a:lnTo>
                <a:lnTo>
                  <a:pt x="2376" y="1288"/>
                </a:lnTo>
                <a:lnTo>
                  <a:pt x="2410" y="1292"/>
                </a:lnTo>
                <a:lnTo>
                  <a:pt x="2444" y="1296"/>
                </a:lnTo>
                <a:lnTo>
                  <a:pt x="2475" y="1299"/>
                </a:lnTo>
                <a:lnTo>
                  <a:pt x="2506" y="1302"/>
                </a:lnTo>
                <a:lnTo>
                  <a:pt x="2535" y="1305"/>
                </a:lnTo>
                <a:lnTo>
                  <a:pt x="2563" y="1307"/>
                </a:lnTo>
                <a:lnTo>
                  <a:pt x="2564" y="1307"/>
                </a:lnTo>
                <a:lnTo>
                  <a:pt x="2590" y="1309"/>
                </a:lnTo>
                <a:lnTo>
                  <a:pt x="2617" y="1311"/>
                </a:lnTo>
                <a:lnTo>
                  <a:pt x="2642" y="1312"/>
                </a:lnTo>
                <a:lnTo>
                  <a:pt x="2667" y="1313"/>
                </a:lnTo>
                <a:lnTo>
                  <a:pt x="2690" y="1314"/>
                </a:lnTo>
                <a:lnTo>
                  <a:pt x="2714" y="1314"/>
                </a:lnTo>
                <a:lnTo>
                  <a:pt x="2736" y="1315"/>
                </a:lnTo>
                <a:lnTo>
                  <a:pt x="2758" y="1315"/>
                </a:lnTo>
                <a:lnTo>
                  <a:pt x="2779" y="1315"/>
                </a:lnTo>
                <a:lnTo>
                  <a:pt x="2800" y="1315"/>
                </a:lnTo>
                <a:lnTo>
                  <a:pt x="2820" y="1315"/>
                </a:lnTo>
                <a:lnTo>
                  <a:pt x="2840" y="1314"/>
                </a:lnTo>
                <a:lnTo>
                  <a:pt x="2859" y="1314"/>
                </a:lnTo>
                <a:lnTo>
                  <a:pt x="2878" y="1313"/>
                </a:lnTo>
                <a:lnTo>
                  <a:pt x="2896" y="1313"/>
                </a:lnTo>
                <a:lnTo>
                  <a:pt x="2914" y="1312"/>
                </a:lnTo>
                <a:lnTo>
                  <a:pt x="2931" y="1311"/>
                </a:lnTo>
                <a:lnTo>
                  <a:pt x="2948" y="1310"/>
                </a:lnTo>
                <a:lnTo>
                  <a:pt x="2965" y="1309"/>
                </a:lnTo>
                <a:lnTo>
                  <a:pt x="2981" y="1308"/>
                </a:lnTo>
                <a:lnTo>
                  <a:pt x="2997" y="1307"/>
                </a:lnTo>
                <a:lnTo>
                  <a:pt x="3013" y="1305"/>
                </a:lnTo>
                <a:lnTo>
                  <a:pt x="3028" y="1304"/>
                </a:lnTo>
                <a:lnTo>
                  <a:pt x="3043" y="1303"/>
                </a:lnTo>
                <a:lnTo>
                  <a:pt x="3058" y="1301"/>
                </a:lnTo>
                <a:lnTo>
                  <a:pt x="3073" y="1300"/>
                </a:lnTo>
                <a:lnTo>
                  <a:pt x="3087" y="1299"/>
                </a:lnTo>
                <a:lnTo>
                  <a:pt x="3101" y="1297"/>
                </a:lnTo>
                <a:lnTo>
                  <a:pt x="3115" y="1295"/>
                </a:lnTo>
                <a:lnTo>
                  <a:pt x="3128" y="1294"/>
                </a:lnTo>
                <a:lnTo>
                  <a:pt x="3141" y="1292"/>
                </a:lnTo>
                <a:lnTo>
                  <a:pt x="3154" y="1291"/>
                </a:lnTo>
                <a:lnTo>
                  <a:pt x="3167" y="1289"/>
                </a:lnTo>
                <a:lnTo>
                  <a:pt x="3180" y="1287"/>
                </a:lnTo>
                <a:lnTo>
                  <a:pt x="3192" y="1286"/>
                </a:lnTo>
                <a:lnTo>
                  <a:pt x="3205" y="1284"/>
                </a:lnTo>
                <a:lnTo>
                  <a:pt x="3217" y="1282"/>
                </a:lnTo>
                <a:lnTo>
                  <a:pt x="3228" y="1280"/>
                </a:lnTo>
                <a:lnTo>
                  <a:pt x="3240" y="1278"/>
                </a:lnTo>
                <a:lnTo>
                  <a:pt x="3252" y="1277"/>
                </a:lnTo>
                <a:lnTo>
                  <a:pt x="3263" y="1274"/>
                </a:lnTo>
                <a:lnTo>
                  <a:pt x="3274" y="1273"/>
                </a:lnTo>
                <a:lnTo>
                  <a:pt x="3285" y="1271"/>
                </a:lnTo>
                <a:lnTo>
                  <a:pt x="3296" y="1269"/>
                </a:lnTo>
                <a:lnTo>
                  <a:pt x="3307" y="1267"/>
                </a:lnTo>
                <a:lnTo>
                  <a:pt x="3317" y="1265"/>
                </a:lnTo>
                <a:lnTo>
                  <a:pt x="3328" y="1263"/>
                </a:lnTo>
                <a:lnTo>
                  <a:pt x="3338" y="1261"/>
                </a:lnTo>
                <a:lnTo>
                  <a:pt x="3348" y="1259"/>
                </a:lnTo>
                <a:lnTo>
                  <a:pt x="3358" y="1257"/>
                </a:lnTo>
                <a:lnTo>
                  <a:pt x="3368" y="1255"/>
                </a:lnTo>
                <a:lnTo>
                  <a:pt x="3378" y="1253"/>
                </a:lnTo>
                <a:lnTo>
                  <a:pt x="3387" y="1251"/>
                </a:lnTo>
                <a:lnTo>
                  <a:pt x="3397" y="1249"/>
                </a:lnTo>
                <a:lnTo>
                  <a:pt x="3397" y="1249"/>
                </a:lnTo>
              </a:path>
            </a:pathLst>
          </a:custGeom>
          <a:noFill/>
          <a:ln w="2540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3">
            <a:extLst>
              <a:ext uri="{FF2B5EF4-FFF2-40B4-BE49-F238E27FC236}">
                <a16:creationId xmlns:a16="http://schemas.microsoft.com/office/drawing/2014/main" id="{9E17FCBD-F111-5A0F-02D2-4B65E2E9CA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0700" y="1066023"/>
            <a:ext cx="0" cy="47656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4">
            <a:extLst>
              <a:ext uri="{FF2B5EF4-FFF2-40B4-BE49-F238E27FC236}">
                <a16:creationId xmlns:a16="http://schemas.microsoft.com/office/drawing/2014/main" id="{E6E23D0E-AB96-1FB8-5FBE-FAABEF4D97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9738" y="5703110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6E351E-8A01-110B-013D-301E47DB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63" y="5591985"/>
            <a:ext cx="228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56">
            <a:extLst>
              <a:ext uri="{FF2B5EF4-FFF2-40B4-BE49-F238E27FC236}">
                <a16:creationId xmlns:a16="http://schemas.microsoft.com/office/drawing/2014/main" id="{3ADFB3E3-1839-360B-24CB-0BC2D08343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9738" y="4952223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8F6D4F-09D4-602D-6558-7543E9152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4839510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Line 58">
            <a:extLst>
              <a:ext uri="{FF2B5EF4-FFF2-40B4-BE49-F238E27FC236}">
                <a16:creationId xmlns:a16="http://schemas.microsoft.com/office/drawing/2014/main" id="{B23AF037-E748-A1EF-95F7-9BD8FC636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9738" y="4199748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6425B30-7334-B52D-2F5C-A34F023D2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4088623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Line 60">
            <a:extLst>
              <a:ext uri="{FF2B5EF4-FFF2-40B4-BE49-F238E27FC236}">
                <a16:creationId xmlns:a16="http://schemas.microsoft.com/office/drawing/2014/main" id="{F0CBDCF2-FC63-C024-41A6-3259408382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9738" y="3448860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B68B23D-731B-3C9C-CF2D-2F6D35EA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3336148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62">
            <a:extLst>
              <a:ext uri="{FF2B5EF4-FFF2-40B4-BE49-F238E27FC236}">
                <a16:creationId xmlns:a16="http://schemas.microsoft.com/office/drawing/2014/main" id="{69BCD37A-B5E5-616D-7549-75905373BF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9738" y="2696385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8E5F28D-3157-A82B-689A-F41645809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2583673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Line 64">
            <a:extLst>
              <a:ext uri="{FF2B5EF4-FFF2-40B4-BE49-F238E27FC236}">
                <a16:creationId xmlns:a16="http://schemas.microsoft.com/office/drawing/2014/main" id="{6B7A7CA7-7E5B-9478-1EBF-E6948A7AFF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9738" y="1945498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6CA421-08E3-2540-D9D8-5BAA7902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1834373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Line 66">
            <a:extLst>
              <a:ext uri="{FF2B5EF4-FFF2-40B4-BE49-F238E27FC236}">
                <a16:creationId xmlns:a16="http://schemas.microsoft.com/office/drawing/2014/main" id="{24B254ED-C78C-B33C-30B3-68B0034A29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9738" y="1194610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F51CFA-FF63-99C0-508B-97AFD1A1F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1081898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Line 68">
            <a:extLst>
              <a:ext uri="{FF2B5EF4-FFF2-40B4-BE49-F238E27FC236}">
                <a16:creationId xmlns:a16="http://schemas.microsoft.com/office/drawing/2014/main" id="{FF0CEC76-6CE6-5ED5-4818-C758EA990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5831698"/>
            <a:ext cx="5710238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9">
            <a:extLst>
              <a:ext uri="{FF2B5EF4-FFF2-40B4-BE49-F238E27FC236}">
                <a16:creationId xmlns:a16="http://schemas.microsoft.com/office/drawing/2014/main" id="{3D9188CF-DD6B-5EB5-5A48-717C7E909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583169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61C5400-D77F-6CE0-1DEF-40100104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5955523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Line 71">
            <a:extLst>
              <a:ext uri="{FF2B5EF4-FFF2-40B4-BE49-F238E27FC236}">
                <a16:creationId xmlns:a16="http://schemas.microsoft.com/office/drawing/2014/main" id="{19DB5F55-A7DE-1912-3EF0-3EEB7C7B2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583169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8087965-6BF0-EA2D-ACB5-7C37B3B2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5955523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Line 73">
            <a:extLst>
              <a:ext uri="{FF2B5EF4-FFF2-40B4-BE49-F238E27FC236}">
                <a16:creationId xmlns:a16="http://schemas.microsoft.com/office/drawing/2014/main" id="{43CDB1F0-3BCB-FB27-4250-F48B467D9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583169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2C8014-E850-2D03-A65A-9E200F61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5955523"/>
            <a:ext cx="292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75">
            <a:extLst>
              <a:ext uri="{FF2B5EF4-FFF2-40B4-BE49-F238E27FC236}">
                <a16:creationId xmlns:a16="http://schemas.microsoft.com/office/drawing/2014/main" id="{C184C205-5EEC-B76A-12C3-EA7D3D03E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25" y="583169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D45D35-4868-F6C0-7C38-56758BBC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5955523"/>
            <a:ext cx="228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Line 77">
            <a:extLst>
              <a:ext uri="{FF2B5EF4-FFF2-40B4-BE49-F238E27FC236}">
                <a16:creationId xmlns:a16="http://schemas.microsoft.com/office/drawing/2014/main" id="{7CC15222-7307-AFD4-750D-93F8AC096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200" y="583169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DCEDB7D-3FEE-F1B6-296F-8FD562DEF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288" y="5955523"/>
            <a:ext cx="228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Line 79">
            <a:extLst>
              <a:ext uri="{FF2B5EF4-FFF2-40B4-BE49-F238E27FC236}">
                <a16:creationId xmlns:a16="http://schemas.microsoft.com/office/drawing/2014/main" id="{24A9E26F-580A-4543-C36C-6F68F412D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8275" y="583169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6DDD1F-061A-6593-9971-D37D49ECC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5955523"/>
            <a:ext cx="228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Line 81">
            <a:extLst>
              <a:ext uri="{FF2B5EF4-FFF2-40B4-BE49-F238E27FC236}">
                <a16:creationId xmlns:a16="http://schemas.microsoft.com/office/drawing/2014/main" id="{688A2706-1A34-D086-820B-4C12F83D0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2350" y="5831698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68EABA-750E-3C48-B38B-820CA42D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5955523"/>
            <a:ext cx="228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259B911-0605-232F-F2D6-B510677BF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268" y="6241272"/>
            <a:ext cx="327012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Medical Risk Score</a:t>
            </a:r>
            <a:endParaRPr lang="en-US" altLang="en-US" sz="1900" dirty="0">
              <a:solidFill>
                <a:srgbClr val="0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(relative to average = 1.0, log scale)</a:t>
            </a: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19">
            <a:extLst>
              <a:ext uri="{FF2B5EF4-FFF2-40B4-BE49-F238E27FC236}">
                <a16:creationId xmlns:a16="http://schemas.microsoft.com/office/drawing/2014/main" id="{31BD9F46-61C7-AC1A-9073-04E1226647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97767" y="3726673"/>
            <a:ext cx="223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220">
            <a:extLst>
              <a:ext uri="{FF2B5EF4-FFF2-40B4-BE49-F238E27FC236}">
                <a16:creationId xmlns:a16="http://schemas.microsoft.com/office/drawing/2014/main" id="{6E18F20F-9CBC-4C23-8B8D-E894B1B1444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08880" y="3602848"/>
            <a:ext cx="20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221">
            <a:extLst>
              <a:ext uri="{FF2B5EF4-FFF2-40B4-BE49-F238E27FC236}">
                <a16:creationId xmlns:a16="http://schemas.microsoft.com/office/drawing/2014/main" id="{1E5DD185-DD01-A07F-8BC5-AD3DC0696DA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15230" y="3496486"/>
            <a:ext cx="188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222">
            <a:extLst>
              <a:ext uri="{FF2B5EF4-FFF2-40B4-BE49-F238E27FC236}">
                <a16:creationId xmlns:a16="http://schemas.microsoft.com/office/drawing/2014/main" id="{F85F0F16-1CD1-3E09-844D-8EA0F5D63E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15230" y="3393298"/>
            <a:ext cx="188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223">
            <a:extLst>
              <a:ext uri="{FF2B5EF4-FFF2-40B4-BE49-F238E27FC236}">
                <a16:creationId xmlns:a16="http://schemas.microsoft.com/office/drawing/2014/main" id="{39F44980-3FEF-F089-EB5E-1DC4E01CE41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43805" y="3318686"/>
            <a:ext cx="133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224">
            <a:extLst>
              <a:ext uri="{FF2B5EF4-FFF2-40B4-BE49-F238E27FC236}">
                <a16:creationId xmlns:a16="http://schemas.microsoft.com/office/drawing/2014/main" id="{E38D4D5E-913D-435A-D45E-71F38E73F1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13642" y="3244073"/>
            <a:ext cx="192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25">
            <a:extLst>
              <a:ext uri="{FF2B5EF4-FFF2-40B4-BE49-F238E27FC236}">
                <a16:creationId xmlns:a16="http://schemas.microsoft.com/office/drawing/2014/main" id="{C40948CC-8800-1539-9483-0196807EEA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08880" y="3139298"/>
            <a:ext cx="20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26">
            <a:extLst>
              <a:ext uri="{FF2B5EF4-FFF2-40B4-BE49-F238E27FC236}">
                <a16:creationId xmlns:a16="http://schemas.microsoft.com/office/drawing/2014/main" id="{8EEAE6F3-FFB0-A8E6-0994-9629EC401C8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37455" y="3053573"/>
            <a:ext cx="14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27">
            <a:extLst>
              <a:ext uri="{FF2B5EF4-FFF2-40B4-BE49-F238E27FC236}">
                <a16:creationId xmlns:a16="http://schemas.microsoft.com/office/drawing/2014/main" id="{E6A920B7-CAF3-B2EC-8702-26BF576B516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91417" y="2953561"/>
            <a:ext cx="233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28">
            <a:extLst>
              <a:ext uri="{FF2B5EF4-FFF2-40B4-BE49-F238E27FC236}">
                <a16:creationId xmlns:a16="http://schemas.microsoft.com/office/drawing/2014/main" id="{D51CB11F-965C-2744-A300-752503C9D57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08880" y="2821798"/>
            <a:ext cx="20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229">
            <a:extLst>
              <a:ext uri="{FF2B5EF4-FFF2-40B4-BE49-F238E27FC236}">
                <a16:creationId xmlns:a16="http://schemas.microsoft.com/office/drawing/2014/main" id="{F30450BD-5B70-4212-5174-558A28B68EB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37455" y="2737661"/>
            <a:ext cx="14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230">
            <a:extLst>
              <a:ext uri="{FF2B5EF4-FFF2-40B4-BE49-F238E27FC236}">
                <a16:creationId xmlns:a16="http://schemas.microsoft.com/office/drawing/2014/main" id="{28B083D3-9369-9C99-FE23-7D9BFF5E57D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08880" y="2653523"/>
            <a:ext cx="20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86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4437-2671-4688-9E97-57BDE971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Robustness: Inferring Targeting from Policy Change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AD88F4B0-570C-4E61-844C-8443ABC41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1219200"/>
            <a:ext cx="75326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3182E-7AF8-476A-80AE-1D2BD1A81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1412875"/>
            <a:ext cx="6553200" cy="448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087AB-2EDA-42B4-9EB7-377C77583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1417638"/>
            <a:ext cx="6542088" cy="4475163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130A639D-3F01-4F4E-A71B-BF9A3C856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5778500"/>
            <a:ext cx="6553200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C64EA66C-0731-4910-8B63-AEBC1EDFC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5172075"/>
            <a:ext cx="6553200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1CBFB8A7-18E5-4C06-AD7C-C8A5BBEF9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4565650"/>
            <a:ext cx="6553200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567E8156-14EC-4D9B-A083-33DDE7C85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3959225"/>
            <a:ext cx="6553200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7B39CC8F-6650-44FE-99AE-D12C0C0E4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3352800"/>
            <a:ext cx="6553200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435F42A9-98D3-4D0F-81D6-4F9C77EE3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2746375"/>
            <a:ext cx="6553200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16B7EC83-14BA-47DE-85B4-47C48393A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2139950"/>
            <a:ext cx="6553200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3FF0E9BD-C875-4205-9144-49148DD50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1533525"/>
            <a:ext cx="6553200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262095C-074A-4FF4-A564-1694BE4794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0150" y="1412875"/>
            <a:ext cx="0" cy="4486275"/>
          </a:xfrm>
          <a:prstGeom prst="line">
            <a:avLst/>
          </a:prstGeom>
          <a:noFill/>
          <a:ln w="15875" cap="flat">
            <a:solidFill>
              <a:srgbClr val="505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F169130-580B-48BA-B4D5-E864E80B58A4}"/>
              </a:ext>
            </a:extLst>
          </p:cNvPr>
          <p:cNvSpPr>
            <a:spLocks/>
          </p:cNvSpPr>
          <p:nvPr/>
        </p:nvSpPr>
        <p:spPr bwMode="auto">
          <a:xfrm>
            <a:off x="1522413" y="2527300"/>
            <a:ext cx="3411538" cy="982663"/>
          </a:xfrm>
          <a:custGeom>
            <a:avLst/>
            <a:gdLst>
              <a:gd name="T0" fmla="*/ 0 w 2149"/>
              <a:gd name="T1" fmla="*/ 619 h 619"/>
              <a:gd name="T2" fmla="*/ 215 w 2149"/>
              <a:gd name="T3" fmla="*/ 573 h 619"/>
              <a:gd name="T4" fmla="*/ 537 w 2149"/>
              <a:gd name="T5" fmla="*/ 70 h 619"/>
              <a:gd name="T6" fmla="*/ 859 w 2149"/>
              <a:gd name="T7" fmla="*/ 437 h 619"/>
              <a:gd name="T8" fmla="*/ 1182 w 2149"/>
              <a:gd name="T9" fmla="*/ 486 h 619"/>
              <a:gd name="T10" fmla="*/ 1504 w 2149"/>
              <a:gd name="T11" fmla="*/ 66 h 619"/>
              <a:gd name="T12" fmla="*/ 1827 w 2149"/>
              <a:gd name="T13" fmla="*/ 0 h 619"/>
              <a:gd name="T14" fmla="*/ 2149 w 2149"/>
              <a:gd name="T15" fmla="*/ 113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49" h="619">
                <a:moveTo>
                  <a:pt x="0" y="619"/>
                </a:moveTo>
                <a:lnTo>
                  <a:pt x="215" y="573"/>
                </a:lnTo>
                <a:lnTo>
                  <a:pt x="537" y="70"/>
                </a:lnTo>
                <a:lnTo>
                  <a:pt x="859" y="437"/>
                </a:lnTo>
                <a:lnTo>
                  <a:pt x="1182" y="486"/>
                </a:lnTo>
                <a:lnTo>
                  <a:pt x="1504" y="66"/>
                </a:lnTo>
                <a:lnTo>
                  <a:pt x="1827" y="0"/>
                </a:lnTo>
                <a:lnTo>
                  <a:pt x="2149" y="113"/>
                </a:lnTo>
              </a:path>
            </a:pathLst>
          </a:custGeom>
          <a:noFill/>
          <a:ln w="15875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0F1DB-13DF-4634-AEB7-8D907AB28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3471863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484A1A-E8AA-4E61-935C-872A92AE2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3479800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5A203B-7745-4162-87DC-CA5F8CB75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3398838"/>
            <a:ext cx="76200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E90A9C-6EF9-4B26-A39E-A6B5A2CFD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406775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C9EB20-7B66-4ECF-9BEF-0EC18ED9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600325"/>
            <a:ext cx="77788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3A05C4-F297-454B-9C16-930D990BC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38" y="2608263"/>
            <a:ext cx="61913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E88D16-5B4E-4220-B019-30B614DA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3182938"/>
            <a:ext cx="76200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181DD2-1E6B-4BC6-BFF8-95399858D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192463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62B96D-583C-4C6F-8AA7-03D1EC6E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3260725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250821-4332-4AA5-BDE8-23577F962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3268663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C431A0-F047-4622-B8E0-5E8951259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593975"/>
            <a:ext cx="77788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14F369-FBCA-470A-9CDE-4DB764DA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2601913"/>
            <a:ext cx="60325" cy="61913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7FC8920-EADC-482D-9EA6-B4BBAB17A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2490788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B56D9E2-88D9-43EB-901A-72B277F3E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2498725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2F57BDD-02B2-4BBF-95B8-C9C2AACE8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668588"/>
            <a:ext cx="77788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BAC759-1FE0-436F-818E-AB30FD24F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2676525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4">
            <a:extLst>
              <a:ext uri="{FF2B5EF4-FFF2-40B4-BE49-F238E27FC236}">
                <a16:creationId xmlns:a16="http://schemas.microsoft.com/office/drawing/2014/main" id="{4A9B619F-87A1-4F23-9826-0A3449DAD6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3950" y="2678113"/>
            <a:ext cx="106363" cy="28575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41B8622F-8D59-4A68-BA8A-DBC7BFAC0E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2700" y="2635250"/>
            <a:ext cx="106363" cy="28575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2B12515A-3F17-42E3-A1DA-9D3FDA3F9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1450" y="2590800"/>
            <a:ext cx="106363" cy="30163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42E54F0C-41D4-492E-B469-0259520841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547938"/>
            <a:ext cx="106363" cy="28575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F32AAE18-62AD-4964-A1C6-20F4B82C1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8950" y="2505075"/>
            <a:ext cx="106363" cy="28575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E0B9AA28-0043-43EE-B0AB-3DF7FAB5D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7700" y="2474913"/>
            <a:ext cx="58738" cy="15875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1A6D8C-CF96-43CB-8982-A6F1E728D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668588"/>
            <a:ext cx="77788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806932-BBF6-4C75-93EA-6DABC677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2676525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F5C942D-DAF7-4C06-A3BB-880A2090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2436813"/>
            <a:ext cx="76200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A6BE6D-44D6-4BCC-85E4-58626A78E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244633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9D85949E-1CB8-4707-AF0D-362DFBECB208}"/>
              </a:ext>
            </a:extLst>
          </p:cNvPr>
          <p:cNvSpPr>
            <a:spLocks/>
          </p:cNvSpPr>
          <p:nvPr/>
        </p:nvSpPr>
        <p:spPr bwMode="auto">
          <a:xfrm>
            <a:off x="5786438" y="2143125"/>
            <a:ext cx="1536700" cy="412750"/>
          </a:xfrm>
          <a:custGeom>
            <a:avLst/>
            <a:gdLst>
              <a:gd name="T0" fmla="*/ 0 w 968"/>
              <a:gd name="T1" fmla="*/ 209 h 260"/>
              <a:gd name="T2" fmla="*/ 323 w 968"/>
              <a:gd name="T3" fmla="*/ 0 h 260"/>
              <a:gd name="T4" fmla="*/ 645 w 968"/>
              <a:gd name="T5" fmla="*/ 161 h 260"/>
              <a:gd name="T6" fmla="*/ 968 w 968"/>
              <a:gd name="T7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8" h="260">
                <a:moveTo>
                  <a:pt x="0" y="209"/>
                </a:moveTo>
                <a:lnTo>
                  <a:pt x="323" y="0"/>
                </a:lnTo>
                <a:lnTo>
                  <a:pt x="645" y="161"/>
                </a:lnTo>
                <a:lnTo>
                  <a:pt x="968" y="260"/>
                </a:lnTo>
              </a:path>
            </a:pathLst>
          </a:custGeom>
          <a:noFill/>
          <a:ln w="15875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E4CD82-CE4B-4FB2-BDDA-A34576A10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2436813"/>
            <a:ext cx="76200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11DF74-29AA-4413-921F-736D05A5C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244633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512D432-654C-4C0A-9115-E6223F020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2105025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E0D6C3C-8DED-43BE-8372-DE0EC5DB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8" y="2112963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F37DF9-F72B-47D0-B274-F622C22B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2360613"/>
            <a:ext cx="77788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0437A6B-5547-4E8B-808D-BD0BDE4A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2368550"/>
            <a:ext cx="61913" cy="61913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7A58677-305A-4DF0-B0DC-707B0260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2517775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9BFC72C-7034-43FA-9A5A-E5BB28F4E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2525713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8A5995E4-7D9A-463E-B4C9-6EDD93890E6B}"/>
              </a:ext>
            </a:extLst>
          </p:cNvPr>
          <p:cNvSpPr>
            <a:spLocks/>
          </p:cNvSpPr>
          <p:nvPr/>
        </p:nvSpPr>
        <p:spPr bwMode="auto">
          <a:xfrm>
            <a:off x="1522413" y="2987675"/>
            <a:ext cx="3411538" cy="788988"/>
          </a:xfrm>
          <a:custGeom>
            <a:avLst/>
            <a:gdLst>
              <a:gd name="T0" fmla="*/ 0 w 2149"/>
              <a:gd name="T1" fmla="*/ 361 h 497"/>
              <a:gd name="T2" fmla="*/ 215 w 2149"/>
              <a:gd name="T3" fmla="*/ 312 h 497"/>
              <a:gd name="T4" fmla="*/ 537 w 2149"/>
              <a:gd name="T5" fmla="*/ 0 h 497"/>
              <a:gd name="T6" fmla="*/ 859 w 2149"/>
              <a:gd name="T7" fmla="*/ 311 h 497"/>
              <a:gd name="T8" fmla="*/ 1182 w 2149"/>
              <a:gd name="T9" fmla="*/ 244 h 497"/>
              <a:gd name="T10" fmla="*/ 1504 w 2149"/>
              <a:gd name="T11" fmla="*/ 77 h 497"/>
              <a:gd name="T12" fmla="*/ 1827 w 2149"/>
              <a:gd name="T13" fmla="*/ 452 h 497"/>
              <a:gd name="T14" fmla="*/ 2149 w 2149"/>
              <a:gd name="T15" fmla="*/ 497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49" h="497">
                <a:moveTo>
                  <a:pt x="0" y="361"/>
                </a:moveTo>
                <a:lnTo>
                  <a:pt x="215" y="312"/>
                </a:lnTo>
                <a:lnTo>
                  <a:pt x="537" y="0"/>
                </a:lnTo>
                <a:lnTo>
                  <a:pt x="859" y="311"/>
                </a:lnTo>
                <a:lnTo>
                  <a:pt x="1182" y="244"/>
                </a:lnTo>
                <a:lnTo>
                  <a:pt x="1504" y="77"/>
                </a:lnTo>
                <a:lnTo>
                  <a:pt x="1827" y="452"/>
                </a:lnTo>
                <a:lnTo>
                  <a:pt x="2149" y="497"/>
                </a:lnTo>
              </a:path>
            </a:pathLst>
          </a:custGeom>
          <a:noFill/>
          <a:ln w="15875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173F42-CC5D-4041-896F-A68D3D18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3522663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B3EB8B-A0B2-4360-8FB8-D450FC29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3530600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8DABC1-F371-4913-B076-74019A1DD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3444875"/>
            <a:ext cx="76200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1C025B-820B-421F-A76D-26FF7A66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452813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7FCC88C-1BC2-4B0E-B59B-1BF86DDE9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949575"/>
            <a:ext cx="77788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61DBCE-50E6-4AD2-ABB9-7C1C14E2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38" y="2957513"/>
            <a:ext cx="61913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90D058F-B6B1-4E35-A83D-30B68D7B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3443288"/>
            <a:ext cx="76200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236627B-667F-4EA1-8882-2D5AC441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451225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76B6456-B4A1-4162-814F-F9A9DEC1E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3338513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2BAD359-A5FB-49EF-A790-F2723850A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3346450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A2E60F-A796-4942-B1D9-0BC770DC2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071813"/>
            <a:ext cx="77788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16FF6D3-0BEE-4B32-A4C6-12F1759D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079750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B2512D1-4362-44DE-AD2A-1AE534A9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3667125"/>
            <a:ext cx="76200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41D36B-76C7-465F-9ED1-7C99D8199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3676650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715C4D0-7901-4041-938B-0B4F08F09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3738563"/>
            <a:ext cx="77788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E48C21F-D69A-494F-AD93-367507E6A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3746500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70">
            <a:extLst>
              <a:ext uri="{FF2B5EF4-FFF2-40B4-BE49-F238E27FC236}">
                <a16:creationId xmlns:a16="http://schemas.microsoft.com/office/drawing/2014/main" id="{7CA318F5-6A9E-4B9F-8AF8-195CFE76C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3950" y="3714750"/>
            <a:ext cx="90488" cy="61913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71">
            <a:extLst>
              <a:ext uri="{FF2B5EF4-FFF2-40B4-BE49-F238E27FC236}">
                <a16:creationId xmlns:a16="http://schemas.microsoft.com/office/drawing/2014/main" id="{1846B0FF-A0FB-40EE-B177-540F753817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0475" y="3624263"/>
            <a:ext cx="92075" cy="60325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>
            <a:extLst>
              <a:ext uri="{FF2B5EF4-FFF2-40B4-BE49-F238E27FC236}">
                <a16:creationId xmlns:a16="http://schemas.microsoft.com/office/drawing/2014/main" id="{B71591B9-622B-46BF-94C2-4A02C497B3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7000" y="3533775"/>
            <a:ext cx="92075" cy="60325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3">
            <a:extLst>
              <a:ext uri="{FF2B5EF4-FFF2-40B4-BE49-F238E27FC236}">
                <a16:creationId xmlns:a16="http://schemas.microsoft.com/office/drawing/2014/main" id="{FCB55148-3300-4D0E-BCAC-587D7EAA31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5113" y="3441700"/>
            <a:ext cx="90488" cy="61913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4">
            <a:extLst>
              <a:ext uri="{FF2B5EF4-FFF2-40B4-BE49-F238E27FC236}">
                <a16:creationId xmlns:a16="http://schemas.microsoft.com/office/drawing/2014/main" id="{0AD62AB6-322C-4F27-8D0A-78435F2D05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1638" y="3351213"/>
            <a:ext cx="90488" cy="60325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5">
            <a:extLst>
              <a:ext uri="{FF2B5EF4-FFF2-40B4-BE49-F238E27FC236}">
                <a16:creationId xmlns:a16="http://schemas.microsoft.com/office/drawing/2014/main" id="{E33C2AF1-4A43-42B3-B8F2-02339D3B18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8163" y="3260725"/>
            <a:ext cx="90488" cy="60325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6">
            <a:extLst>
              <a:ext uri="{FF2B5EF4-FFF2-40B4-BE49-F238E27FC236}">
                <a16:creationId xmlns:a16="http://schemas.microsoft.com/office/drawing/2014/main" id="{3D5C853E-B93C-4784-9EA8-ECCC66A049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54688" y="3208338"/>
            <a:ext cx="31750" cy="20638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B999BD-29E3-489E-BF09-A5FAA515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3738563"/>
            <a:ext cx="77788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6A2A255-F9DF-45E6-9B39-513056EA6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3746500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8C85BC-4724-4D37-AE78-371C2628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170238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5878930-5C52-47CE-A041-31520240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3178175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8C341486-CE71-4F69-9D17-24812AC74793}"/>
              </a:ext>
            </a:extLst>
          </p:cNvPr>
          <p:cNvSpPr>
            <a:spLocks/>
          </p:cNvSpPr>
          <p:nvPr/>
        </p:nvSpPr>
        <p:spPr bwMode="auto">
          <a:xfrm>
            <a:off x="5786438" y="3013075"/>
            <a:ext cx="1536700" cy="371475"/>
          </a:xfrm>
          <a:custGeom>
            <a:avLst/>
            <a:gdLst>
              <a:gd name="T0" fmla="*/ 0 w 968"/>
              <a:gd name="T1" fmla="*/ 123 h 234"/>
              <a:gd name="T2" fmla="*/ 323 w 968"/>
              <a:gd name="T3" fmla="*/ 234 h 234"/>
              <a:gd name="T4" fmla="*/ 645 w 968"/>
              <a:gd name="T5" fmla="*/ 0 h 234"/>
              <a:gd name="T6" fmla="*/ 968 w 968"/>
              <a:gd name="T7" fmla="*/ 17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8" h="234">
                <a:moveTo>
                  <a:pt x="0" y="123"/>
                </a:moveTo>
                <a:lnTo>
                  <a:pt x="323" y="234"/>
                </a:lnTo>
                <a:lnTo>
                  <a:pt x="645" y="0"/>
                </a:lnTo>
                <a:lnTo>
                  <a:pt x="968" y="170"/>
                </a:lnTo>
              </a:path>
            </a:pathLst>
          </a:custGeom>
          <a:noFill/>
          <a:ln w="15875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403CFE-1A1D-4786-9A06-931D5B6DC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170238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1B8F0E-676A-4221-9F9D-9B670F06A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3178175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EA16793-6BA2-4DE0-823A-392C134B1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3346450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23D068C-F53A-4CA1-A016-93CB24A7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8" y="3354388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C4E93BF-6040-459F-A0C5-A7DCCF11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2974975"/>
            <a:ext cx="77788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6C42A3E-D36F-4069-A7A6-B915567C0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2984500"/>
            <a:ext cx="61913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65EACBA-E0F8-4371-A47D-B148752C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3246438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B2B3377-BAB6-40A2-B649-E71AE1D8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3254375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9200142-ACC4-4C2E-A5A8-4D92ED933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486150"/>
            <a:ext cx="244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100-200% FPL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 (control)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68E61A2-2C74-4FA4-AE8B-505361E4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0" y="1822450"/>
            <a:ext cx="2395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&lt;100% FPL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 (treatment)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D55EFA8-93D0-4335-81CA-CE460B8E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4316360"/>
            <a:ext cx="1417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DD = 57.61 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6BB755-E957-4615-802D-88D91417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543373"/>
            <a:ext cx="1243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(7.25)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Line 94">
            <a:extLst>
              <a:ext uri="{FF2B5EF4-FFF2-40B4-BE49-F238E27FC236}">
                <a16:creationId xmlns:a16="http://schemas.microsoft.com/office/drawing/2014/main" id="{113F4ED5-DC29-4AE7-BDC1-C01E7280D2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1763" y="1412875"/>
            <a:ext cx="0" cy="44862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5">
            <a:extLst>
              <a:ext uri="{FF2B5EF4-FFF2-40B4-BE49-F238E27FC236}">
                <a16:creationId xmlns:a16="http://schemas.microsoft.com/office/drawing/2014/main" id="{E3467958-E1EF-4E1E-B360-58457854B2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563" y="5778500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97">
            <a:extLst>
              <a:ext uri="{FF2B5EF4-FFF2-40B4-BE49-F238E27FC236}">
                <a16:creationId xmlns:a16="http://schemas.microsoft.com/office/drawing/2014/main" id="{82FA90FD-5644-4001-97BE-C155DD6F13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563" y="5172075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99">
            <a:extLst>
              <a:ext uri="{FF2B5EF4-FFF2-40B4-BE49-F238E27FC236}">
                <a16:creationId xmlns:a16="http://schemas.microsoft.com/office/drawing/2014/main" id="{5340FF3E-74BF-4E1A-8F59-3CA3247BB1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563" y="4565650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1">
            <a:extLst>
              <a:ext uri="{FF2B5EF4-FFF2-40B4-BE49-F238E27FC236}">
                <a16:creationId xmlns:a16="http://schemas.microsoft.com/office/drawing/2014/main" id="{8D354B17-4170-4B43-877B-4F26A387E0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563" y="3959225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3">
            <a:extLst>
              <a:ext uri="{FF2B5EF4-FFF2-40B4-BE49-F238E27FC236}">
                <a16:creationId xmlns:a16="http://schemas.microsoft.com/office/drawing/2014/main" id="{E1A375F2-23E6-4207-B874-17E1A1CCA8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563" y="3352800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5">
            <a:extLst>
              <a:ext uri="{FF2B5EF4-FFF2-40B4-BE49-F238E27FC236}">
                <a16:creationId xmlns:a16="http://schemas.microsoft.com/office/drawing/2014/main" id="{3E5766FF-D73F-47CC-97A4-520C99CF8E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563" y="2746375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7">
            <a:extLst>
              <a:ext uri="{FF2B5EF4-FFF2-40B4-BE49-F238E27FC236}">
                <a16:creationId xmlns:a16="http://schemas.microsoft.com/office/drawing/2014/main" id="{D70225F5-4EBE-49EB-83E3-2C926EF600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563" y="2139950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09">
            <a:extLst>
              <a:ext uri="{FF2B5EF4-FFF2-40B4-BE49-F238E27FC236}">
                <a16:creationId xmlns:a16="http://schemas.microsoft.com/office/drawing/2014/main" id="{74D773B4-E204-4E1B-894A-4F9347FBC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563" y="1533525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ED6A05B-132C-4B5D-9D51-2C9224EFCB9F}"/>
              </a:ext>
            </a:extLst>
          </p:cNvPr>
          <p:cNvGrpSpPr/>
          <p:nvPr/>
        </p:nvGrpSpPr>
        <p:grpSpPr>
          <a:xfrm>
            <a:off x="818536" y="1427163"/>
            <a:ext cx="487313" cy="4506585"/>
            <a:chOff x="936625" y="1427163"/>
            <a:chExt cx="487313" cy="4506585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2C26FFD-CAFB-40AF-B8EC-08CFC5843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5672138"/>
              <a:ext cx="4873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5FF5FDA-259C-4051-8B5F-C8832D582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5064125"/>
              <a:ext cx="4873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15315DD-2419-4410-9E5C-355C0F6D3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4459288"/>
              <a:ext cx="4873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7B0368A-AA11-472E-A155-DF332E681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3852863"/>
              <a:ext cx="4873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6C13C85-2AA8-4B63-9437-87138A07A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3244850"/>
              <a:ext cx="4873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$400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1DD8F4D-B140-47B2-8C13-BBB155C22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2640013"/>
              <a:ext cx="4873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$450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808618F-ED1D-4B45-A65C-F7DF668E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2032000"/>
              <a:ext cx="4873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$500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62E62F4-823C-4061-AD75-FCA5C0C9E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1427163"/>
              <a:ext cx="4873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$550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1" name="Line 111">
            <a:extLst>
              <a:ext uri="{FF2B5EF4-FFF2-40B4-BE49-F238E27FC236}">
                <a16:creationId xmlns:a16="http://schemas.microsoft.com/office/drawing/2014/main" id="{D453CD99-9F3F-4D77-93CC-C6B254F8C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5899150"/>
            <a:ext cx="6553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12">
            <a:extLst>
              <a:ext uri="{FF2B5EF4-FFF2-40B4-BE49-F238E27FC236}">
                <a16:creationId xmlns:a16="http://schemas.microsoft.com/office/drawing/2014/main" id="{08A846FF-3EEE-4398-8390-303A04977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5899150"/>
            <a:ext cx="0" cy="7620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C6ADF44-65AF-4B46-9A0F-BF12AE3CC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6015038"/>
            <a:ext cx="577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Line 114">
            <a:extLst>
              <a:ext uri="{FF2B5EF4-FFF2-40B4-BE49-F238E27FC236}">
                <a16:creationId xmlns:a16="http://schemas.microsoft.com/office/drawing/2014/main" id="{95A81123-930D-4A6D-97A3-6FF0C196C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0150" y="5899150"/>
            <a:ext cx="0" cy="7620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0633160-F00E-4A76-8EFB-9D948F086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6015038"/>
            <a:ext cx="577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116">
            <a:extLst>
              <a:ext uri="{FF2B5EF4-FFF2-40B4-BE49-F238E27FC236}">
                <a16:creationId xmlns:a16="http://schemas.microsoft.com/office/drawing/2014/main" id="{0013F2F0-F29D-42B4-853A-728EE3737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6438" y="5899150"/>
            <a:ext cx="0" cy="7620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F51C2F2-3404-4271-BE96-22F61F150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6015038"/>
            <a:ext cx="577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Line 118">
            <a:extLst>
              <a:ext uri="{FF2B5EF4-FFF2-40B4-BE49-F238E27FC236}">
                <a16:creationId xmlns:a16="http://schemas.microsoft.com/office/drawing/2014/main" id="{B5F7B40C-518E-4D58-BDC7-6368119B3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5899150"/>
            <a:ext cx="0" cy="7620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CB7B6C6-000E-40B6-B20E-2A42586D1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6015038"/>
            <a:ext cx="577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17D9848-BF46-4E05-91CE-4A6E384B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6216650"/>
            <a:ext cx="12398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81">
            <a:extLst>
              <a:ext uri="{FF2B5EF4-FFF2-40B4-BE49-F238E27FC236}">
                <a16:creationId xmlns:a16="http://schemas.microsoft.com/office/drawing/2014/main" id="{905BFCC9-69ED-4573-AF62-2EC948667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4303343"/>
            <a:ext cx="14970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Suspension of auto enrollment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4">
            <a:extLst>
              <a:ext uri="{FF2B5EF4-FFF2-40B4-BE49-F238E27FC236}">
                <a16:creationId xmlns:a16="http://schemas.microsoft.com/office/drawing/2014/main" id="{5C3F75AC-680B-4A4F-B405-86FDBABC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97" y="950673"/>
            <a:ext cx="8289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000" dirty="0">
                <a:solidFill>
                  <a:srgbClr val="1E2D53"/>
                </a:solidFill>
              </a:rPr>
              <a:t>Average Cost of New Enrollees ($ per month)</a:t>
            </a:r>
            <a:endParaRPr lang="en-US" altLang="en-US" sz="1600" i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A61609C-A772-4B0D-A1AA-C89DB1F202ED}"/>
              </a:ext>
            </a:extLst>
          </p:cNvPr>
          <p:cNvSpPr txBox="1"/>
          <p:nvPr/>
        </p:nvSpPr>
        <p:spPr>
          <a:xfrm>
            <a:off x="3871913" y="5200852"/>
            <a:ext cx="505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Marginal enrollees have costs $177 (43%) lower than active enrollees.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9DFFA16-27CE-48B8-9F84-793E4F385930}"/>
              </a:ext>
            </a:extLst>
          </p:cNvPr>
          <p:cNvSpPr txBox="1"/>
          <p:nvPr/>
        </p:nvSpPr>
        <p:spPr>
          <a:xfrm>
            <a:off x="188733" y="6414671"/>
            <a:ext cx="3733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Results for risk scores</a:t>
            </a:r>
            <a:endParaRPr lang="en-US" sz="1600" i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47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A29-F7B1-439D-8C3E-6AE73F08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Differential Use of Charity Care Sources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BD72C0-503A-4393-8F04-71DF58933838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884325"/>
          <a:ext cx="4648200" cy="546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008E0F-F934-4401-89E9-429632B12696}"/>
              </a:ext>
            </a:extLst>
          </p:cNvPr>
          <p:cNvSpPr txBox="1"/>
          <p:nvPr/>
        </p:nvSpPr>
        <p:spPr>
          <a:xfrm>
            <a:off x="4743450" y="58113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Share of Costs: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Hospital Emergency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9269B-B6CD-45F0-9FBA-36F49917B372}"/>
              </a:ext>
            </a:extLst>
          </p:cNvPr>
          <p:cNvSpPr txBox="1"/>
          <p:nvPr/>
        </p:nvSpPr>
        <p:spPr>
          <a:xfrm>
            <a:off x="6864350" y="581045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Hospital Use: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Share at Safety Net Hospitals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E43EC-B2DB-4820-9100-D62C31069749}"/>
              </a:ext>
            </a:extLst>
          </p:cNvPr>
          <p:cNvSpPr txBox="1"/>
          <p:nvPr/>
        </p:nvSpPr>
        <p:spPr>
          <a:xfrm>
            <a:off x="609600" y="90758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Physician/ER Visits per month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7B106-991B-49D9-A173-DBDB47844BF9}"/>
              </a:ext>
            </a:extLst>
          </p:cNvPr>
          <p:cNvSpPr txBox="1"/>
          <p:nvPr/>
        </p:nvSpPr>
        <p:spPr>
          <a:xfrm>
            <a:off x="4743450" y="907585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 of Costs and Hospitals Used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3AF2D4-DFF7-4F16-AFB9-72D29CE0F02A}"/>
              </a:ext>
            </a:extLst>
          </p:cNvPr>
          <p:cNvGraphicFramePr>
            <a:graphicFrameLocks noGrp="1"/>
          </p:cNvGraphicFramePr>
          <p:nvPr/>
        </p:nvGraphicFramePr>
        <p:xfrm>
          <a:off x="146050" y="845814"/>
          <a:ext cx="4435475" cy="554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8311D9-1DB5-4306-8B4E-C232B8D4ED09}"/>
              </a:ext>
            </a:extLst>
          </p:cNvPr>
          <p:cNvSpPr txBox="1"/>
          <p:nvPr/>
        </p:nvSpPr>
        <p:spPr>
          <a:xfrm>
            <a:off x="1143000" y="220306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ratio = 0.51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4438E-A10C-45CA-95F7-1FCA27F0CF1A}"/>
              </a:ext>
            </a:extLst>
          </p:cNvPr>
          <p:cNvSpPr txBox="1"/>
          <p:nvPr/>
        </p:nvSpPr>
        <p:spPr>
          <a:xfrm>
            <a:off x="2962175" y="425917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ratio = 0.90</a:t>
            </a:r>
          </a:p>
        </p:txBody>
      </p:sp>
    </p:spTree>
    <p:extLst>
      <p:ext uri="{BB962C8B-B14F-4D97-AF65-F5344CB8AC3E}">
        <p14:creationId xmlns:p14="http://schemas.microsoft.com/office/powerpoint/2010/main" val="183890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4653-1D6D-4275-AF92-E2EE9998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Targeting Findings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1FB2-D59B-4B4D-9700-3F837675E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534400" cy="57912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3366"/>
                    </a:solidFill>
                  </a:rPr>
                  <a:t>Passive enrollees are younger, healthier, lower-SES </a:t>
                </a:r>
              </a:p>
              <a:p>
                <a:pPr lvl="1"/>
                <a:r>
                  <a:rPr lang="en-US" dirty="0"/>
                  <a:t>Consistent with </a:t>
                </a:r>
                <a:r>
                  <a:rPr lang="en-US" b="1" dirty="0"/>
                  <a:t>classic “self-screening” idea </a:t>
                </a:r>
                <a:r>
                  <a:rPr lang="en-US" dirty="0"/>
                  <a:t>– excludes people with </a:t>
                </a:r>
                <a:r>
                  <a:rPr lang="en-US" u="sng" dirty="0"/>
                  <a:t>lower private value</a:t>
                </a:r>
                <a:r>
                  <a:rPr lang="en-US" dirty="0"/>
                  <a:t> (demand) for health insurance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Also suggests ordeals </a:t>
                </a:r>
                <a:r>
                  <a:rPr lang="en-US" u="sng" dirty="0">
                    <a:sym typeface="Wingdings" panose="05000000000000000000" pitchFamily="2" charset="2"/>
                  </a:rPr>
                  <a:t>reduce equity</a:t>
                </a:r>
                <a:r>
                  <a:rPr lang="en-US" dirty="0">
                    <a:sym typeface="Wingdings" panose="05000000000000000000" pitchFamily="2" charset="2"/>
                  </a:rPr>
                  <a:t> of insurance take-up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b="1" dirty="0">
                    <a:solidFill>
                      <a:srgbClr val="003366"/>
                    </a:solidFill>
                  </a:rPr>
                  <a:t>But passive enrollees also have much </a:t>
                </a:r>
                <a:r>
                  <a:rPr lang="en-US" b="1" u="sng" dirty="0">
                    <a:solidFill>
                      <a:srgbClr val="003366"/>
                    </a:solidFill>
                  </a:rPr>
                  <a:t>lower costs</a:t>
                </a:r>
              </a:p>
              <a:p>
                <a:pPr lvl="1"/>
                <a:r>
                  <a:rPr lang="en-US" dirty="0"/>
                  <a:t>44% lower medical costs per month enrolled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Consistent with </a:t>
                </a:r>
                <a:r>
                  <a:rPr lang="en-US" b="1" dirty="0"/>
                  <a:t>adverse selection into insurance </a:t>
                </a:r>
                <a:r>
                  <a:rPr lang="en-US" i="1" dirty="0"/>
                  <a:t>(low value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i="1" dirty="0"/>
                  <a:t> low cost)</a:t>
                </a:r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003366"/>
                    </a:solidFill>
                    <a:sym typeface="Wingdings" panose="05000000000000000000" pitchFamily="2" charset="2"/>
                  </a:rPr>
                  <a:t>Question: </a:t>
                </a:r>
                <a:r>
                  <a:rPr lang="en-US" dirty="0">
                    <a:solidFill>
                      <a:srgbClr val="003366"/>
                    </a:solidFill>
                    <a:sym typeface="Wingdings" panose="05000000000000000000" pitchFamily="2" charset="2"/>
                  </a:rPr>
                  <a:t>How does adverse selection affect welfare conclusions about ordeals targeting?</a:t>
                </a:r>
                <a:endParaRPr lang="en-US" u="sng" dirty="0">
                  <a:solidFill>
                    <a:srgbClr val="003366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u="sng" dirty="0">
                    <a:sym typeface="Wingdings" panose="05000000000000000000" pitchFamily="2" charset="2"/>
                  </a:rPr>
                  <a:t>Next</a:t>
                </a:r>
                <a:r>
                  <a:rPr lang="en-US" dirty="0">
                    <a:sym typeface="Wingdings" panose="05000000000000000000" pitchFamily="2" charset="2"/>
                  </a:rPr>
                  <a:t>: Conceptual and empirical model to study this.</a:t>
                </a:r>
                <a:endParaRPr lang="en-US" dirty="0">
                  <a:solidFill>
                    <a:srgbClr val="003366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11FB2-D59B-4B4D-9700-3F837675E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534400" cy="5791200"/>
              </a:xfrm>
              <a:blipFill>
                <a:blip r:embed="rId3"/>
                <a:stretch>
                  <a:fillRect l="-357" t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EB0C-80D4-4BEB-876E-B279602E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#2: Economics of Ordeals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DDEF-C488-4DBB-81E4-56A0C6EB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Is it </a:t>
            </a:r>
            <a:r>
              <a:rPr lang="en-US" b="1" i="1" dirty="0">
                <a:solidFill>
                  <a:srgbClr val="003366"/>
                </a:solidFill>
              </a:rPr>
              <a:t>optimal</a:t>
            </a:r>
            <a:r>
              <a:rPr lang="en-US" b="1" dirty="0">
                <a:solidFill>
                  <a:srgbClr val="003366"/>
                </a:solidFill>
              </a:rPr>
              <a:t> to remove enrollment hassles and ordeals?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3366"/>
                </a:solidFill>
              </a:rPr>
              <a:t>Classic debate:</a:t>
            </a:r>
            <a:r>
              <a:rPr lang="en-US" dirty="0"/>
              <a:t> Do ordeals improve </a:t>
            </a:r>
            <a:r>
              <a:rPr lang="en-US" u="sng" dirty="0"/>
              <a:t>targeting</a:t>
            </a:r>
            <a:r>
              <a:rPr lang="en-US" dirty="0"/>
              <a:t> of public programs? </a:t>
            </a:r>
            <a:r>
              <a:rPr lang="en-US" sz="1600" dirty="0">
                <a:solidFill>
                  <a:srgbClr val="003366"/>
                </a:solidFill>
              </a:rPr>
              <a:t>[Nichols &amp; Zeckhauser 1982]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b="1" dirty="0"/>
              <a:t>Active empirical debate.</a:t>
            </a:r>
            <a:r>
              <a:rPr lang="en-US" dirty="0"/>
              <a:t> Some work finds improvements </a:t>
            </a:r>
            <a:r>
              <a:rPr lang="en-US" sz="1600" dirty="0">
                <a:solidFill>
                  <a:srgbClr val="003366"/>
                </a:solidFill>
              </a:rPr>
              <a:t>[</a:t>
            </a:r>
            <a:r>
              <a:rPr lang="en-US" sz="1600" dirty="0" err="1">
                <a:solidFill>
                  <a:srgbClr val="003366"/>
                </a:solidFill>
              </a:rPr>
              <a:t>Alatas</a:t>
            </a:r>
            <a:r>
              <a:rPr lang="en-US" sz="1600" dirty="0">
                <a:solidFill>
                  <a:srgbClr val="003366"/>
                </a:solidFill>
              </a:rPr>
              <a:t> et al. 2016, </a:t>
            </a:r>
            <a:r>
              <a:rPr lang="en-US" sz="1600" dirty="0" err="1">
                <a:solidFill>
                  <a:srgbClr val="003366"/>
                </a:solidFill>
              </a:rPr>
              <a:t>Dupas</a:t>
            </a:r>
            <a:r>
              <a:rPr lang="en-US" sz="1600" dirty="0">
                <a:solidFill>
                  <a:srgbClr val="003366"/>
                </a:solidFill>
              </a:rPr>
              <a:t> et al 2016, Finkelstein &amp; Notowidigdo 2019],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/>
              <a:t>Others find worsening  </a:t>
            </a:r>
            <a:r>
              <a:rPr lang="en-US" sz="1600" dirty="0">
                <a:solidFill>
                  <a:srgbClr val="003366"/>
                </a:solidFill>
              </a:rPr>
              <a:t>[Bhargava &amp; </a:t>
            </a:r>
            <a:r>
              <a:rPr lang="en-US" sz="1600" dirty="0" err="1">
                <a:solidFill>
                  <a:srgbClr val="003366"/>
                </a:solidFill>
              </a:rPr>
              <a:t>Manoli</a:t>
            </a:r>
            <a:r>
              <a:rPr lang="en-US" sz="1600" dirty="0">
                <a:solidFill>
                  <a:srgbClr val="003366"/>
                </a:solidFill>
              </a:rPr>
              <a:t> 2015; Deshpande &amp; Li 2019</a:t>
            </a:r>
            <a:r>
              <a:rPr lang="en-US" sz="1600" dirty="0"/>
              <a:t>; </a:t>
            </a:r>
            <a:r>
              <a:rPr lang="en-US" sz="1600" dirty="0" err="1">
                <a:solidFill>
                  <a:srgbClr val="003366"/>
                </a:solidFill>
              </a:rPr>
              <a:t>Homonoff</a:t>
            </a:r>
            <a:r>
              <a:rPr lang="en-US" sz="1600" dirty="0">
                <a:solidFill>
                  <a:srgbClr val="003366"/>
                </a:solidFill>
              </a:rPr>
              <a:t> &amp; Somerville 2021]</a:t>
            </a:r>
            <a:endParaRPr lang="en-US" sz="1500" dirty="0"/>
          </a:p>
          <a:p>
            <a:endParaRPr lang="en-US" dirty="0"/>
          </a:p>
          <a:p>
            <a:r>
              <a:rPr lang="en-US" b="1" dirty="0">
                <a:solidFill>
                  <a:srgbClr val="003366"/>
                </a:solidFill>
              </a:rPr>
              <a:t>Standard idea: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/>
              <a:t>Ordeals work well when “self-screen” out people who do not obtain much benefit/value from the program</a:t>
            </a:r>
          </a:p>
          <a:p>
            <a:pPr lvl="1"/>
            <a:r>
              <a:rPr lang="en-US" dirty="0"/>
              <a:t>Follows from logic of revealed preferences</a:t>
            </a:r>
          </a:p>
          <a:p>
            <a:pPr lvl="1"/>
            <a:r>
              <a:rPr lang="en-US" dirty="0"/>
              <a:t>But this ignores role of </a:t>
            </a:r>
            <a:r>
              <a:rPr lang="en-US" u="sng" dirty="0"/>
              <a:t>varying cost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</a:t>
            </a:r>
            <a:r>
              <a:rPr lang="en-US" dirty="0"/>
              <a:t>entral feature of insurance and other </a:t>
            </a:r>
            <a:r>
              <a:rPr lang="en-US" b="1" dirty="0">
                <a:solidFill>
                  <a:srgbClr val="003366"/>
                </a:solidFill>
              </a:rPr>
              <a:t>“selection markets”</a:t>
            </a:r>
            <a:r>
              <a:rPr lang="en-US" dirty="0"/>
              <a:t> </a:t>
            </a:r>
            <a:r>
              <a:rPr lang="en-US" sz="1600" dirty="0">
                <a:solidFill>
                  <a:srgbClr val="003366"/>
                </a:solidFill>
              </a:rPr>
              <a:t>(Einav, Finkelstein &amp; Mahoney, 2021)</a:t>
            </a:r>
            <a:endParaRPr lang="en-US" dirty="0">
              <a:solidFill>
                <a:srgbClr val="003366"/>
              </a:solidFill>
            </a:endParaRP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3366"/>
                </a:solidFill>
              </a:rPr>
              <a:t>Question #2: </a:t>
            </a:r>
            <a:r>
              <a:rPr lang="en-US" dirty="0">
                <a:solidFill>
                  <a:srgbClr val="003366"/>
                </a:solidFill>
              </a:rPr>
              <a:t>Does ordeals targeting work well in selection markets?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Empirical Welfare Model</a:t>
            </a:r>
          </a:p>
        </p:txBody>
      </p:sp>
    </p:spTree>
    <p:extLst>
      <p:ext uri="{BB962C8B-B14F-4D97-AF65-F5344CB8AC3E}">
        <p14:creationId xmlns:p14="http://schemas.microsoft.com/office/powerpoint/2010/main" val="1067547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FAD1-8163-F6AF-3DCB-C839495D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B428B-C119-19AC-65A5-60E6CC2FB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3366"/>
                    </a:solidFill>
                  </a:rPr>
                  <a:t>Use auto-enrollment natural experiment</a:t>
                </a:r>
                <a:r>
                  <a:rPr lang="en-US" dirty="0">
                    <a:solidFill>
                      <a:srgbClr val="003366"/>
                    </a:solidFill>
                  </a:rPr>
                  <a:t> to identify marginal types when add ordeal</a:t>
                </a:r>
              </a:p>
              <a:p>
                <a:pPr lvl="1"/>
                <a:r>
                  <a:rPr lang="en-US" dirty="0"/>
                  <a:t>Observe direct costs of actives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 and passive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directly in our insurance claims data</a:t>
                </a:r>
              </a:p>
              <a:p>
                <a:pPr lvl="2"/>
                <a:r>
                  <a:rPr lang="en-US" u="sng" dirty="0"/>
                  <a:t>Assumption</a:t>
                </a:r>
                <a:r>
                  <a:rPr lang="en-US" dirty="0"/>
                  <a:t>: Zero-profit contracting with insurers (roughly true)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3366"/>
                    </a:solidFill>
                  </a:rPr>
                  <a:t>Estimate enrollee demand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3366"/>
                    </a:solidFill>
                  </a:rPr>
                  <a:t>)</a:t>
                </a:r>
                <a:r>
                  <a:rPr lang="en-US" dirty="0">
                    <a:solidFill>
                      <a:srgbClr val="003366"/>
                    </a:solidFill>
                  </a:rPr>
                  <a:t> using higher-income (price-paying) enrollees in the market </a:t>
                </a:r>
                <a:r>
                  <a:rPr lang="en-US" i="1" dirty="0">
                    <a:solidFill>
                      <a:srgbClr val="003366"/>
                    </a:solidFill>
                  </a:rPr>
                  <a:t>(100-300% of poverty)</a:t>
                </a:r>
              </a:p>
              <a:p>
                <a:pPr lvl="1"/>
                <a:r>
                  <a:rPr lang="en-US" dirty="0"/>
                  <a:t>Replicate RD strategy of Finkelstein, Hendren &amp; Shepard (</a:t>
                </a:r>
                <a:r>
                  <a:rPr lang="en-US" i="1" dirty="0"/>
                  <a:t>AER,</a:t>
                </a:r>
                <a:r>
                  <a:rPr lang="en-US" dirty="0"/>
                  <a:t> 2019)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3366"/>
                    </a:solidFill>
                  </a:rPr>
                  <a:t>Estimate</a:t>
                </a:r>
                <a:r>
                  <a:rPr lang="en-US" dirty="0">
                    <a:solidFill>
                      <a:srgbClr val="003366"/>
                    </a:solidFill>
                  </a:rPr>
                  <a:t> </a:t>
                </a:r>
                <a:r>
                  <a:rPr lang="en-US" b="1" dirty="0">
                    <a:solidFill>
                      <a:srgbClr val="003366"/>
                    </a:solidFill>
                  </a:rPr>
                  <a:t>social/fiscal externalities of uncompensated care</a:t>
                </a:r>
              </a:p>
              <a:p>
                <a:pPr lvl="1"/>
                <a:r>
                  <a:rPr lang="en-US" dirty="0"/>
                  <a:t>Based on results in prior work on relationship between insured costs and uncompensated care when uninsured </a:t>
                </a:r>
              </a:p>
              <a:p>
                <a:pPr lvl="2"/>
                <a:r>
                  <a:rPr lang="en-US" dirty="0"/>
                  <a:t>Finkelstein, Hendren, &amp; </a:t>
                </a:r>
                <a:r>
                  <a:rPr lang="en-US" dirty="0" err="1"/>
                  <a:t>Luttmer</a:t>
                </a:r>
                <a:r>
                  <a:rPr lang="en-US" dirty="0"/>
                  <a:t> (</a:t>
                </a:r>
                <a:r>
                  <a:rPr lang="en-US" i="1" dirty="0"/>
                  <a:t>JPE </a:t>
                </a:r>
                <a:r>
                  <a:rPr lang="en-US" dirty="0"/>
                  <a:t>2019)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B428B-C119-19AC-65A5-60E6CC2FB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7" t="-526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33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F9FB-0A99-E494-0C12-EDEE98E5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Estimates: Selection on Value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3E2557-140A-0193-4F9D-37D3E06054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4400" y="914403"/>
            <a:ext cx="7539039" cy="5486414"/>
            <a:chOff x="576" y="576"/>
            <a:chExt cx="4749" cy="3456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3E0FCB06-AC04-9686-CDBE-BD28515340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6" y="576"/>
              <a:ext cx="4745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9">
              <a:extLst>
                <a:ext uri="{FF2B5EF4-FFF2-40B4-BE49-F238E27FC236}">
                  <a16:creationId xmlns:a16="http://schemas.microsoft.com/office/drawing/2014/main" id="{0E43466D-4DBA-99A8-2F69-5FE04DB9C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576"/>
              <a:ext cx="4749" cy="3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0">
              <a:extLst>
                <a:ext uri="{FF2B5EF4-FFF2-40B4-BE49-F238E27FC236}">
                  <a16:creationId xmlns:a16="http://schemas.microsoft.com/office/drawing/2014/main" id="{EF8F80DB-D803-33EF-35FD-D8551B2F3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" y="698"/>
              <a:ext cx="3974" cy="2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F26F3CC1-DA3A-2FF8-2900-CD132BA38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701"/>
              <a:ext cx="3966" cy="2831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52">
              <a:extLst>
                <a:ext uri="{FF2B5EF4-FFF2-40B4-BE49-F238E27FC236}">
                  <a16:creationId xmlns:a16="http://schemas.microsoft.com/office/drawing/2014/main" id="{43F20074-ECBD-2703-3158-8225C9C65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460"/>
              <a:ext cx="397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3">
              <a:extLst>
                <a:ext uri="{FF2B5EF4-FFF2-40B4-BE49-F238E27FC236}">
                  <a16:creationId xmlns:a16="http://schemas.microsoft.com/office/drawing/2014/main" id="{F1125125-ED86-A007-DE33-B8DB09347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2788"/>
              <a:ext cx="397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54">
              <a:extLst>
                <a:ext uri="{FF2B5EF4-FFF2-40B4-BE49-F238E27FC236}">
                  <a16:creationId xmlns:a16="http://schemas.microsoft.com/office/drawing/2014/main" id="{D0C78357-7863-7921-1AA3-B2FDA9228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2117"/>
              <a:ext cx="397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55">
              <a:extLst>
                <a:ext uri="{FF2B5EF4-FFF2-40B4-BE49-F238E27FC236}">
                  <a16:creationId xmlns:a16="http://schemas.microsoft.com/office/drawing/2014/main" id="{A2329659-051E-5E4F-3EE0-BA9FA4304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1445"/>
              <a:ext cx="397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3BBDFEB6-71E9-80D7-8449-EEFF4BB9E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2043"/>
              <a:ext cx="2960" cy="1417"/>
            </a:xfrm>
            <a:custGeom>
              <a:avLst/>
              <a:gdLst>
                <a:gd name="T0" fmla="*/ 40 w 2960"/>
                <a:gd name="T1" fmla="*/ 935 h 1417"/>
                <a:gd name="T2" fmla="*/ 89 w 2960"/>
                <a:gd name="T3" fmla="*/ 732 h 1417"/>
                <a:gd name="T4" fmla="*/ 139 w 2960"/>
                <a:gd name="T5" fmla="*/ 524 h 1417"/>
                <a:gd name="T6" fmla="*/ 188 w 2960"/>
                <a:gd name="T7" fmla="*/ 304 h 1417"/>
                <a:gd name="T8" fmla="*/ 238 w 2960"/>
                <a:gd name="T9" fmla="*/ 120 h 1417"/>
                <a:gd name="T10" fmla="*/ 287 w 2960"/>
                <a:gd name="T11" fmla="*/ 24 h 1417"/>
                <a:gd name="T12" fmla="*/ 337 w 2960"/>
                <a:gd name="T13" fmla="*/ 0 h 1417"/>
                <a:gd name="T14" fmla="*/ 386 w 2960"/>
                <a:gd name="T15" fmla="*/ 45 h 1417"/>
                <a:gd name="T16" fmla="*/ 436 w 2960"/>
                <a:gd name="T17" fmla="*/ 117 h 1417"/>
                <a:gd name="T18" fmla="*/ 485 w 2960"/>
                <a:gd name="T19" fmla="*/ 179 h 1417"/>
                <a:gd name="T20" fmla="*/ 535 w 2960"/>
                <a:gd name="T21" fmla="*/ 225 h 1417"/>
                <a:gd name="T22" fmla="*/ 584 w 2960"/>
                <a:gd name="T23" fmla="*/ 304 h 1417"/>
                <a:gd name="T24" fmla="*/ 634 w 2960"/>
                <a:gd name="T25" fmla="*/ 401 h 1417"/>
                <a:gd name="T26" fmla="*/ 683 w 2960"/>
                <a:gd name="T27" fmla="*/ 482 h 1417"/>
                <a:gd name="T28" fmla="*/ 733 w 2960"/>
                <a:gd name="T29" fmla="*/ 556 h 1417"/>
                <a:gd name="T30" fmla="*/ 782 w 2960"/>
                <a:gd name="T31" fmla="*/ 677 h 1417"/>
                <a:gd name="T32" fmla="*/ 832 w 2960"/>
                <a:gd name="T33" fmla="*/ 804 h 1417"/>
                <a:gd name="T34" fmla="*/ 881 w 2960"/>
                <a:gd name="T35" fmla="*/ 927 h 1417"/>
                <a:gd name="T36" fmla="*/ 931 w 2960"/>
                <a:gd name="T37" fmla="*/ 1030 h 1417"/>
                <a:gd name="T38" fmla="*/ 980 w 2960"/>
                <a:gd name="T39" fmla="*/ 1101 h 1417"/>
                <a:gd name="T40" fmla="*/ 1030 w 2960"/>
                <a:gd name="T41" fmla="*/ 1125 h 1417"/>
                <a:gd name="T42" fmla="*/ 1079 w 2960"/>
                <a:gd name="T43" fmla="*/ 1122 h 1417"/>
                <a:gd name="T44" fmla="*/ 1129 w 2960"/>
                <a:gd name="T45" fmla="*/ 1106 h 1417"/>
                <a:gd name="T46" fmla="*/ 1178 w 2960"/>
                <a:gd name="T47" fmla="*/ 1091 h 1417"/>
                <a:gd name="T48" fmla="*/ 1228 w 2960"/>
                <a:gd name="T49" fmla="*/ 1086 h 1417"/>
                <a:gd name="T50" fmla="*/ 1277 w 2960"/>
                <a:gd name="T51" fmla="*/ 1073 h 1417"/>
                <a:gd name="T52" fmla="*/ 1327 w 2960"/>
                <a:gd name="T53" fmla="*/ 1093 h 1417"/>
                <a:gd name="T54" fmla="*/ 1376 w 2960"/>
                <a:gd name="T55" fmla="*/ 1121 h 1417"/>
                <a:gd name="T56" fmla="*/ 1426 w 2960"/>
                <a:gd name="T57" fmla="*/ 1154 h 1417"/>
                <a:gd name="T58" fmla="*/ 1475 w 2960"/>
                <a:gd name="T59" fmla="*/ 1184 h 1417"/>
                <a:gd name="T60" fmla="*/ 1525 w 2960"/>
                <a:gd name="T61" fmla="*/ 1220 h 1417"/>
                <a:gd name="T62" fmla="*/ 1574 w 2960"/>
                <a:gd name="T63" fmla="*/ 1249 h 1417"/>
                <a:gd name="T64" fmla="*/ 1624 w 2960"/>
                <a:gd name="T65" fmla="*/ 1288 h 1417"/>
                <a:gd name="T66" fmla="*/ 1673 w 2960"/>
                <a:gd name="T67" fmla="*/ 1308 h 1417"/>
                <a:gd name="T68" fmla="*/ 1723 w 2960"/>
                <a:gd name="T69" fmla="*/ 1310 h 1417"/>
                <a:gd name="T70" fmla="*/ 1772 w 2960"/>
                <a:gd name="T71" fmla="*/ 1296 h 1417"/>
                <a:gd name="T72" fmla="*/ 1822 w 2960"/>
                <a:gd name="T73" fmla="*/ 1295 h 1417"/>
                <a:gd name="T74" fmla="*/ 1871 w 2960"/>
                <a:gd name="T75" fmla="*/ 1286 h 1417"/>
                <a:gd name="T76" fmla="*/ 1921 w 2960"/>
                <a:gd name="T77" fmla="*/ 1283 h 1417"/>
                <a:gd name="T78" fmla="*/ 1970 w 2960"/>
                <a:gd name="T79" fmla="*/ 1289 h 1417"/>
                <a:gd name="T80" fmla="*/ 2020 w 2960"/>
                <a:gd name="T81" fmla="*/ 1306 h 1417"/>
                <a:gd name="T82" fmla="*/ 2069 w 2960"/>
                <a:gd name="T83" fmla="*/ 1333 h 1417"/>
                <a:gd name="T84" fmla="*/ 2118 w 2960"/>
                <a:gd name="T85" fmla="*/ 1371 h 1417"/>
                <a:gd name="T86" fmla="*/ 2168 w 2960"/>
                <a:gd name="T87" fmla="*/ 1405 h 1417"/>
                <a:gd name="T88" fmla="*/ 2218 w 2960"/>
                <a:gd name="T89" fmla="*/ 1417 h 1417"/>
                <a:gd name="T90" fmla="*/ 2267 w 2960"/>
                <a:gd name="T91" fmla="*/ 1396 h 1417"/>
                <a:gd name="T92" fmla="*/ 2317 w 2960"/>
                <a:gd name="T93" fmla="*/ 1361 h 1417"/>
                <a:gd name="T94" fmla="*/ 2366 w 2960"/>
                <a:gd name="T95" fmla="*/ 1333 h 1417"/>
                <a:gd name="T96" fmla="*/ 2415 w 2960"/>
                <a:gd name="T97" fmla="*/ 1315 h 1417"/>
                <a:gd name="T98" fmla="*/ 2465 w 2960"/>
                <a:gd name="T99" fmla="*/ 1306 h 1417"/>
                <a:gd name="T100" fmla="*/ 2514 w 2960"/>
                <a:gd name="T101" fmla="*/ 1304 h 1417"/>
                <a:gd name="T102" fmla="*/ 2564 w 2960"/>
                <a:gd name="T103" fmla="*/ 1312 h 1417"/>
                <a:gd name="T104" fmla="*/ 2613 w 2960"/>
                <a:gd name="T105" fmla="*/ 1317 h 1417"/>
                <a:gd name="T106" fmla="*/ 2663 w 2960"/>
                <a:gd name="T107" fmla="*/ 1305 h 1417"/>
                <a:gd name="T108" fmla="*/ 2713 w 2960"/>
                <a:gd name="T109" fmla="*/ 1309 h 1417"/>
                <a:gd name="T110" fmla="*/ 2762 w 2960"/>
                <a:gd name="T111" fmla="*/ 1311 h 1417"/>
                <a:gd name="T112" fmla="*/ 2812 w 2960"/>
                <a:gd name="T113" fmla="*/ 1294 h 1417"/>
                <a:gd name="T114" fmla="*/ 2861 w 2960"/>
                <a:gd name="T115" fmla="*/ 1286 h 1417"/>
                <a:gd name="T116" fmla="*/ 2910 w 2960"/>
                <a:gd name="T117" fmla="*/ 1289 h 1417"/>
                <a:gd name="T118" fmla="*/ 2960 w 2960"/>
                <a:gd name="T119" fmla="*/ 1302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60" h="1417">
                  <a:moveTo>
                    <a:pt x="0" y="1070"/>
                  </a:moveTo>
                  <a:lnTo>
                    <a:pt x="10" y="1035"/>
                  </a:lnTo>
                  <a:lnTo>
                    <a:pt x="20" y="1002"/>
                  </a:lnTo>
                  <a:lnTo>
                    <a:pt x="30" y="968"/>
                  </a:lnTo>
                  <a:lnTo>
                    <a:pt x="40" y="935"/>
                  </a:lnTo>
                  <a:lnTo>
                    <a:pt x="50" y="898"/>
                  </a:lnTo>
                  <a:lnTo>
                    <a:pt x="60" y="857"/>
                  </a:lnTo>
                  <a:lnTo>
                    <a:pt x="70" y="815"/>
                  </a:lnTo>
                  <a:lnTo>
                    <a:pt x="79" y="772"/>
                  </a:lnTo>
                  <a:lnTo>
                    <a:pt x="89" y="732"/>
                  </a:lnTo>
                  <a:lnTo>
                    <a:pt x="99" y="692"/>
                  </a:lnTo>
                  <a:lnTo>
                    <a:pt x="109" y="652"/>
                  </a:lnTo>
                  <a:lnTo>
                    <a:pt x="119" y="611"/>
                  </a:lnTo>
                  <a:lnTo>
                    <a:pt x="129" y="571"/>
                  </a:lnTo>
                  <a:lnTo>
                    <a:pt x="139" y="524"/>
                  </a:lnTo>
                  <a:lnTo>
                    <a:pt x="149" y="482"/>
                  </a:lnTo>
                  <a:lnTo>
                    <a:pt x="159" y="436"/>
                  </a:lnTo>
                  <a:lnTo>
                    <a:pt x="169" y="391"/>
                  </a:lnTo>
                  <a:lnTo>
                    <a:pt x="179" y="350"/>
                  </a:lnTo>
                  <a:lnTo>
                    <a:pt x="188" y="304"/>
                  </a:lnTo>
                  <a:lnTo>
                    <a:pt x="198" y="258"/>
                  </a:lnTo>
                  <a:lnTo>
                    <a:pt x="208" y="217"/>
                  </a:lnTo>
                  <a:lnTo>
                    <a:pt x="218" y="181"/>
                  </a:lnTo>
                  <a:lnTo>
                    <a:pt x="228" y="148"/>
                  </a:lnTo>
                  <a:lnTo>
                    <a:pt x="238" y="120"/>
                  </a:lnTo>
                  <a:lnTo>
                    <a:pt x="248" y="95"/>
                  </a:lnTo>
                  <a:lnTo>
                    <a:pt x="258" y="73"/>
                  </a:lnTo>
                  <a:lnTo>
                    <a:pt x="268" y="57"/>
                  </a:lnTo>
                  <a:lnTo>
                    <a:pt x="278" y="43"/>
                  </a:lnTo>
                  <a:lnTo>
                    <a:pt x="287" y="24"/>
                  </a:lnTo>
                  <a:lnTo>
                    <a:pt x="297" y="12"/>
                  </a:lnTo>
                  <a:lnTo>
                    <a:pt x="307" y="5"/>
                  </a:lnTo>
                  <a:lnTo>
                    <a:pt x="317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7" y="5"/>
                  </a:lnTo>
                  <a:lnTo>
                    <a:pt x="357" y="15"/>
                  </a:lnTo>
                  <a:lnTo>
                    <a:pt x="367" y="25"/>
                  </a:lnTo>
                  <a:lnTo>
                    <a:pt x="376" y="33"/>
                  </a:lnTo>
                  <a:lnTo>
                    <a:pt x="386" y="45"/>
                  </a:lnTo>
                  <a:lnTo>
                    <a:pt x="396" y="56"/>
                  </a:lnTo>
                  <a:lnTo>
                    <a:pt x="406" y="68"/>
                  </a:lnTo>
                  <a:lnTo>
                    <a:pt x="416" y="81"/>
                  </a:lnTo>
                  <a:lnTo>
                    <a:pt x="426" y="100"/>
                  </a:lnTo>
                  <a:lnTo>
                    <a:pt x="436" y="117"/>
                  </a:lnTo>
                  <a:lnTo>
                    <a:pt x="446" y="134"/>
                  </a:lnTo>
                  <a:lnTo>
                    <a:pt x="456" y="144"/>
                  </a:lnTo>
                  <a:lnTo>
                    <a:pt x="466" y="153"/>
                  </a:lnTo>
                  <a:lnTo>
                    <a:pt x="475" y="166"/>
                  </a:lnTo>
                  <a:lnTo>
                    <a:pt x="485" y="179"/>
                  </a:lnTo>
                  <a:lnTo>
                    <a:pt x="495" y="180"/>
                  </a:lnTo>
                  <a:lnTo>
                    <a:pt x="505" y="187"/>
                  </a:lnTo>
                  <a:lnTo>
                    <a:pt x="515" y="196"/>
                  </a:lnTo>
                  <a:lnTo>
                    <a:pt x="525" y="209"/>
                  </a:lnTo>
                  <a:lnTo>
                    <a:pt x="535" y="225"/>
                  </a:lnTo>
                  <a:lnTo>
                    <a:pt x="545" y="246"/>
                  </a:lnTo>
                  <a:lnTo>
                    <a:pt x="555" y="268"/>
                  </a:lnTo>
                  <a:lnTo>
                    <a:pt x="565" y="281"/>
                  </a:lnTo>
                  <a:lnTo>
                    <a:pt x="574" y="294"/>
                  </a:lnTo>
                  <a:lnTo>
                    <a:pt x="584" y="304"/>
                  </a:lnTo>
                  <a:lnTo>
                    <a:pt x="594" y="319"/>
                  </a:lnTo>
                  <a:lnTo>
                    <a:pt x="604" y="337"/>
                  </a:lnTo>
                  <a:lnTo>
                    <a:pt x="614" y="357"/>
                  </a:lnTo>
                  <a:lnTo>
                    <a:pt x="624" y="377"/>
                  </a:lnTo>
                  <a:lnTo>
                    <a:pt x="634" y="401"/>
                  </a:lnTo>
                  <a:lnTo>
                    <a:pt x="644" y="415"/>
                  </a:lnTo>
                  <a:lnTo>
                    <a:pt x="654" y="431"/>
                  </a:lnTo>
                  <a:lnTo>
                    <a:pt x="664" y="448"/>
                  </a:lnTo>
                  <a:lnTo>
                    <a:pt x="673" y="463"/>
                  </a:lnTo>
                  <a:lnTo>
                    <a:pt x="683" y="482"/>
                  </a:lnTo>
                  <a:lnTo>
                    <a:pt x="693" y="498"/>
                  </a:lnTo>
                  <a:lnTo>
                    <a:pt x="703" y="510"/>
                  </a:lnTo>
                  <a:lnTo>
                    <a:pt x="713" y="525"/>
                  </a:lnTo>
                  <a:lnTo>
                    <a:pt x="723" y="540"/>
                  </a:lnTo>
                  <a:lnTo>
                    <a:pt x="733" y="556"/>
                  </a:lnTo>
                  <a:lnTo>
                    <a:pt x="743" y="576"/>
                  </a:lnTo>
                  <a:lnTo>
                    <a:pt x="753" y="599"/>
                  </a:lnTo>
                  <a:lnTo>
                    <a:pt x="762" y="621"/>
                  </a:lnTo>
                  <a:lnTo>
                    <a:pt x="772" y="648"/>
                  </a:lnTo>
                  <a:lnTo>
                    <a:pt x="782" y="677"/>
                  </a:lnTo>
                  <a:lnTo>
                    <a:pt x="792" y="698"/>
                  </a:lnTo>
                  <a:lnTo>
                    <a:pt x="802" y="722"/>
                  </a:lnTo>
                  <a:lnTo>
                    <a:pt x="812" y="748"/>
                  </a:lnTo>
                  <a:lnTo>
                    <a:pt x="822" y="777"/>
                  </a:lnTo>
                  <a:lnTo>
                    <a:pt x="832" y="804"/>
                  </a:lnTo>
                  <a:lnTo>
                    <a:pt x="842" y="828"/>
                  </a:lnTo>
                  <a:lnTo>
                    <a:pt x="852" y="851"/>
                  </a:lnTo>
                  <a:lnTo>
                    <a:pt x="862" y="876"/>
                  </a:lnTo>
                  <a:lnTo>
                    <a:pt x="871" y="902"/>
                  </a:lnTo>
                  <a:lnTo>
                    <a:pt x="881" y="927"/>
                  </a:lnTo>
                  <a:lnTo>
                    <a:pt x="891" y="952"/>
                  </a:lnTo>
                  <a:lnTo>
                    <a:pt x="901" y="973"/>
                  </a:lnTo>
                  <a:lnTo>
                    <a:pt x="911" y="993"/>
                  </a:lnTo>
                  <a:lnTo>
                    <a:pt x="921" y="1010"/>
                  </a:lnTo>
                  <a:lnTo>
                    <a:pt x="931" y="1030"/>
                  </a:lnTo>
                  <a:lnTo>
                    <a:pt x="941" y="1046"/>
                  </a:lnTo>
                  <a:lnTo>
                    <a:pt x="951" y="1058"/>
                  </a:lnTo>
                  <a:lnTo>
                    <a:pt x="960" y="1070"/>
                  </a:lnTo>
                  <a:lnTo>
                    <a:pt x="970" y="1085"/>
                  </a:lnTo>
                  <a:lnTo>
                    <a:pt x="980" y="1101"/>
                  </a:lnTo>
                  <a:lnTo>
                    <a:pt x="990" y="1115"/>
                  </a:lnTo>
                  <a:lnTo>
                    <a:pt x="1000" y="1121"/>
                  </a:lnTo>
                  <a:lnTo>
                    <a:pt x="1010" y="1123"/>
                  </a:lnTo>
                  <a:lnTo>
                    <a:pt x="1020" y="1125"/>
                  </a:lnTo>
                  <a:lnTo>
                    <a:pt x="1030" y="1125"/>
                  </a:lnTo>
                  <a:lnTo>
                    <a:pt x="1040" y="1125"/>
                  </a:lnTo>
                  <a:lnTo>
                    <a:pt x="1050" y="1125"/>
                  </a:lnTo>
                  <a:lnTo>
                    <a:pt x="1059" y="1126"/>
                  </a:lnTo>
                  <a:lnTo>
                    <a:pt x="1069" y="1125"/>
                  </a:lnTo>
                  <a:lnTo>
                    <a:pt x="1079" y="1122"/>
                  </a:lnTo>
                  <a:lnTo>
                    <a:pt x="1089" y="1117"/>
                  </a:lnTo>
                  <a:lnTo>
                    <a:pt x="1099" y="1113"/>
                  </a:lnTo>
                  <a:lnTo>
                    <a:pt x="1109" y="1110"/>
                  </a:lnTo>
                  <a:lnTo>
                    <a:pt x="1119" y="1108"/>
                  </a:lnTo>
                  <a:lnTo>
                    <a:pt x="1129" y="1106"/>
                  </a:lnTo>
                  <a:lnTo>
                    <a:pt x="1139" y="1103"/>
                  </a:lnTo>
                  <a:lnTo>
                    <a:pt x="1149" y="1099"/>
                  </a:lnTo>
                  <a:lnTo>
                    <a:pt x="1158" y="1095"/>
                  </a:lnTo>
                  <a:lnTo>
                    <a:pt x="1168" y="1092"/>
                  </a:lnTo>
                  <a:lnTo>
                    <a:pt x="1178" y="1091"/>
                  </a:lnTo>
                  <a:lnTo>
                    <a:pt x="1188" y="1091"/>
                  </a:lnTo>
                  <a:lnTo>
                    <a:pt x="1198" y="1090"/>
                  </a:lnTo>
                  <a:lnTo>
                    <a:pt x="1208" y="1089"/>
                  </a:lnTo>
                  <a:lnTo>
                    <a:pt x="1218" y="1088"/>
                  </a:lnTo>
                  <a:lnTo>
                    <a:pt x="1228" y="1086"/>
                  </a:lnTo>
                  <a:lnTo>
                    <a:pt x="1238" y="1081"/>
                  </a:lnTo>
                  <a:lnTo>
                    <a:pt x="1248" y="1077"/>
                  </a:lnTo>
                  <a:lnTo>
                    <a:pt x="1257" y="1074"/>
                  </a:lnTo>
                  <a:lnTo>
                    <a:pt x="1267" y="1073"/>
                  </a:lnTo>
                  <a:lnTo>
                    <a:pt x="1277" y="1073"/>
                  </a:lnTo>
                  <a:lnTo>
                    <a:pt x="1287" y="1075"/>
                  </a:lnTo>
                  <a:lnTo>
                    <a:pt x="1297" y="1078"/>
                  </a:lnTo>
                  <a:lnTo>
                    <a:pt x="1307" y="1083"/>
                  </a:lnTo>
                  <a:lnTo>
                    <a:pt x="1317" y="1088"/>
                  </a:lnTo>
                  <a:lnTo>
                    <a:pt x="1327" y="1093"/>
                  </a:lnTo>
                  <a:lnTo>
                    <a:pt x="1337" y="1098"/>
                  </a:lnTo>
                  <a:lnTo>
                    <a:pt x="1346" y="1103"/>
                  </a:lnTo>
                  <a:lnTo>
                    <a:pt x="1356" y="1108"/>
                  </a:lnTo>
                  <a:lnTo>
                    <a:pt x="1366" y="1114"/>
                  </a:lnTo>
                  <a:lnTo>
                    <a:pt x="1376" y="1121"/>
                  </a:lnTo>
                  <a:lnTo>
                    <a:pt x="1386" y="1128"/>
                  </a:lnTo>
                  <a:lnTo>
                    <a:pt x="1396" y="1135"/>
                  </a:lnTo>
                  <a:lnTo>
                    <a:pt x="1406" y="1142"/>
                  </a:lnTo>
                  <a:lnTo>
                    <a:pt x="1416" y="1148"/>
                  </a:lnTo>
                  <a:lnTo>
                    <a:pt x="1426" y="1154"/>
                  </a:lnTo>
                  <a:lnTo>
                    <a:pt x="1436" y="1160"/>
                  </a:lnTo>
                  <a:lnTo>
                    <a:pt x="1445" y="1167"/>
                  </a:lnTo>
                  <a:lnTo>
                    <a:pt x="1455" y="1172"/>
                  </a:lnTo>
                  <a:lnTo>
                    <a:pt x="1465" y="1177"/>
                  </a:lnTo>
                  <a:lnTo>
                    <a:pt x="1475" y="1184"/>
                  </a:lnTo>
                  <a:lnTo>
                    <a:pt x="1485" y="1191"/>
                  </a:lnTo>
                  <a:lnTo>
                    <a:pt x="1495" y="1200"/>
                  </a:lnTo>
                  <a:lnTo>
                    <a:pt x="1505" y="1207"/>
                  </a:lnTo>
                  <a:lnTo>
                    <a:pt x="1515" y="1214"/>
                  </a:lnTo>
                  <a:lnTo>
                    <a:pt x="1525" y="1220"/>
                  </a:lnTo>
                  <a:lnTo>
                    <a:pt x="1535" y="1227"/>
                  </a:lnTo>
                  <a:lnTo>
                    <a:pt x="1544" y="1233"/>
                  </a:lnTo>
                  <a:lnTo>
                    <a:pt x="1554" y="1238"/>
                  </a:lnTo>
                  <a:lnTo>
                    <a:pt x="1564" y="1243"/>
                  </a:lnTo>
                  <a:lnTo>
                    <a:pt x="1574" y="1249"/>
                  </a:lnTo>
                  <a:lnTo>
                    <a:pt x="1584" y="1255"/>
                  </a:lnTo>
                  <a:lnTo>
                    <a:pt x="1594" y="1263"/>
                  </a:lnTo>
                  <a:lnTo>
                    <a:pt x="1604" y="1271"/>
                  </a:lnTo>
                  <a:lnTo>
                    <a:pt x="1614" y="1279"/>
                  </a:lnTo>
                  <a:lnTo>
                    <a:pt x="1624" y="1288"/>
                  </a:lnTo>
                  <a:lnTo>
                    <a:pt x="1634" y="1295"/>
                  </a:lnTo>
                  <a:lnTo>
                    <a:pt x="1643" y="1298"/>
                  </a:lnTo>
                  <a:lnTo>
                    <a:pt x="1653" y="1301"/>
                  </a:lnTo>
                  <a:lnTo>
                    <a:pt x="1663" y="1306"/>
                  </a:lnTo>
                  <a:lnTo>
                    <a:pt x="1673" y="1308"/>
                  </a:lnTo>
                  <a:lnTo>
                    <a:pt x="1683" y="1311"/>
                  </a:lnTo>
                  <a:lnTo>
                    <a:pt x="1693" y="1314"/>
                  </a:lnTo>
                  <a:lnTo>
                    <a:pt x="1703" y="1314"/>
                  </a:lnTo>
                  <a:lnTo>
                    <a:pt x="1713" y="1312"/>
                  </a:lnTo>
                  <a:lnTo>
                    <a:pt x="1723" y="1310"/>
                  </a:lnTo>
                  <a:lnTo>
                    <a:pt x="1732" y="1308"/>
                  </a:lnTo>
                  <a:lnTo>
                    <a:pt x="1742" y="1305"/>
                  </a:lnTo>
                  <a:lnTo>
                    <a:pt x="1752" y="1301"/>
                  </a:lnTo>
                  <a:lnTo>
                    <a:pt x="1762" y="1298"/>
                  </a:lnTo>
                  <a:lnTo>
                    <a:pt x="1772" y="1296"/>
                  </a:lnTo>
                  <a:lnTo>
                    <a:pt x="1782" y="1295"/>
                  </a:lnTo>
                  <a:lnTo>
                    <a:pt x="1792" y="1294"/>
                  </a:lnTo>
                  <a:lnTo>
                    <a:pt x="1802" y="1294"/>
                  </a:lnTo>
                  <a:lnTo>
                    <a:pt x="1812" y="1294"/>
                  </a:lnTo>
                  <a:lnTo>
                    <a:pt x="1822" y="1295"/>
                  </a:lnTo>
                  <a:lnTo>
                    <a:pt x="1831" y="1295"/>
                  </a:lnTo>
                  <a:lnTo>
                    <a:pt x="1841" y="1294"/>
                  </a:lnTo>
                  <a:lnTo>
                    <a:pt x="1851" y="1291"/>
                  </a:lnTo>
                  <a:lnTo>
                    <a:pt x="1861" y="1288"/>
                  </a:lnTo>
                  <a:lnTo>
                    <a:pt x="1871" y="1286"/>
                  </a:lnTo>
                  <a:lnTo>
                    <a:pt x="1881" y="1285"/>
                  </a:lnTo>
                  <a:lnTo>
                    <a:pt x="1891" y="1284"/>
                  </a:lnTo>
                  <a:lnTo>
                    <a:pt x="1901" y="1283"/>
                  </a:lnTo>
                  <a:lnTo>
                    <a:pt x="1911" y="1283"/>
                  </a:lnTo>
                  <a:lnTo>
                    <a:pt x="1921" y="1283"/>
                  </a:lnTo>
                  <a:lnTo>
                    <a:pt x="1931" y="1283"/>
                  </a:lnTo>
                  <a:lnTo>
                    <a:pt x="1940" y="1284"/>
                  </a:lnTo>
                  <a:lnTo>
                    <a:pt x="1950" y="1285"/>
                  </a:lnTo>
                  <a:lnTo>
                    <a:pt x="1960" y="1287"/>
                  </a:lnTo>
                  <a:lnTo>
                    <a:pt x="1970" y="1289"/>
                  </a:lnTo>
                  <a:lnTo>
                    <a:pt x="1980" y="1292"/>
                  </a:lnTo>
                  <a:lnTo>
                    <a:pt x="1990" y="1295"/>
                  </a:lnTo>
                  <a:lnTo>
                    <a:pt x="2000" y="1298"/>
                  </a:lnTo>
                  <a:lnTo>
                    <a:pt x="2010" y="1302"/>
                  </a:lnTo>
                  <a:lnTo>
                    <a:pt x="2020" y="1306"/>
                  </a:lnTo>
                  <a:lnTo>
                    <a:pt x="2029" y="1311"/>
                  </a:lnTo>
                  <a:lnTo>
                    <a:pt x="2040" y="1316"/>
                  </a:lnTo>
                  <a:lnTo>
                    <a:pt x="2049" y="1321"/>
                  </a:lnTo>
                  <a:lnTo>
                    <a:pt x="2059" y="1327"/>
                  </a:lnTo>
                  <a:lnTo>
                    <a:pt x="2069" y="1333"/>
                  </a:lnTo>
                  <a:lnTo>
                    <a:pt x="2079" y="1340"/>
                  </a:lnTo>
                  <a:lnTo>
                    <a:pt x="2089" y="1347"/>
                  </a:lnTo>
                  <a:lnTo>
                    <a:pt x="2099" y="1355"/>
                  </a:lnTo>
                  <a:lnTo>
                    <a:pt x="2109" y="1363"/>
                  </a:lnTo>
                  <a:lnTo>
                    <a:pt x="2118" y="1371"/>
                  </a:lnTo>
                  <a:lnTo>
                    <a:pt x="2128" y="1380"/>
                  </a:lnTo>
                  <a:lnTo>
                    <a:pt x="2138" y="1388"/>
                  </a:lnTo>
                  <a:lnTo>
                    <a:pt x="2148" y="1393"/>
                  </a:lnTo>
                  <a:lnTo>
                    <a:pt x="2158" y="1399"/>
                  </a:lnTo>
                  <a:lnTo>
                    <a:pt x="2168" y="1405"/>
                  </a:lnTo>
                  <a:lnTo>
                    <a:pt x="2178" y="1409"/>
                  </a:lnTo>
                  <a:lnTo>
                    <a:pt x="2188" y="1413"/>
                  </a:lnTo>
                  <a:lnTo>
                    <a:pt x="2198" y="1416"/>
                  </a:lnTo>
                  <a:lnTo>
                    <a:pt x="2208" y="1417"/>
                  </a:lnTo>
                  <a:lnTo>
                    <a:pt x="2218" y="1417"/>
                  </a:lnTo>
                  <a:lnTo>
                    <a:pt x="2227" y="1417"/>
                  </a:lnTo>
                  <a:lnTo>
                    <a:pt x="2237" y="1413"/>
                  </a:lnTo>
                  <a:lnTo>
                    <a:pt x="2247" y="1409"/>
                  </a:lnTo>
                  <a:lnTo>
                    <a:pt x="2257" y="1404"/>
                  </a:lnTo>
                  <a:lnTo>
                    <a:pt x="2267" y="1396"/>
                  </a:lnTo>
                  <a:lnTo>
                    <a:pt x="2277" y="1388"/>
                  </a:lnTo>
                  <a:lnTo>
                    <a:pt x="2287" y="1381"/>
                  </a:lnTo>
                  <a:lnTo>
                    <a:pt x="2297" y="1374"/>
                  </a:lnTo>
                  <a:lnTo>
                    <a:pt x="2307" y="1367"/>
                  </a:lnTo>
                  <a:lnTo>
                    <a:pt x="2317" y="1361"/>
                  </a:lnTo>
                  <a:lnTo>
                    <a:pt x="2327" y="1354"/>
                  </a:lnTo>
                  <a:lnTo>
                    <a:pt x="2336" y="1349"/>
                  </a:lnTo>
                  <a:lnTo>
                    <a:pt x="2346" y="1343"/>
                  </a:lnTo>
                  <a:lnTo>
                    <a:pt x="2356" y="1338"/>
                  </a:lnTo>
                  <a:lnTo>
                    <a:pt x="2366" y="1333"/>
                  </a:lnTo>
                  <a:lnTo>
                    <a:pt x="2376" y="1329"/>
                  </a:lnTo>
                  <a:lnTo>
                    <a:pt x="2386" y="1325"/>
                  </a:lnTo>
                  <a:lnTo>
                    <a:pt x="2396" y="1322"/>
                  </a:lnTo>
                  <a:lnTo>
                    <a:pt x="2406" y="1318"/>
                  </a:lnTo>
                  <a:lnTo>
                    <a:pt x="2415" y="1315"/>
                  </a:lnTo>
                  <a:lnTo>
                    <a:pt x="2426" y="1313"/>
                  </a:lnTo>
                  <a:lnTo>
                    <a:pt x="2435" y="1310"/>
                  </a:lnTo>
                  <a:lnTo>
                    <a:pt x="2445" y="1308"/>
                  </a:lnTo>
                  <a:lnTo>
                    <a:pt x="2455" y="1307"/>
                  </a:lnTo>
                  <a:lnTo>
                    <a:pt x="2465" y="1306"/>
                  </a:lnTo>
                  <a:lnTo>
                    <a:pt x="2475" y="1305"/>
                  </a:lnTo>
                  <a:lnTo>
                    <a:pt x="2485" y="1304"/>
                  </a:lnTo>
                  <a:lnTo>
                    <a:pt x="2495" y="1304"/>
                  </a:lnTo>
                  <a:lnTo>
                    <a:pt x="2505" y="1304"/>
                  </a:lnTo>
                  <a:lnTo>
                    <a:pt x="2514" y="1304"/>
                  </a:lnTo>
                  <a:lnTo>
                    <a:pt x="2524" y="1305"/>
                  </a:lnTo>
                  <a:lnTo>
                    <a:pt x="2534" y="1306"/>
                  </a:lnTo>
                  <a:lnTo>
                    <a:pt x="2544" y="1308"/>
                  </a:lnTo>
                  <a:lnTo>
                    <a:pt x="2554" y="1310"/>
                  </a:lnTo>
                  <a:lnTo>
                    <a:pt x="2564" y="1312"/>
                  </a:lnTo>
                  <a:lnTo>
                    <a:pt x="2574" y="1314"/>
                  </a:lnTo>
                  <a:lnTo>
                    <a:pt x="2584" y="1316"/>
                  </a:lnTo>
                  <a:lnTo>
                    <a:pt x="2594" y="1319"/>
                  </a:lnTo>
                  <a:lnTo>
                    <a:pt x="2604" y="1320"/>
                  </a:lnTo>
                  <a:lnTo>
                    <a:pt x="2613" y="1317"/>
                  </a:lnTo>
                  <a:lnTo>
                    <a:pt x="2623" y="1313"/>
                  </a:lnTo>
                  <a:lnTo>
                    <a:pt x="2633" y="1310"/>
                  </a:lnTo>
                  <a:lnTo>
                    <a:pt x="2643" y="1308"/>
                  </a:lnTo>
                  <a:lnTo>
                    <a:pt x="2653" y="1306"/>
                  </a:lnTo>
                  <a:lnTo>
                    <a:pt x="2663" y="1305"/>
                  </a:lnTo>
                  <a:lnTo>
                    <a:pt x="2673" y="1305"/>
                  </a:lnTo>
                  <a:lnTo>
                    <a:pt x="2683" y="1305"/>
                  </a:lnTo>
                  <a:lnTo>
                    <a:pt x="2693" y="1306"/>
                  </a:lnTo>
                  <a:lnTo>
                    <a:pt x="2703" y="1308"/>
                  </a:lnTo>
                  <a:lnTo>
                    <a:pt x="2713" y="1309"/>
                  </a:lnTo>
                  <a:lnTo>
                    <a:pt x="2722" y="1310"/>
                  </a:lnTo>
                  <a:lnTo>
                    <a:pt x="2732" y="1312"/>
                  </a:lnTo>
                  <a:lnTo>
                    <a:pt x="2742" y="1313"/>
                  </a:lnTo>
                  <a:lnTo>
                    <a:pt x="2752" y="1312"/>
                  </a:lnTo>
                  <a:lnTo>
                    <a:pt x="2762" y="1311"/>
                  </a:lnTo>
                  <a:lnTo>
                    <a:pt x="2772" y="1307"/>
                  </a:lnTo>
                  <a:lnTo>
                    <a:pt x="2782" y="1303"/>
                  </a:lnTo>
                  <a:lnTo>
                    <a:pt x="2792" y="1300"/>
                  </a:lnTo>
                  <a:lnTo>
                    <a:pt x="2801" y="1296"/>
                  </a:lnTo>
                  <a:lnTo>
                    <a:pt x="2812" y="1294"/>
                  </a:lnTo>
                  <a:lnTo>
                    <a:pt x="2821" y="1291"/>
                  </a:lnTo>
                  <a:lnTo>
                    <a:pt x="2831" y="1290"/>
                  </a:lnTo>
                  <a:lnTo>
                    <a:pt x="2841" y="1288"/>
                  </a:lnTo>
                  <a:lnTo>
                    <a:pt x="2851" y="1287"/>
                  </a:lnTo>
                  <a:lnTo>
                    <a:pt x="2861" y="1286"/>
                  </a:lnTo>
                  <a:lnTo>
                    <a:pt x="2871" y="1286"/>
                  </a:lnTo>
                  <a:lnTo>
                    <a:pt x="2881" y="1286"/>
                  </a:lnTo>
                  <a:lnTo>
                    <a:pt x="2891" y="1287"/>
                  </a:lnTo>
                  <a:lnTo>
                    <a:pt x="2901" y="1288"/>
                  </a:lnTo>
                  <a:lnTo>
                    <a:pt x="2910" y="1289"/>
                  </a:lnTo>
                  <a:lnTo>
                    <a:pt x="2920" y="1291"/>
                  </a:lnTo>
                  <a:lnTo>
                    <a:pt x="2930" y="1293"/>
                  </a:lnTo>
                  <a:lnTo>
                    <a:pt x="2940" y="1295"/>
                  </a:lnTo>
                  <a:lnTo>
                    <a:pt x="2950" y="1299"/>
                  </a:lnTo>
                  <a:lnTo>
                    <a:pt x="2960" y="1302"/>
                  </a:lnTo>
                </a:path>
              </a:pathLst>
            </a:custGeom>
            <a:noFill/>
            <a:ln w="15875" cap="flat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079361D4-362C-14D8-2A3C-2C2EEA6E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1221"/>
              <a:ext cx="1848" cy="2219"/>
            </a:xfrm>
            <a:custGeom>
              <a:avLst/>
              <a:gdLst>
                <a:gd name="T0" fmla="*/ 25 w 1848"/>
                <a:gd name="T1" fmla="*/ 1453 h 2219"/>
                <a:gd name="T2" fmla="*/ 56 w 1848"/>
                <a:gd name="T3" fmla="*/ 1210 h 2219"/>
                <a:gd name="T4" fmla="*/ 87 w 1848"/>
                <a:gd name="T5" fmla="*/ 986 h 2219"/>
                <a:gd name="T6" fmla="*/ 117 w 1848"/>
                <a:gd name="T7" fmla="*/ 785 h 2219"/>
                <a:gd name="T8" fmla="*/ 148 w 1848"/>
                <a:gd name="T9" fmla="*/ 584 h 2219"/>
                <a:gd name="T10" fmla="*/ 179 w 1848"/>
                <a:gd name="T11" fmla="*/ 389 h 2219"/>
                <a:gd name="T12" fmla="*/ 210 w 1848"/>
                <a:gd name="T13" fmla="*/ 214 h 2219"/>
                <a:gd name="T14" fmla="*/ 241 w 1848"/>
                <a:gd name="T15" fmla="*/ 83 h 2219"/>
                <a:gd name="T16" fmla="*/ 272 w 1848"/>
                <a:gd name="T17" fmla="*/ 14 h 2219"/>
                <a:gd name="T18" fmla="*/ 303 w 1848"/>
                <a:gd name="T19" fmla="*/ 3 h 2219"/>
                <a:gd name="T20" fmla="*/ 334 w 1848"/>
                <a:gd name="T21" fmla="*/ 40 h 2219"/>
                <a:gd name="T22" fmla="*/ 365 w 1848"/>
                <a:gd name="T23" fmla="*/ 154 h 2219"/>
                <a:gd name="T24" fmla="*/ 396 w 1848"/>
                <a:gd name="T25" fmla="*/ 283 h 2219"/>
                <a:gd name="T26" fmla="*/ 426 w 1848"/>
                <a:gd name="T27" fmla="*/ 399 h 2219"/>
                <a:gd name="T28" fmla="*/ 457 w 1848"/>
                <a:gd name="T29" fmla="*/ 562 h 2219"/>
                <a:gd name="T30" fmla="*/ 488 w 1848"/>
                <a:gd name="T31" fmla="*/ 747 h 2219"/>
                <a:gd name="T32" fmla="*/ 519 w 1848"/>
                <a:gd name="T33" fmla="*/ 916 h 2219"/>
                <a:gd name="T34" fmla="*/ 550 w 1848"/>
                <a:gd name="T35" fmla="*/ 1072 h 2219"/>
                <a:gd name="T36" fmla="*/ 581 w 1848"/>
                <a:gd name="T37" fmla="*/ 1223 h 2219"/>
                <a:gd name="T38" fmla="*/ 612 w 1848"/>
                <a:gd name="T39" fmla="*/ 1396 h 2219"/>
                <a:gd name="T40" fmla="*/ 643 w 1848"/>
                <a:gd name="T41" fmla="*/ 1534 h 2219"/>
                <a:gd name="T42" fmla="*/ 674 w 1848"/>
                <a:gd name="T43" fmla="*/ 1661 h 2219"/>
                <a:gd name="T44" fmla="*/ 704 w 1848"/>
                <a:gd name="T45" fmla="*/ 1750 h 2219"/>
                <a:gd name="T46" fmla="*/ 735 w 1848"/>
                <a:gd name="T47" fmla="*/ 1813 h 2219"/>
                <a:gd name="T48" fmla="*/ 766 w 1848"/>
                <a:gd name="T49" fmla="*/ 1875 h 2219"/>
                <a:gd name="T50" fmla="*/ 797 w 1848"/>
                <a:gd name="T51" fmla="*/ 1936 h 2219"/>
                <a:gd name="T52" fmla="*/ 828 w 1848"/>
                <a:gd name="T53" fmla="*/ 1972 h 2219"/>
                <a:gd name="T54" fmla="*/ 859 w 1848"/>
                <a:gd name="T55" fmla="*/ 1996 h 2219"/>
                <a:gd name="T56" fmla="*/ 890 w 1848"/>
                <a:gd name="T57" fmla="*/ 2012 h 2219"/>
                <a:gd name="T58" fmla="*/ 921 w 1848"/>
                <a:gd name="T59" fmla="*/ 2016 h 2219"/>
                <a:gd name="T60" fmla="*/ 952 w 1848"/>
                <a:gd name="T61" fmla="*/ 2015 h 2219"/>
                <a:gd name="T62" fmla="*/ 983 w 1848"/>
                <a:gd name="T63" fmla="*/ 2020 h 2219"/>
                <a:gd name="T64" fmla="*/ 1013 w 1848"/>
                <a:gd name="T65" fmla="*/ 2023 h 2219"/>
                <a:gd name="T66" fmla="*/ 1044 w 1848"/>
                <a:gd name="T67" fmla="*/ 2032 h 2219"/>
                <a:gd name="T68" fmla="*/ 1075 w 1848"/>
                <a:gd name="T69" fmla="*/ 2048 h 2219"/>
                <a:gd name="T70" fmla="*/ 1106 w 1848"/>
                <a:gd name="T71" fmla="*/ 2061 h 2219"/>
                <a:gd name="T72" fmla="*/ 1137 w 1848"/>
                <a:gd name="T73" fmla="*/ 2067 h 2219"/>
                <a:gd name="T74" fmla="*/ 1168 w 1848"/>
                <a:gd name="T75" fmla="*/ 2060 h 2219"/>
                <a:gd name="T76" fmla="*/ 1199 w 1848"/>
                <a:gd name="T77" fmla="*/ 2058 h 2219"/>
                <a:gd name="T78" fmla="*/ 1230 w 1848"/>
                <a:gd name="T79" fmla="*/ 2057 h 2219"/>
                <a:gd name="T80" fmla="*/ 1261 w 1848"/>
                <a:gd name="T81" fmla="*/ 2057 h 2219"/>
                <a:gd name="T82" fmla="*/ 1292 w 1848"/>
                <a:gd name="T83" fmla="*/ 2060 h 2219"/>
                <a:gd name="T84" fmla="*/ 1323 w 1848"/>
                <a:gd name="T85" fmla="*/ 2070 h 2219"/>
                <a:gd name="T86" fmla="*/ 1353 w 1848"/>
                <a:gd name="T87" fmla="*/ 2081 h 2219"/>
                <a:gd name="T88" fmla="*/ 1384 w 1848"/>
                <a:gd name="T89" fmla="*/ 2098 h 2219"/>
                <a:gd name="T90" fmla="*/ 1415 w 1848"/>
                <a:gd name="T91" fmla="*/ 2108 h 2219"/>
                <a:gd name="T92" fmla="*/ 1446 w 1848"/>
                <a:gd name="T93" fmla="*/ 2119 h 2219"/>
                <a:gd name="T94" fmla="*/ 1477 w 1848"/>
                <a:gd name="T95" fmla="*/ 2134 h 2219"/>
                <a:gd name="T96" fmla="*/ 1508 w 1848"/>
                <a:gd name="T97" fmla="*/ 2148 h 2219"/>
                <a:gd name="T98" fmla="*/ 1539 w 1848"/>
                <a:gd name="T99" fmla="*/ 2165 h 2219"/>
                <a:gd name="T100" fmla="*/ 1570 w 1848"/>
                <a:gd name="T101" fmla="*/ 2181 h 2219"/>
                <a:gd name="T102" fmla="*/ 1601 w 1848"/>
                <a:gd name="T103" fmla="*/ 2199 h 2219"/>
                <a:gd name="T104" fmla="*/ 1632 w 1848"/>
                <a:gd name="T105" fmla="*/ 2207 h 2219"/>
                <a:gd name="T106" fmla="*/ 1662 w 1848"/>
                <a:gd name="T107" fmla="*/ 2211 h 2219"/>
                <a:gd name="T108" fmla="*/ 1693 w 1848"/>
                <a:gd name="T109" fmla="*/ 2212 h 2219"/>
                <a:gd name="T110" fmla="*/ 1724 w 1848"/>
                <a:gd name="T111" fmla="*/ 2215 h 2219"/>
                <a:gd name="T112" fmla="*/ 1755 w 1848"/>
                <a:gd name="T113" fmla="*/ 2219 h 2219"/>
                <a:gd name="T114" fmla="*/ 1786 w 1848"/>
                <a:gd name="T115" fmla="*/ 2218 h 2219"/>
                <a:gd name="T116" fmla="*/ 1817 w 1848"/>
                <a:gd name="T117" fmla="*/ 2218 h 2219"/>
                <a:gd name="T118" fmla="*/ 1848 w 1848"/>
                <a:gd name="T119" fmla="*/ 2218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8" h="2219">
                  <a:moveTo>
                    <a:pt x="0" y="1638"/>
                  </a:moveTo>
                  <a:lnTo>
                    <a:pt x="6" y="1592"/>
                  </a:lnTo>
                  <a:lnTo>
                    <a:pt x="12" y="1546"/>
                  </a:lnTo>
                  <a:lnTo>
                    <a:pt x="18" y="1498"/>
                  </a:lnTo>
                  <a:lnTo>
                    <a:pt x="25" y="1453"/>
                  </a:lnTo>
                  <a:lnTo>
                    <a:pt x="31" y="1408"/>
                  </a:lnTo>
                  <a:lnTo>
                    <a:pt x="37" y="1363"/>
                  </a:lnTo>
                  <a:lnTo>
                    <a:pt x="43" y="1311"/>
                  </a:lnTo>
                  <a:lnTo>
                    <a:pt x="50" y="1260"/>
                  </a:lnTo>
                  <a:lnTo>
                    <a:pt x="56" y="1210"/>
                  </a:lnTo>
                  <a:lnTo>
                    <a:pt x="62" y="1163"/>
                  </a:lnTo>
                  <a:lnTo>
                    <a:pt x="68" y="1117"/>
                  </a:lnTo>
                  <a:lnTo>
                    <a:pt x="74" y="1072"/>
                  </a:lnTo>
                  <a:lnTo>
                    <a:pt x="80" y="1028"/>
                  </a:lnTo>
                  <a:lnTo>
                    <a:pt x="87" y="986"/>
                  </a:lnTo>
                  <a:lnTo>
                    <a:pt x="93" y="946"/>
                  </a:lnTo>
                  <a:lnTo>
                    <a:pt x="99" y="908"/>
                  </a:lnTo>
                  <a:lnTo>
                    <a:pt x="105" y="872"/>
                  </a:lnTo>
                  <a:lnTo>
                    <a:pt x="111" y="830"/>
                  </a:lnTo>
                  <a:lnTo>
                    <a:pt x="117" y="785"/>
                  </a:lnTo>
                  <a:lnTo>
                    <a:pt x="124" y="741"/>
                  </a:lnTo>
                  <a:lnTo>
                    <a:pt x="130" y="700"/>
                  </a:lnTo>
                  <a:lnTo>
                    <a:pt x="136" y="660"/>
                  </a:lnTo>
                  <a:lnTo>
                    <a:pt x="142" y="623"/>
                  </a:lnTo>
                  <a:lnTo>
                    <a:pt x="148" y="584"/>
                  </a:lnTo>
                  <a:lnTo>
                    <a:pt x="155" y="548"/>
                  </a:lnTo>
                  <a:lnTo>
                    <a:pt x="161" y="509"/>
                  </a:lnTo>
                  <a:lnTo>
                    <a:pt x="167" y="468"/>
                  </a:lnTo>
                  <a:lnTo>
                    <a:pt x="173" y="428"/>
                  </a:lnTo>
                  <a:lnTo>
                    <a:pt x="179" y="389"/>
                  </a:lnTo>
                  <a:lnTo>
                    <a:pt x="185" y="352"/>
                  </a:lnTo>
                  <a:lnTo>
                    <a:pt x="192" y="319"/>
                  </a:lnTo>
                  <a:lnTo>
                    <a:pt x="198" y="282"/>
                  </a:lnTo>
                  <a:lnTo>
                    <a:pt x="204" y="247"/>
                  </a:lnTo>
                  <a:lnTo>
                    <a:pt x="210" y="214"/>
                  </a:lnTo>
                  <a:lnTo>
                    <a:pt x="216" y="185"/>
                  </a:lnTo>
                  <a:lnTo>
                    <a:pt x="222" y="155"/>
                  </a:lnTo>
                  <a:lnTo>
                    <a:pt x="229" y="128"/>
                  </a:lnTo>
                  <a:lnTo>
                    <a:pt x="235" y="104"/>
                  </a:lnTo>
                  <a:lnTo>
                    <a:pt x="241" y="83"/>
                  </a:lnTo>
                  <a:lnTo>
                    <a:pt x="247" y="64"/>
                  </a:lnTo>
                  <a:lnTo>
                    <a:pt x="253" y="47"/>
                  </a:lnTo>
                  <a:lnTo>
                    <a:pt x="260" y="34"/>
                  </a:lnTo>
                  <a:lnTo>
                    <a:pt x="266" y="23"/>
                  </a:lnTo>
                  <a:lnTo>
                    <a:pt x="272" y="14"/>
                  </a:lnTo>
                  <a:lnTo>
                    <a:pt x="278" y="8"/>
                  </a:lnTo>
                  <a:lnTo>
                    <a:pt x="284" y="3"/>
                  </a:lnTo>
                  <a:lnTo>
                    <a:pt x="290" y="0"/>
                  </a:lnTo>
                  <a:lnTo>
                    <a:pt x="297" y="1"/>
                  </a:lnTo>
                  <a:lnTo>
                    <a:pt x="303" y="3"/>
                  </a:lnTo>
                  <a:lnTo>
                    <a:pt x="309" y="5"/>
                  </a:lnTo>
                  <a:lnTo>
                    <a:pt x="315" y="9"/>
                  </a:lnTo>
                  <a:lnTo>
                    <a:pt x="321" y="16"/>
                  </a:lnTo>
                  <a:lnTo>
                    <a:pt x="327" y="26"/>
                  </a:lnTo>
                  <a:lnTo>
                    <a:pt x="334" y="40"/>
                  </a:lnTo>
                  <a:lnTo>
                    <a:pt x="340" y="57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9" y="128"/>
                  </a:lnTo>
                  <a:lnTo>
                    <a:pt x="365" y="154"/>
                  </a:lnTo>
                  <a:lnTo>
                    <a:pt x="371" y="183"/>
                  </a:lnTo>
                  <a:lnTo>
                    <a:pt x="377" y="215"/>
                  </a:lnTo>
                  <a:lnTo>
                    <a:pt x="383" y="247"/>
                  </a:lnTo>
                  <a:lnTo>
                    <a:pt x="389" y="265"/>
                  </a:lnTo>
                  <a:lnTo>
                    <a:pt x="396" y="283"/>
                  </a:lnTo>
                  <a:lnTo>
                    <a:pt x="402" y="301"/>
                  </a:lnTo>
                  <a:lnTo>
                    <a:pt x="408" y="323"/>
                  </a:lnTo>
                  <a:lnTo>
                    <a:pt x="414" y="348"/>
                  </a:lnTo>
                  <a:lnTo>
                    <a:pt x="420" y="372"/>
                  </a:lnTo>
                  <a:lnTo>
                    <a:pt x="426" y="399"/>
                  </a:lnTo>
                  <a:lnTo>
                    <a:pt x="433" y="429"/>
                  </a:lnTo>
                  <a:lnTo>
                    <a:pt x="439" y="461"/>
                  </a:lnTo>
                  <a:lnTo>
                    <a:pt x="445" y="494"/>
                  </a:lnTo>
                  <a:lnTo>
                    <a:pt x="451" y="528"/>
                  </a:lnTo>
                  <a:lnTo>
                    <a:pt x="457" y="562"/>
                  </a:lnTo>
                  <a:lnTo>
                    <a:pt x="464" y="596"/>
                  </a:lnTo>
                  <a:lnTo>
                    <a:pt x="470" y="634"/>
                  </a:lnTo>
                  <a:lnTo>
                    <a:pt x="476" y="674"/>
                  </a:lnTo>
                  <a:lnTo>
                    <a:pt x="482" y="711"/>
                  </a:lnTo>
                  <a:lnTo>
                    <a:pt x="488" y="747"/>
                  </a:lnTo>
                  <a:lnTo>
                    <a:pt x="494" y="785"/>
                  </a:lnTo>
                  <a:lnTo>
                    <a:pt x="501" y="822"/>
                  </a:lnTo>
                  <a:lnTo>
                    <a:pt x="507" y="856"/>
                  </a:lnTo>
                  <a:lnTo>
                    <a:pt x="513" y="886"/>
                  </a:lnTo>
                  <a:lnTo>
                    <a:pt x="519" y="916"/>
                  </a:lnTo>
                  <a:lnTo>
                    <a:pt x="525" y="946"/>
                  </a:lnTo>
                  <a:lnTo>
                    <a:pt x="531" y="977"/>
                  </a:lnTo>
                  <a:lnTo>
                    <a:pt x="538" y="1011"/>
                  </a:lnTo>
                  <a:lnTo>
                    <a:pt x="544" y="1045"/>
                  </a:lnTo>
                  <a:lnTo>
                    <a:pt x="550" y="1072"/>
                  </a:lnTo>
                  <a:lnTo>
                    <a:pt x="556" y="1099"/>
                  </a:lnTo>
                  <a:lnTo>
                    <a:pt x="562" y="1127"/>
                  </a:lnTo>
                  <a:lnTo>
                    <a:pt x="568" y="1158"/>
                  </a:lnTo>
                  <a:lnTo>
                    <a:pt x="575" y="1190"/>
                  </a:lnTo>
                  <a:lnTo>
                    <a:pt x="581" y="1223"/>
                  </a:lnTo>
                  <a:lnTo>
                    <a:pt x="587" y="1254"/>
                  </a:lnTo>
                  <a:lnTo>
                    <a:pt x="593" y="1286"/>
                  </a:lnTo>
                  <a:lnTo>
                    <a:pt x="599" y="1321"/>
                  </a:lnTo>
                  <a:lnTo>
                    <a:pt x="606" y="1357"/>
                  </a:lnTo>
                  <a:lnTo>
                    <a:pt x="612" y="1396"/>
                  </a:lnTo>
                  <a:lnTo>
                    <a:pt x="618" y="1428"/>
                  </a:lnTo>
                  <a:lnTo>
                    <a:pt x="624" y="1453"/>
                  </a:lnTo>
                  <a:lnTo>
                    <a:pt x="630" y="1480"/>
                  </a:lnTo>
                  <a:lnTo>
                    <a:pt x="636" y="1507"/>
                  </a:lnTo>
                  <a:lnTo>
                    <a:pt x="643" y="1534"/>
                  </a:lnTo>
                  <a:lnTo>
                    <a:pt x="649" y="1563"/>
                  </a:lnTo>
                  <a:lnTo>
                    <a:pt x="655" y="1589"/>
                  </a:lnTo>
                  <a:lnTo>
                    <a:pt x="661" y="1616"/>
                  </a:lnTo>
                  <a:lnTo>
                    <a:pt x="667" y="1641"/>
                  </a:lnTo>
                  <a:lnTo>
                    <a:pt x="674" y="1661"/>
                  </a:lnTo>
                  <a:lnTo>
                    <a:pt x="680" y="1681"/>
                  </a:lnTo>
                  <a:lnTo>
                    <a:pt x="686" y="1698"/>
                  </a:lnTo>
                  <a:lnTo>
                    <a:pt x="692" y="1716"/>
                  </a:lnTo>
                  <a:lnTo>
                    <a:pt x="698" y="1735"/>
                  </a:lnTo>
                  <a:lnTo>
                    <a:pt x="704" y="1750"/>
                  </a:lnTo>
                  <a:lnTo>
                    <a:pt x="711" y="1763"/>
                  </a:lnTo>
                  <a:lnTo>
                    <a:pt x="717" y="1776"/>
                  </a:lnTo>
                  <a:lnTo>
                    <a:pt x="723" y="1790"/>
                  </a:lnTo>
                  <a:lnTo>
                    <a:pt x="729" y="1801"/>
                  </a:lnTo>
                  <a:lnTo>
                    <a:pt x="735" y="1813"/>
                  </a:lnTo>
                  <a:lnTo>
                    <a:pt x="742" y="1825"/>
                  </a:lnTo>
                  <a:lnTo>
                    <a:pt x="748" y="1838"/>
                  </a:lnTo>
                  <a:lnTo>
                    <a:pt x="754" y="1850"/>
                  </a:lnTo>
                  <a:lnTo>
                    <a:pt x="760" y="1862"/>
                  </a:lnTo>
                  <a:lnTo>
                    <a:pt x="766" y="1875"/>
                  </a:lnTo>
                  <a:lnTo>
                    <a:pt x="773" y="1889"/>
                  </a:lnTo>
                  <a:lnTo>
                    <a:pt x="779" y="1901"/>
                  </a:lnTo>
                  <a:lnTo>
                    <a:pt x="785" y="1914"/>
                  </a:lnTo>
                  <a:lnTo>
                    <a:pt x="791" y="1925"/>
                  </a:lnTo>
                  <a:lnTo>
                    <a:pt x="797" y="1936"/>
                  </a:lnTo>
                  <a:lnTo>
                    <a:pt x="803" y="1947"/>
                  </a:lnTo>
                  <a:lnTo>
                    <a:pt x="810" y="1957"/>
                  </a:lnTo>
                  <a:lnTo>
                    <a:pt x="816" y="1963"/>
                  </a:lnTo>
                  <a:lnTo>
                    <a:pt x="822" y="1968"/>
                  </a:lnTo>
                  <a:lnTo>
                    <a:pt x="828" y="1972"/>
                  </a:lnTo>
                  <a:lnTo>
                    <a:pt x="834" y="1976"/>
                  </a:lnTo>
                  <a:lnTo>
                    <a:pt x="840" y="1981"/>
                  </a:lnTo>
                  <a:lnTo>
                    <a:pt x="847" y="1986"/>
                  </a:lnTo>
                  <a:lnTo>
                    <a:pt x="853" y="1991"/>
                  </a:lnTo>
                  <a:lnTo>
                    <a:pt x="859" y="1996"/>
                  </a:lnTo>
                  <a:lnTo>
                    <a:pt x="865" y="2001"/>
                  </a:lnTo>
                  <a:lnTo>
                    <a:pt x="871" y="2005"/>
                  </a:lnTo>
                  <a:lnTo>
                    <a:pt x="878" y="2008"/>
                  </a:lnTo>
                  <a:lnTo>
                    <a:pt x="884" y="2010"/>
                  </a:lnTo>
                  <a:lnTo>
                    <a:pt x="890" y="2012"/>
                  </a:lnTo>
                  <a:lnTo>
                    <a:pt x="896" y="2014"/>
                  </a:lnTo>
                  <a:lnTo>
                    <a:pt x="902" y="2016"/>
                  </a:lnTo>
                  <a:lnTo>
                    <a:pt x="908" y="2016"/>
                  </a:lnTo>
                  <a:lnTo>
                    <a:pt x="915" y="2016"/>
                  </a:lnTo>
                  <a:lnTo>
                    <a:pt x="921" y="2016"/>
                  </a:lnTo>
                  <a:lnTo>
                    <a:pt x="927" y="2016"/>
                  </a:lnTo>
                  <a:lnTo>
                    <a:pt x="933" y="2015"/>
                  </a:lnTo>
                  <a:lnTo>
                    <a:pt x="939" y="2015"/>
                  </a:lnTo>
                  <a:lnTo>
                    <a:pt x="945" y="2015"/>
                  </a:lnTo>
                  <a:lnTo>
                    <a:pt x="952" y="2015"/>
                  </a:lnTo>
                  <a:lnTo>
                    <a:pt x="958" y="2016"/>
                  </a:lnTo>
                  <a:lnTo>
                    <a:pt x="964" y="2017"/>
                  </a:lnTo>
                  <a:lnTo>
                    <a:pt x="970" y="2018"/>
                  </a:lnTo>
                  <a:lnTo>
                    <a:pt x="976" y="2019"/>
                  </a:lnTo>
                  <a:lnTo>
                    <a:pt x="983" y="2020"/>
                  </a:lnTo>
                  <a:lnTo>
                    <a:pt x="989" y="2021"/>
                  </a:lnTo>
                  <a:lnTo>
                    <a:pt x="995" y="2021"/>
                  </a:lnTo>
                  <a:lnTo>
                    <a:pt x="1001" y="2021"/>
                  </a:lnTo>
                  <a:lnTo>
                    <a:pt x="1007" y="2022"/>
                  </a:lnTo>
                  <a:lnTo>
                    <a:pt x="1013" y="2023"/>
                  </a:lnTo>
                  <a:lnTo>
                    <a:pt x="1020" y="2025"/>
                  </a:lnTo>
                  <a:lnTo>
                    <a:pt x="1026" y="2026"/>
                  </a:lnTo>
                  <a:lnTo>
                    <a:pt x="1032" y="2027"/>
                  </a:lnTo>
                  <a:lnTo>
                    <a:pt x="1038" y="2029"/>
                  </a:lnTo>
                  <a:lnTo>
                    <a:pt x="1044" y="2032"/>
                  </a:lnTo>
                  <a:lnTo>
                    <a:pt x="1051" y="2034"/>
                  </a:lnTo>
                  <a:lnTo>
                    <a:pt x="1057" y="2037"/>
                  </a:lnTo>
                  <a:lnTo>
                    <a:pt x="1063" y="2041"/>
                  </a:lnTo>
                  <a:lnTo>
                    <a:pt x="1069" y="2044"/>
                  </a:lnTo>
                  <a:lnTo>
                    <a:pt x="1075" y="2048"/>
                  </a:lnTo>
                  <a:lnTo>
                    <a:pt x="1081" y="2053"/>
                  </a:lnTo>
                  <a:lnTo>
                    <a:pt x="1088" y="2057"/>
                  </a:lnTo>
                  <a:lnTo>
                    <a:pt x="1094" y="2059"/>
                  </a:lnTo>
                  <a:lnTo>
                    <a:pt x="1100" y="2060"/>
                  </a:lnTo>
                  <a:lnTo>
                    <a:pt x="1106" y="2061"/>
                  </a:lnTo>
                  <a:lnTo>
                    <a:pt x="1112" y="2062"/>
                  </a:lnTo>
                  <a:lnTo>
                    <a:pt x="1119" y="2064"/>
                  </a:lnTo>
                  <a:lnTo>
                    <a:pt x="1125" y="2066"/>
                  </a:lnTo>
                  <a:lnTo>
                    <a:pt x="1131" y="2067"/>
                  </a:lnTo>
                  <a:lnTo>
                    <a:pt x="1137" y="2067"/>
                  </a:lnTo>
                  <a:lnTo>
                    <a:pt x="1143" y="2066"/>
                  </a:lnTo>
                  <a:lnTo>
                    <a:pt x="1149" y="2064"/>
                  </a:lnTo>
                  <a:lnTo>
                    <a:pt x="1156" y="2062"/>
                  </a:lnTo>
                  <a:lnTo>
                    <a:pt x="1162" y="2061"/>
                  </a:lnTo>
                  <a:lnTo>
                    <a:pt x="1168" y="2060"/>
                  </a:lnTo>
                  <a:lnTo>
                    <a:pt x="1174" y="2059"/>
                  </a:lnTo>
                  <a:lnTo>
                    <a:pt x="1180" y="2059"/>
                  </a:lnTo>
                  <a:lnTo>
                    <a:pt x="1187" y="2059"/>
                  </a:lnTo>
                  <a:lnTo>
                    <a:pt x="1193" y="2059"/>
                  </a:lnTo>
                  <a:lnTo>
                    <a:pt x="1199" y="2058"/>
                  </a:lnTo>
                  <a:lnTo>
                    <a:pt x="1205" y="2057"/>
                  </a:lnTo>
                  <a:lnTo>
                    <a:pt x="1211" y="2057"/>
                  </a:lnTo>
                  <a:lnTo>
                    <a:pt x="1217" y="2057"/>
                  </a:lnTo>
                  <a:lnTo>
                    <a:pt x="1224" y="2057"/>
                  </a:lnTo>
                  <a:lnTo>
                    <a:pt x="1230" y="2057"/>
                  </a:lnTo>
                  <a:lnTo>
                    <a:pt x="1236" y="2057"/>
                  </a:lnTo>
                  <a:lnTo>
                    <a:pt x="1242" y="2057"/>
                  </a:lnTo>
                  <a:lnTo>
                    <a:pt x="1248" y="2057"/>
                  </a:lnTo>
                  <a:lnTo>
                    <a:pt x="1255" y="2057"/>
                  </a:lnTo>
                  <a:lnTo>
                    <a:pt x="1261" y="2057"/>
                  </a:lnTo>
                  <a:lnTo>
                    <a:pt x="1267" y="2057"/>
                  </a:lnTo>
                  <a:lnTo>
                    <a:pt x="1273" y="2057"/>
                  </a:lnTo>
                  <a:lnTo>
                    <a:pt x="1279" y="2058"/>
                  </a:lnTo>
                  <a:lnTo>
                    <a:pt x="1285" y="2059"/>
                  </a:lnTo>
                  <a:lnTo>
                    <a:pt x="1292" y="2060"/>
                  </a:lnTo>
                  <a:lnTo>
                    <a:pt x="1298" y="2062"/>
                  </a:lnTo>
                  <a:lnTo>
                    <a:pt x="1304" y="2064"/>
                  </a:lnTo>
                  <a:lnTo>
                    <a:pt x="1310" y="2066"/>
                  </a:lnTo>
                  <a:lnTo>
                    <a:pt x="1316" y="2068"/>
                  </a:lnTo>
                  <a:lnTo>
                    <a:pt x="1323" y="2070"/>
                  </a:lnTo>
                  <a:lnTo>
                    <a:pt x="1329" y="2071"/>
                  </a:lnTo>
                  <a:lnTo>
                    <a:pt x="1335" y="2073"/>
                  </a:lnTo>
                  <a:lnTo>
                    <a:pt x="1341" y="2076"/>
                  </a:lnTo>
                  <a:lnTo>
                    <a:pt x="1347" y="2078"/>
                  </a:lnTo>
                  <a:lnTo>
                    <a:pt x="1353" y="2081"/>
                  </a:lnTo>
                  <a:lnTo>
                    <a:pt x="1360" y="2084"/>
                  </a:lnTo>
                  <a:lnTo>
                    <a:pt x="1366" y="2088"/>
                  </a:lnTo>
                  <a:lnTo>
                    <a:pt x="1372" y="2092"/>
                  </a:lnTo>
                  <a:lnTo>
                    <a:pt x="1378" y="2095"/>
                  </a:lnTo>
                  <a:lnTo>
                    <a:pt x="1384" y="2098"/>
                  </a:lnTo>
                  <a:lnTo>
                    <a:pt x="1390" y="2099"/>
                  </a:lnTo>
                  <a:lnTo>
                    <a:pt x="1397" y="2101"/>
                  </a:lnTo>
                  <a:lnTo>
                    <a:pt x="1403" y="2103"/>
                  </a:lnTo>
                  <a:lnTo>
                    <a:pt x="1409" y="2105"/>
                  </a:lnTo>
                  <a:lnTo>
                    <a:pt x="1415" y="2108"/>
                  </a:lnTo>
                  <a:lnTo>
                    <a:pt x="1421" y="2110"/>
                  </a:lnTo>
                  <a:lnTo>
                    <a:pt x="1428" y="2112"/>
                  </a:lnTo>
                  <a:lnTo>
                    <a:pt x="1434" y="2114"/>
                  </a:lnTo>
                  <a:lnTo>
                    <a:pt x="1440" y="2117"/>
                  </a:lnTo>
                  <a:lnTo>
                    <a:pt x="1446" y="2119"/>
                  </a:lnTo>
                  <a:lnTo>
                    <a:pt x="1452" y="2122"/>
                  </a:lnTo>
                  <a:lnTo>
                    <a:pt x="1458" y="2124"/>
                  </a:lnTo>
                  <a:lnTo>
                    <a:pt x="1465" y="2127"/>
                  </a:lnTo>
                  <a:lnTo>
                    <a:pt x="1471" y="2130"/>
                  </a:lnTo>
                  <a:lnTo>
                    <a:pt x="1477" y="2134"/>
                  </a:lnTo>
                  <a:lnTo>
                    <a:pt x="1483" y="2137"/>
                  </a:lnTo>
                  <a:lnTo>
                    <a:pt x="1489" y="2139"/>
                  </a:lnTo>
                  <a:lnTo>
                    <a:pt x="1496" y="2142"/>
                  </a:lnTo>
                  <a:lnTo>
                    <a:pt x="1502" y="2145"/>
                  </a:lnTo>
                  <a:lnTo>
                    <a:pt x="1508" y="2148"/>
                  </a:lnTo>
                  <a:lnTo>
                    <a:pt x="1514" y="2152"/>
                  </a:lnTo>
                  <a:lnTo>
                    <a:pt x="1520" y="2155"/>
                  </a:lnTo>
                  <a:lnTo>
                    <a:pt x="1526" y="2159"/>
                  </a:lnTo>
                  <a:lnTo>
                    <a:pt x="1533" y="2162"/>
                  </a:lnTo>
                  <a:lnTo>
                    <a:pt x="1539" y="2165"/>
                  </a:lnTo>
                  <a:lnTo>
                    <a:pt x="1545" y="2168"/>
                  </a:lnTo>
                  <a:lnTo>
                    <a:pt x="1551" y="2171"/>
                  </a:lnTo>
                  <a:lnTo>
                    <a:pt x="1557" y="2175"/>
                  </a:lnTo>
                  <a:lnTo>
                    <a:pt x="1564" y="2178"/>
                  </a:lnTo>
                  <a:lnTo>
                    <a:pt x="1570" y="2181"/>
                  </a:lnTo>
                  <a:lnTo>
                    <a:pt x="1576" y="2185"/>
                  </a:lnTo>
                  <a:lnTo>
                    <a:pt x="1582" y="2189"/>
                  </a:lnTo>
                  <a:lnTo>
                    <a:pt x="1588" y="2193"/>
                  </a:lnTo>
                  <a:lnTo>
                    <a:pt x="1594" y="2197"/>
                  </a:lnTo>
                  <a:lnTo>
                    <a:pt x="1601" y="2199"/>
                  </a:lnTo>
                  <a:lnTo>
                    <a:pt x="1607" y="2200"/>
                  </a:lnTo>
                  <a:lnTo>
                    <a:pt x="1613" y="2202"/>
                  </a:lnTo>
                  <a:lnTo>
                    <a:pt x="1619" y="2203"/>
                  </a:lnTo>
                  <a:lnTo>
                    <a:pt x="1625" y="2205"/>
                  </a:lnTo>
                  <a:lnTo>
                    <a:pt x="1632" y="2207"/>
                  </a:lnTo>
                  <a:lnTo>
                    <a:pt x="1638" y="2209"/>
                  </a:lnTo>
                  <a:lnTo>
                    <a:pt x="1644" y="2211"/>
                  </a:lnTo>
                  <a:lnTo>
                    <a:pt x="1650" y="2211"/>
                  </a:lnTo>
                  <a:lnTo>
                    <a:pt x="1656" y="2211"/>
                  </a:lnTo>
                  <a:lnTo>
                    <a:pt x="1662" y="2211"/>
                  </a:lnTo>
                  <a:lnTo>
                    <a:pt x="1669" y="2211"/>
                  </a:lnTo>
                  <a:lnTo>
                    <a:pt x="1675" y="2212"/>
                  </a:lnTo>
                  <a:lnTo>
                    <a:pt x="1681" y="2212"/>
                  </a:lnTo>
                  <a:lnTo>
                    <a:pt x="1687" y="2212"/>
                  </a:lnTo>
                  <a:lnTo>
                    <a:pt x="1693" y="2212"/>
                  </a:lnTo>
                  <a:lnTo>
                    <a:pt x="1700" y="2213"/>
                  </a:lnTo>
                  <a:lnTo>
                    <a:pt x="1706" y="2213"/>
                  </a:lnTo>
                  <a:lnTo>
                    <a:pt x="1712" y="2214"/>
                  </a:lnTo>
                  <a:lnTo>
                    <a:pt x="1718" y="2215"/>
                  </a:lnTo>
                  <a:lnTo>
                    <a:pt x="1724" y="2215"/>
                  </a:lnTo>
                  <a:lnTo>
                    <a:pt x="1730" y="2216"/>
                  </a:lnTo>
                  <a:lnTo>
                    <a:pt x="1737" y="2217"/>
                  </a:lnTo>
                  <a:lnTo>
                    <a:pt x="1743" y="2217"/>
                  </a:lnTo>
                  <a:lnTo>
                    <a:pt x="1749" y="2218"/>
                  </a:lnTo>
                  <a:lnTo>
                    <a:pt x="1755" y="2219"/>
                  </a:lnTo>
                  <a:lnTo>
                    <a:pt x="1761" y="2219"/>
                  </a:lnTo>
                  <a:lnTo>
                    <a:pt x="1767" y="2219"/>
                  </a:lnTo>
                  <a:lnTo>
                    <a:pt x="1774" y="2219"/>
                  </a:lnTo>
                  <a:lnTo>
                    <a:pt x="1780" y="2219"/>
                  </a:lnTo>
                  <a:lnTo>
                    <a:pt x="1786" y="2218"/>
                  </a:lnTo>
                  <a:lnTo>
                    <a:pt x="1792" y="2218"/>
                  </a:lnTo>
                  <a:lnTo>
                    <a:pt x="1798" y="2218"/>
                  </a:lnTo>
                  <a:lnTo>
                    <a:pt x="1804" y="2218"/>
                  </a:lnTo>
                  <a:lnTo>
                    <a:pt x="1811" y="2218"/>
                  </a:lnTo>
                  <a:lnTo>
                    <a:pt x="1817" y="2218"/>
                  </a:lnTo>
                  <a:lnTo>
                    <a:pt x="1823" y="2218"/>
                  </a:lnTo>
                  <a:lnTo>
                    <a:pt x="1829" y="2218"/>
                  </a:lnTo>
                  <a:lnTo>
                    <a:pt x="1835" y="2218"/>
                  </a:lnTo>
                  <a:lnTo>
                    <a:pt x="1842" y="2218"/>
                  </a:lnTo>
                  <a:lnTo>
                    <a:pt x="1848" y="2218"/>
                  </a:lnTo>
                </a:path>
              </a:pathLst>
            </a:custGeom>
            <a:noFill/>
            <a:ln w="15875" cap="flat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58">
              <a:extLst>
                <a:ext uri="{FF2B5EF4-FFF2-40B4-BE49-F238E27FC236}">
                  <a16:creationId xmlns:a16="http://schemas.microsoft.com/office/drawing/2014/main" id="{5DE614E0-3305-9C1C-7A05-6F31CED01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076"/>
              <a:ext cx="52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Actives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E1CC29A3-6E06-665C-CEF2-424E81B7D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1252"/>
              <a:ext cx="6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Passives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60">
              <a:extLst>
                <a:ext uri="{FF2B5EF4-FFF2-40B4-BE49-F238E27FC236}">
                  <a16:creationId xmlns:a16="http://schemas.microsoft.com/office/drawing/2014/main" id="{6DA01A99-F9BF-24E9-365A-94571522C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698"/>
              <a:ext cx="0" cy="283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61">
              <a:extLst>
                <a:ext uri="{FF2B5EF4-FFF2-40B4-BE49-F238E27FC236}">
                  <a16:creationId xmlns:a16="http://schemas.microsoft.com/office/drawing/2014/main" id="{4ADE2AD6-CEA4-34C5-2344-FFE472A9C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1" y="3460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62">
              <a:extLst>
                <a:ext uri="{FF2B5EF4-FFF2-40B4-BE49-F238E27FC236}">
                  <a16:creationId xmlns:a16="http://schemas.microsoft.com/office/drawing/2014/main" id="{CC3DA520-C7EC-9760-C3D6-D4CD71AB6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400"/>
              <a:ext cx="11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63">
              <a:extLst>
                <a:ext uri="{FF2B5EF4-FFF2-40B4-BE49-F238E27FC236}">
                  <a16:creationId xmlns:a16="http://schemas.microsoft.com/office/drawing/2014/main" id="{8A63B56F-1042-0E26-3D56-45F1D7EFA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1" y="2788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95B2499-EDDF-0564-E1CA-AB495BD32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2728"/>
              <a:ext cx="28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65">
              <a:extLst>
                <a:ext uri="{FF2B5EF4-FFF2-40B4-BE49-F238E27FC236}">
                  <a16:creationId xmlns:a16="http://schemas.microsoft.com/office/drawing/2014/main" id="{AB77D75C-6AD0-7442-46D7-06FF06CD4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1" y="2117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FEBF3CD7-D357-862A-E8C1-21147E058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2057"/>
              <a:ext cx="21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Line 67">
              <a:extLst>
                <a:ext uri="{FF2B5EF4-FFF2-40B4-BE49-F238E27FC236}">
                  <a16:creationId xmlns:a16="http://schemas.microsoft.com/office/drawing/2014/main" id="{CBBD8F38-D665-32EA-8144-093E0EBE8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1" y="1445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8">
              <a:extLst>
                <a:ext uri="{FF2B5EF4-FFF2-40B4-BE49-F238E27FC236}">
                  <a16:creationId xmlns:a16="http://schemas.microsoft.com/office/drawing/2014/main" id="{1B5829F7-A08F-7A51-89DB-75D1B5885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1385"/>
              <a:ext cx="28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8030A909-3C11-F9A5-1B11-A088AEF29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1" y="774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70">
              <a:extLst>
                <a:ext uri="{FF2B5EF4-FFF2-40B4-BE49-F238E27FC236}">
                  <a16:creationId xmlns:a16="http://schemas.microsoft.com/office/drawing/2014/main" id="{4112C6E8-0A57-946D-48D6-103DF2457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715"/>
              <a:ext cx="21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id="{A62FD5B1-20BF-5AF7-7FC5-3D14B86C5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6" y="2176"/>
              <a:ext cx="1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72">
              <a:extLst>
                <a:ext uri="{FF2B5EF4-FFF2-40B4-BE49-F238E27FC236}">
                  <a16:creationId xmlns:a16="http://schemas.microsoft.com/office/drawing/2014/main" id="{8BA118C5-BAD8-7816-E9C4-59480C37A9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8" y="2084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73">
              <a:extLst>
                <a:ext uri="{FF2B5EF4-FFF2-40B4-BE49-F238E27FC236}">
                  <a16:creationId xmlns:a16="http://schemas.microsoft.com/office/drawing/2014/main" id="{FB50C73E-7F2A-486D-6589-6D21F695C8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8" y="2004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74">
              <a:extLst>
                <a:ext uri="{FF2B5EF4-FFF2-40B4-BE49-F238E27FC236}">
                  <a16:creationId xmlns:a16="http://schemas.microsoft.com/office/drawing/2014/main" id="{8B94BC76-17A5-A248-E8C8-CB59F70D90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2" y="1927"/>
              <a:ext cx="13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75">
              <a:extLst>
                <a:ext uri="{FF2B5EF4-FFF2-40B4-BE49-F238E27FC236}">
                  <a16:creationId xmlns:a16="http://schemas.microsoft.com/office/drawing/2014/main" id="{FA437556-AB44-4E60-7C14-B746B1EC39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2" y="1875"/>
              <a:ext cx="9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76">
              <a:extLst>
                <a:ext uri="{FF2B5EF4-FFF2-40B4-BE49-F238E27FC236}">
                  <a16:creationId xmlns:a16="http://schemas.microsoft.com/office/drawing/2014/main" id="{24550B00-2249-F7E9-B5A6-9FFE596963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8" y="1840"/>
              <a:ext cx="10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77">
              <a:extLst>
                <a:ext uri="{FF2B5EF4-FFF2-40B4-BE49-F238E27FC236}">
                  <a16:creationId xmlns:a16="http://schemas.microsoft.com/office/drawing/2014/main" id="{BAA3CD51-EBEE-AE5C-012D-9DC16B1DEF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4" y="1785"/>
              <a:ext cx="13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Line 78">
              <a:extLst>
                <a:ext uri="{FF2B5EF4-FFF2-40B4-BE49-F238E27FC236}">
                  <a16:creationId xmlns:a16="http://schemas.microsoft.com/office/drawing/2014/main" id="{9DED27C3-2311-CA8E-C493-BA957A82C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6"/>
              <a:ext cx="3974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79">
              <a:extLst>
                <a:ext uri="{FF2B5EF4-FFF2-40B4-BE49-F238E27FC236}">
                  <a16:creationId xmlns:a16="http://schemas.microsoft.com/office/drawing/2014/main" id="{3BDA0D15-527F-D63E-B939-20A2CD03B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5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80">
              <a:extLst>
                <a:ext uri="{FF2B5EF4-FFF2-40B4-BE49-F238E27FC236}">
                  <a16:creationId xmlns:a16="http://schemas.microsoft.com/office/drawing/2014/main" id="{73D3EDD4-4E84-0D67-B64F-8460FD609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" y="3609"/>
              <a:ext cx="11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ine 81">
              <a:extLst>
                <a:ext uri="{FF2B5EF4-FFF2-40B4-BE49-F238E27FC236}">
                  <a16:creationId xmlns:a16="http://schemas.microsoft.com/office/drawing/2014/main" id="{577FB1EF-06AA-5ED8-DD4E-EED41E08D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0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82">
              <a:extLst>
                <a:ext uri="{FF2B5EF4-FFF2-40B4-BE49-F238E27FC236}">
                  <a16:creationId xmlns:a16="http://schemas.microsoft.com/office/drawing/2014/main" id="{0D599450-4B62-639D-5973-C238C44EB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83">
              <a:extLst>
                <a:ext uri="{FF2B5EF4-FFF2-40B4-BE49-F238E27FC236}">
                  <a16:creationId xmlns:a16="http://schemas.microsoft.com/office/drawing/2014/main" id="{6CFFBE3E-F1E8-D8B7-C6BE-74A299C58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6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84">
              <a:extLst>
                <a:ext uri="{FF2B5EF4-FFF2-40B4-BE49-F238E27FC236}">
                  <a16:creationId xmlns:a16="http://schemas.microsoft.com/office/drawing/2014/main" id="{31A0502A-6356-4941-E1FB-429C436BB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85">
              <a:extLst>
                <a:ext uri="{FF2B5EF4-FFF2-40B4-BE49-F238E27FC236}">
                  <a16:creationId xmlns:a16="http://schemas.microsoft.com/office/drawing/2014/main" id="{5FE6E6A2-241A-3D2D-2FA7-9E363CFF7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86">
              <a:extLst>
                <a:ext uri="{FF2B5EF4-FFF2-40B4-BE49-F238E27FC236}">
                  <a16:creationId xmlns:a16="http://schemas.microsoft.com/office/drawing/2014/main" id="{534275E8-37EA-28C1-6DA6-D74E4CE17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87">
              <a:extLst>
                <a:ext uri="{FF2B5EF4-FFF2-40B4-BE49-F238E27FC236}">
                  <a16:creationId xmlns:a16="http://schemas.microsoft.com/office/drawing/2014/main" id="{E917D696-6A07-5909-EBC7-49B95B2FF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88">
              <a:extLst>
                <a:ext uri="{FF2B5EF4-FFF2-40B4-BE49-F238E27FC236}">
                  <a16:creationId xmlns:a16="http://schemas.microsoft.com/office/drawing/2014/main" id="{157A8042-A369-9D3E-C7E1-0A40C3712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B2FEEF45-5633-71AE-112F-C123B8ADE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" y="3724"/>
              <a:ext cx="178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Net Social Value ($/month)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44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F9FB-0A99-E494-0C12-EDEE98E5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Estimates: Value-Cost Correlation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ECAF10A-0F84-DCDF-5788-54CB176A42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4400" y="914400"/>
            <a:ext cx="7539038" cy="5486400"/>
            <a:chOff x="576" y="576"/>
            <a:chExt cx="4749" cy="3456"/>
          </a:xfrm>
        </p:grpSpPr>
        <p:sp>
          <p:nvSpPr>
            <p:cNvPr id="47" name="AutoShape 3">
              <a:extLst>
                <a:ext uri="{FF2B5EF4-FFF2-40B4-BE49-F238E27FC236}">
                  <a16:creationId xmlns:a16="http://schemas.microsoft.com/office/drawing/2014/main" id="{7F67BEA8-3225-13CB-CB1F-728BBCEFBD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6" y="576"/>
              <a:ext cx="4745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21BFE8FF-9B4E-4128-D779-94A0A2B70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576"/>
              <a:ext cx="4749" cy="3452"/>
            </a:xfrm>
            <a:prstGeom prst="rect">
              <a:avLst/>
            </a:prstGeom>
            <a:solidFill>
              <a:srgbClr val="EA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6">
              <a:extLst>
                <a:ext uri="{FF2B5EF4-FFF2-40B4-BE49-F238E27FC236}">
                  <a16:creationId xmlns:a16="http://schemas.microsoft.com/office/drawing/2014/main" id="{D10E5A0B-A108-648C-BF62-888BDEE7C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577"/>
              <a:ext cx="4747" cy="34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D2895CCE-A06D-1A99-90FF-9A168183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698"/>
              <a:ext cx="4009" cy="2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A21E3506-AEED-0AC5-A306-A87C2B0D1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701"/>
              <a:ext cx="4002" cy="2831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0">
              <a:extLst>
                <a:ext uri="{FF2B5EF4-FFF2-40B4-BE49-F238E27FC236}">
                  <a16:creationId xmlns:a16="http://schemas.microsoft.com/office/drawing/2014/main" id="{C2846D5A-4967-6DEA-ECF2-F5C796945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3460"/>
              <a:ext cx="4009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1">
              <a:extLst>
                <a:ext uri="{FF2B5EF4-FFF2-40B4-BE49-F238E27FC236}">
                  <a16:creationId xmlns:a16="http://schemas.microsoft.com/office/drawing/2014/main" id="{9585E99B-ED19-1CC6-6D0D-94B35D888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2788"/>
              <a:ext cx="4009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2">
              <a:extLst>
                <a:ext uri="{FF2B5EF4-FFF2-40B4-BE49-F238E27FC236}">
                  <a16:creationId xmlns:a16="http://schemas.microsoft.com/office/drawing/2014/main" id="{124A78B5-3294-010A-79CB-FDDEFC51D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2117"/>
              <a:ext cx="4009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3">
              <a:extLst>
                <a:ext uri="{FF2B5EF4-FFF2-40B4-BE49-F238E27FC236}">
                  <a16:creationId xmlns:a16="http://schemas.microsoft.com/office/drawing/2014/main" id="{7252F007-35F6-F672-4F55-082CD9EF8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1445"/>
              <a:ext cx="4009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4">
              <a:extLst>
                <a:ext uri="{FF2B5EF4-FFF2-40B4-BE49-F238E27FC236}">
                  <a16:creationId xmlns:a16="http://schemas.microsoft.com/office/drawing/2014/main" id="{357ED453-A863-8980-ECC1-FD4DF95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3151"/>
              <a:ext cx="65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98F84169-5656-9ED5-BDA9-7F8D008F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3156"/>
              <a:ext cx="55" cy="54"/>
            </a:xfrm>
            <a:custGeom>
              <a:avLst/>
              <a:gdLst>
                <a:gd name="T0" fmla="*/ 55 w 55"/>
                <a:gd name="T1" fmla="*/ 27 h 54"/>
                <a:gd name="T2" fmla="*/ 27 w 55"/>
                <a:gd name="T3" fmla="*/ 54 h 54"/>
                <a:gd name="T4" fmla="*/ 0 w 55"/>
                <a:gd name="T5" fmla="*/ 27 h 54"/>
                <a:gd name="T6" fmla="*/ 27 w 55"/>
                <a:gd name="T7" fmla="*/ 0 h 54"/>
                <a:gd name="T8" fmla="*/ 55 w 55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cubicBezTo>
                    <a:pt x="55" y="42"/>
                    <a:pt x="43" y="54"/>
                    <a:pt x="27" y="54"/>
                  </a:cubicBezTo>
                  <a:cubicBezTo>
                    <a:pt x="13" y="54"/>
                    <a:pt x="0" y="42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</a:path>
              </a:pathLst>
            </a:cu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6">
              <a:extLst>
                <a:ext uri="{FF2B5EF4-FFF2-40B4-BE49-F238E27FC236}">
                  <a16:creationId xmlns:a16="http://schemas.microsoft.com/office/drawing/2014/main" id="{247F255D-6FCD-85D7-1F5F-1C5B5E4F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085"/>
              <a:ext cx="65" cy="65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7">
              <a:extLst>
                <a:ext uri="{FF2B5EF4-FFF2-40B4-BE49-F238E27FC236}">
                  <a16:creationId xmlns:a16="http://schemas.microsoft.com/office/drawing/2014/main" id="{E311625D-0DEC-DF99-EEE6-3FE7F889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" y="3090"/>
              <a:ext cx="55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8">
              <a:extLst>
                <a:ext uri="{FF2B5EF4-FFF2-40B4-BE49-F238E27FC236}">
                  <a16:creationId xmlns:a16="http://schemas.microsoft.com/office/drawing/2014/main" id="{2D99F4A5-A300-21E6-C91B-497E202BF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2964"/>
              <a:ext cx="65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9">
              <a:extLst>
                <a:ext uri="{FF2B5EF4-FFF2-40B4-BE49-F238E27FC236}">
                  <a16:creationId xmlns:a16="http://schemas.microsoft.com/office/drawing/2014/main" id="{ED7016D4-F31E-868F-1FE6-724E08663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2969"/>
              <a:ext cx="55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0">
              <a:extLst>
                <a:ext uri="{FF2B5EF4-FFF2-40B4-BE49-F238E27FC236}">
                  <a16:creationId xmlns:a16="http://schemas.microsoft.com/office/drawing/2014/main" id="{381D7EC2-A6FC-115E-518F-1AB4483AB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2705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5BF18D12-280B-9EB3-A4F0-DEFFDA5D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10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2">
              <a:extLst>
                <a:ext uri="{FF2B5EF4-FFF2-40B4-BE49-F238E27FC236}">
                  <a16:creationId xmlns:a16="http://schemas.microsoft.com/office/drawing/2014/main" id="{AA707FB2-91DF-CCBF-E1B7-B0CC51960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2405"/>
              <a:ext cx="64" cy="65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23">
              <a:extLst>
                <a:ext uri="{FF2B5EF4-FFF2-40B4-BE49-F238E27FC236}">
                  <a16:creationId xmlns:a16="http://schemas.microsoft.com/office/drawing/2014/main" id="{C27D4CA8-76F2-4D4B-7460-A797871B3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410"/>
              <a:ext cx="54" cy="55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24">
              <a:extLst>
                <a:ext uri="{FF2B5EF4-FFF2-40B4-BE49-F238E27FC236}">
                  <a16:creationId xmlns:a16="http://schemas.microsoft.com/office/drawing/2014/main" id="{005038A5-DA06-0620-CA03-31F7C7C78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213"/>
              <a:ext cx="64" cy="65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25">
              <a:extLst>
                <a:ext uri="{FF2B5EF4-FFF2-40B4-BE49-F238E27FC236}">
                  <a16:creationId xmlns:a16="http://schemas.microsoft.com/office/drawing/2014/main" id="{F1603975-46F6-6402-93A9-CB031AC78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" y="1219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6C767A5B-76DE-DF5B-C68F-6A902B939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3176"/>
              <a:ext cx="90" cy="91"/>
            </a:xfrm>
            <a:custGeom>
              <a:avLst/>
              <a:gdLst>
                <a:gd name="T0" fmla="*/ 45 w 90"/>
                <a:gd name="T1" fmla="*/ 0 h 91"/>
                <a:gd name="T2" fmla="*/ 0 w 90"/>
                <a:gd name="T3" fmla="*/ 45 h 91"/>
                <a:gd name="T4" fmla="*/ 45 w 90"/>
                <a:gd name="T5" fmla="*/ 91 h 91"/>
                <a:gd name="T6" fmla="*/ 90 w 90"/>
                <a:gd name="T7" fmla="*/ 45 h 91"/>
                <a:gd name="T8" fmla="*/ 4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45" y="0"/>
                  </a:moveTo>
                  <a:lnTo>
                    <a:pt x="0" y="45"/>
                  </a:lnTo>
                  <a:lnTo>
                    <a:pt x="45" y="91"/>
                  </a:lnTo>
                  <a:lnTo>
                    <a:pt x="9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AF05A0C4-DDF6-4C7F-7164-AC53293B6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3183"/>
              <a:ext cx="76" cy="76"/>
            </a:xfrm>
            <a:custGeom>
              <a:avLst/>
              <a:gdLst>
                <a:gd name="T0" fmla="*/ 38 w 76"/>
                <a:gd name="T1" fmla="*/ 0 h 76"/>
                <a:gd name="T2" fmla="*/ 0 w 76"/>
                <a:gd name="T3" fmla="*/ 38 h 76"/>
                <a:gd name="T4" fmla="*/ 38 w 76"/>
                <a:gd name="T5" fmla="*/ 76 h 76"/>
                <a:gd name="T6" fmla="*/ 76 w 76"/>
                <a:gd name="T7" fmla="*/ 38 h 76"/>
                <a:gd name="T8" fmla="*/ 38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0" y="38"/>
                  </a:ln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158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84CDA668-8A9E-FD9A-3E22-C6B6C9DFF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3107"/>
              <a:ext cx="91" cy="91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lnTo>
                    <a:pt x="0" y="46"/>
                  </a:lnTo>
                  <a:lnTo>
                    <a:pt x="46" y="91"/>
                  </a:lnTo>
                  <a:lnTo>
                    <a:pt x="91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583C8738-8063-8CCD-886B-E1B1B6A7E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3115"/>
              <a:ext cx="76" cy="76"/>
            </a:xfrm>
            <a:custGeom>
              <a:avLst/>
              <a:gdLst>
                <a:gd name="T0" fmla="*/ 38 w 76"/>
                <a:gd name="T1" fmla="*/ 0 h 76"/>
                <a:gd name="T2" fmla="*/ 0 w 76"/>
                <a:gd name="T3" fmla="*/ 38 h 76"/>
                <a:gd name="T4" fmla="*/ 38 w 76"/>
                <a:gd name="T5" fmla="*/ 76 h 76"/>
                <a:gd name="T6" fmla="*/ 76 w 76"/>
                <a:gd name="T7" fmla="*/ 38 h 76"/>
                <a:gd name="T8" fmla="*/ 38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0" y="38"/>
                  </a:ln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158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790322EE-2DA7-81E4-DDA1-671128C2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952"/>
              <a:ext cx="91" cy="91"/>
            </a:xfrm>
            <a:custGeom>
              <a:avLst/>
              <a:gdLst>
                <a:gd name="T0" fmla="*/ 45 w 91"/>
                <a:gd name="T1" fmla="*/ 0 h 91"/>
                <a:gd name="T2" fmla="*/ 0 w 91"/>
                <a:gd name="T3" fmla="*/ 46 h 91"/>
                <a:gd name="T4" fmla="*/ 45 w 91"/>
                <a:gd name="T5" fmla="*/ 91 h 91"/>
                <a:gd name="T6" fmla="*/ 91 w 91"/>
                <a:gd name="T7" fmla="*/ 46 h 91"/>
                <a:gd name="T8" fmla="*/ 45 w 91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lnTo>
                    <a:pt x="0" y="46"/>
                  </a:lnTo>
                  <a:lnTo>
                    <a:pt x="45" y="91"/>
                  </a:lnTo>
                  <a:lnTo>
                    <a:pt x="91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FCBBDAC8-77DB-EA15-770B-164181B21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960"/>
              <a:ext cx="76" cy="76"/>
            </a:xfrm>
            <a:custGeom>
              <a:avLst/>
              <a:gdLst>
                <a:gd name="T0" fmla="*/ 38 w 76"/>
                <a:gd name="T1" fmla="*/ 0 h 76"/>
                <a:gd name="T2" fmla="*/ 0 w 76"/>
                <a:gd name="T3" fmla="*/ 38 h 76"/>
                <a:gd name="T4" fmla="*/ 38 w 76"/>
                <a:gd name="T5" fmla="*/ 76 h 76"/>
                <a:gd name="T6" fmla="*/ 76 w 76"/>
                <a:gd name="T7" fmla="*/ 38 h 76"/>
                <a:gd name="T8" fmla="*/ 38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0" y="38"/>
                  </a:ln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158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CD47E8B9-1BA3-49A9-EFEA-6ED518BE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2826"/>
              <a:ext cx="90" cy="91"/>
            </a:xfrm>
            <a:custGeom>
              <a:avLst/>
              <a:gdLst>
                <a:gd name="T0" fmla="*/ 45 w 90"/>
                <a:gd name="T1" fmla="*/ 0 h 91"/>
                <a:gd name="T2" fmla="*/ 0 w 90"/>
                <a:gd name="T3" fmla="*/ 45 h 91"/>
                <a:gd name="T4" fmla="*/ 45 w 90"/>
                <a:gd name="T5" fmla="*/ 91 h 91"/>
                <a:gd name="T6" fmla="*/ 90 w 90"/>
                <a:gd name="T7" fmla="*/ 45 h 91"/>
                <a:gd name="T8" fmla="*/ 4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45" y="0"/>
                  </a:moveTo>
                  <a:lnTo>
                    <a:pt x="0" y="45"/>
                  </a:lnTo>
                  <a:lnTo>
                    <a:pt x="45" y="91"/>
                  </a:lnTo>
                  <a:lnTo>
                    <a:pt x="9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E7217AF0-2728-28BF-A755-FE4A32CE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2833"/>
              <a:ext cx="76" cy="76"/>
            </a:xfrm>
            <a:custGeom>
              <a:avLst/>
              <a:gdLst>
                <a:gd name="T0" fmla="*/ 38 w 76"/>
                <a:gd name="T1" fmla="*/ 0 h 76"/>
                <a:gd name="T2" fmla="*/ 0 w 76"/>
                <a:gd name="T3" fmla="*/ 38 h 76"/>
                <a:gd name="T4" fmla="*/ 38 w 76"/>
                <a:gd name="T5" fmla="*/ 76 h 76"/>
                <a:gd name="T6" fmla="*/ 76 w 76"/>
                <a:gd name="T7" fmla="*/ 38 h 76"/>
                <a:gd name="T8" fmla="*/ 38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0" y="38"/>
                  </a:ln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158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CA5CF5A0-94F2-ED6B-2955-B823D8572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191"/>
              <a:ext cx="91" cy="91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lnTo>
                    <a:pt x="0" y="46"/>
                  </a:lnTo>
                  <a:lnTo>
                    <a:pt x="46" y="91"/>
                  </a:lnTo>
                  <a:lnTo>
                    <a:pt x="91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CF22B079-A95F-0496-733A-F686A4ED1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199"/>
              <a:ext cx="77" cy="76"/>
            </a:xfrm>
            <a:custGeom>
              <a:avLst/>
              <a:gdLst>
                <a:gd name="T0" fmla="*/ 39 w 77"/>
                <a:gd name="T1" fmla="*/ 0 h 76"/>
                <a:gd name="T2" fmla="*/ 0 w 77"/>
                <a:gd name="T3" fmla="*/ 38 h 76"/>
                <a:gd name="T4" fmla="*/ 39 w 77"/>
                <a:gd name="T5" fmla="*/ 76 h 76"/>
                <a:gd name="T6" fmla="*/ 77 w 77"/>
                <a:gd name="T7" fmla="*/ 38 h 76"/>
                <a:gd name="T8" fmla="*/ 39 w 77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39" y="0"/>
                  </a:moveTo>
                  <a:lnTo>
                    <a:pt x="0" y="38"/>
                  </a:lnTo>
                  <a:lnTo>
                    <a:pt x="39" y="76"/>
                  </a:lnTo>
                  <a:lnTo>
                    <a:pt x="77" y="38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158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23B533BA-DBDD-1EB9-33A1-971610D96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547"/>
              <a:ext cx="91" cy="91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lnTo>
                    <a:pt x="0" y="46"/>
                  </a:lnTo>
                  <a:lnTo>
                    <a:pt x="46" y="91"/>
                  </a:lnTo>
                  <a:lnTo>
                    <a:pt x="91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6BE05C2F-0EBB-00EA-FA8C-005F055A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1554"/>
              <a:ext cx="76" cy="77"/>
            </a:xfrm>
            <a:custGeom>
              <a:avLst/>
              <a:gdLst>
                <a:gd name="T0" fmla="*/ 38 w 76"/>
                <a:gd name="T1" fmla="*/ 0 h 77"/>
                <a:gd name="T2" fmla="*/ 0 w 76"/>
                <a:gd name="T3" fmla="*/ 39 h 77"/>
                <a:gd name="T4" fmla="*/ 38 w 76"/>
                <a:gd name="T5" fmla="*/ 77 h 77"/>
                <a:gd name="T6" fmla="*/ 76 w 76"/>
                <a:gd name="T7" fmla="*/ 39 h 77"/>
                <a:gd name="T8" fmla="*/ 38 w 7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8" y="0"/>
                  </a:moveTo>
                  <a:lnTo>
                    <a:pt x="0" y="39"/>
                  </a:lnTo>
                  <a:lnTo>
                    <a:pt x="38" y="77"/>
                  </a:lnTo>
                  <a:lnTo>
                    <a:pt x="76" y="39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158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AE6B86CE-671F-A1BA-0282-1F2B62EC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511"/>
              <a:ext cx="3812" cy="1535"/>
            </a:xfrm>
            <a:custGeom>
              <a:avLst/>
              <a:gdLst>
                <a:gd name="T0" fmla="*/ 51 w 3812"/>
                <a:gd name="T1" fmla="*/ 1514 h 1535"/>
                <a:gd name="T2" fmla="*/ 114 w 3812"/>
                <a:gd name="T3" fmla="*/ 1489 h 1535"/>
                <a:gd name="T4" fmla="*/ 178 w 3812"/>
                <a:gd name="T5" fmla="*/ 1463 h 1535"/>
                <a:gd name="T6" fmla="*/ 242 w 3812"/>
                <a:gd name="T7" fmla="*/ 1437 h 1535"/>
                <a:gd name="T8" fmla="*/ 306 w 3812"/>
                <a:gd name="T9" fmla="*/ 1412 h 1535"/>
                <a:gd name="T10" fmla="*/ 369 w 3812"/>
                <a:gd name="T11" fmla="*/ 1386 h 1535"/>
                <a:gd name="T12" fmla="*/ 433 w 3812"/>
                <a:gd name="T13" fmla="*/ 1360 h 1535"/>
                <a:gd name="T14" fmla="*/ 497 w 3812"/>
                <a:gd name="T15" fmla="*/ 1334 h 1535"/>
                <a:gd name="T16" fmla="*/ 561 w 3812"/>
                <a:gd name="T17" fmla="*/ 1309 h 1535"/>
                <a:gd name="T18" fmla="*/ 624 w 3812"/>
                <a:gd name="T19" fmla="*/ 1283 h 1535"/>
                <a:gd name="T20" fmla="*/ 688 w 3812"/>
                <a:gd name="T21" fmla="*/ 1257 h 1535"/>
                <a:gd name="T22" fmla="*/ 752 w 3812"/>
                <a:gd name="T23" fmla="*/ 1232 h 1535"/>
                <a:gd name="T24" fmla="*/ 816 w 3812"/>
                <a:gd name="T25" fmla="*/ 1206 h 1535"/>
                <a:gd name="T26" fmla="*/ 879 w 3812"/>
                <a:gd name="T27" fmla="*/ 1181 h 1535"/>
                <a:gd name="T28" fmla="*/ 943 w 3812"/>
                <a:gd name="T29" fmla="*/ 1155 h 1535"/>
                <a:gd name="T30" fmla="*/ 1007 w 3812"/>
                <a:gd name="T31" fmla="*/ 1129 h 1535"/>
                <a:gd name="T32" fmla="*/ 1071 w 3812"/>
                <a:gd name="T33" fmla="*/ 1104 h 1535"/>
                <a:gd name="T34" fmla="*/ 1134 w 3812"/>
                <a:gd name="T35" fmla="*/ 1078 h 1535"/>
                <a:gd name="T36" fmla="*/ 1198 w 3812"/>
                <a:gd name="T37" fmla="*/ 1052 h 1535"/>
                <a:gd name="T38" fmla="*/ 1262 w 3812"/>
                <a:gd name="T39" fmla="*/ 1026 h 1535"/>
                <a:gd name="T40" fmla="*/ 1326 w 3812"/>
                <a:gd name="T41" fmla="*/ 1001 h 1535"/>
                <a:gd name="T42" fmla="*/ 1389 w 3812"/>
                <a:gd name="T43" fmla="*/ 975 h 1535"/>
                <a:gd name="T44" fmla="*/ 1453 w 3812"/>
                <a:gd name="T45" fmla="*/ 949 h 1535"/>
                <a:gd name="T46" fmla="*/ 1517 w 3812"/>
                <a:gd name="T47" fmla="*/ 924 h 1535"/>
                <a:gd name="T48" fmla="*/ 1581 w 3812"/>
                <a:gd name="T49" fmla="*/ 898 h 1535"/>
                <a:gd name="T50" fmla="*/ 1644 w 3812"/>
                <a:gd name="T51" fmla="*/ 873 h 1535"/>
                <a:gd name="T52" fmla="*/ 1708 w 3812"/>
                <a:gd name="T53" fmla="*/ 847 h 1535"/>
                <a:gd name="T54" fmla="*/ 1772 w 3812"/>
                <a:gd name="T55" fmla="*/ 821 h 1535"/>
                <a:gd name="T56" fmla="*/ 1836 w 3812"/>
                <a:gd name="T57" fmla="*/ 796 h 1535"/>
                <a:gd name="T58" fmla="*/ 1900 w 3812"/>
                <a:gd name="T59" fmla="*/ 770 h 1535"/>
                <a:gd name="T60" fmla="*/ 1963 w 3812"/>
                <a:gd name="T61" fmla="*/ 744 h 1535"/>
                <a:gd name="T62" fmla="*/ 2027 w 3812"/>
                <a:gd name="T63" fmla="*/ 719 h 1535"/>
                <a:gd name="T64" fmla="*/ 2091 w 3812"/>
                <a:gd name="T65" fmla="*/ 693 h 1535"/>
                <a:gd name="T66" fmla="*/ 2154 w 3812"/>
                <a:gd name="T67" fmla="*/ 667 h 1535"/>
                <a:gd name="T68" fmla="*/ 2218 w 3812"/>
                <a:gd name="T69" fmla="*/ 642 h 1535"/>
                <a:gd name="T70" fmla="*/ 2282 w 3812"/>
                <a:gd name="T71" fmla="*/ 616 h 1535"/>
                <a:gd name="T72" fmla="*/ 2346 w 3812"/>
                <a:gd name="T73" fmla="*/ 590 h 1535"/>
                <a:gd name="T74" fmla="*/ 2409 w 3812"/>
                <a:gd name="T75" fmla="*/ 565 h 1535"/>
                <a:gd name="T76" fmla="*/ 2473 w 3812"/>
                <a:gd name="T77" fmla="*/ 539 h 1535"/>
                <a:gd name="T78" fmla="*/ 2537 w 3812"/>
                <a:gd name="T79" fmla="*/ 513 h 1535"/>
                <a:gd name="T80" fmla="*/ 2601 w 3812"/>
                <a:gd name="T81" fmla="*/ 488 h 1535"/>
                <a:gd name="T82" fmla="*/ 2665 w 3812"/>
                <a:gd name="T83" fmla="*/ 462 h 1535"/>
                <a:gd name="T84" fmla="*/ 2728 w 3812"/>
                <a:gd name="T85" fmla="*/ 436 h 1535"/>
                <a:gd name="T86" fmla="*/ 2792 w 3812"/>
                <a:gd name="T87" fmla="*/ 411 h 1535"/>
                <a:gd name="T88" fmla="*/ 2856 w 3812"/>
                <a:gd name="T89" fmla="*/ 385 h 1535"/>
                <a:gd name="T90" fmla="*/ 2920 w 3812"/>
                <a:gd name="T91" fmla="*/ 359 h 1535"/>
                <a:gd name="T92" fmla="*/ 2983 w 3812"/>
                <a:gd name="T93" fmla="*/ 334 h 1535"/>
                <a:gd name="T94" fmla="*/ 3047 w 3812"/>
                <a:gd name="T95" fmla="*/ 308 h 1535"/>
                <a:gd name="T96" fmla="*/ 3111 w 3812"/>
                <a:gd name="T97" fmla="*/ 282 h 1535"/>
                <a:gd name="T98" fmla="*/ 3174 w 3812"/>
                <a:gd name="T99" fmla="*/ 257 h 1535"/>
                <a:gd name="T100" fmla="*/ 3238 w 3812"/>
                <a:gd name="T101" fmla="*/ 231 h 1535"/>
                <a:gd name="T102" fmla="*/ 3302 w 3812"/>
                <a:gd name="T103" fmla="*/ 205 h 1535"/>
                <a:gd name="T104" fmla="*/ 3366 w 3812"/>
                <a:gd name="T105" fmla="*/ 180 h 1535"/>
                <a:gd name="T106" fmla="*/ 3430 w 3812"/>
                <a:gd name="T107" fmla="*/ 154 h 1535"/>
                <a:gd name="T108" fmla="*/ 3493 w 3812"/>
                <a:gd name="T109" fmla="*/ 128 h 1535"/>
                <a:gd name="T110" fmla="*/ 3557 w 3812"/>
                <a:gd name="T111" fmla="*/ 103 h 1535"/>
                <a:gd name="T112" fmla="*/ 3621 w 3812"/>
                <a:gd name="T113" fmla="*/ 77 h 1535"/>
                <a:gd name="T114" fmla="*/ 3684 w 3812"/>
                <a:gd name="T115" fmla="*/ 51 h 1535"/>
                <a:gd name="T116" fmla="*/ 3748 w 3812"/>
                <a:gd name="T117" fmla="*/ 26 h 1535"/>
                <a:gd name="T118" fmla="*/ 3812 w 3812"/>
                <a:gd name="T119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2" h="1535">
                  <a:moveTo>
                    <a:pt x="0" y="1535"/>
                  </a:moveTo>
                  <a:lnTo>
                    <a:pt x="12" y="1530"/>
                  </a:lnTo>
                  <a:lnTo>
                    <a:pt x="25" y="1525"/>
                  </a:lnTo>
                  <a:lnTo>
                    <a:pt x="38" y="1519"/>
                  </a:lnTo>
                  <a:lnTo>
                    <a:pt x="51" y="1514"/>
                  </a:lnTo>
                  <a:lnTo>
                    <a:pt x="63" y="1509"/>
                  </a:lnTo>
                  <a:lnTo>
                    <a:pt x="76" y="1504"/>
                  </a:lnTo>
                  <a:lnTo>
                    <a:pt x="89" y="1499"/>
                  </a:lnTo>
                  <a:lnTo>
                    <a:pt x="102" y="1494"/>
                  </a:lnTo>
                  <a:lnTo>
                    <a:pt x="114" y="1489"/>
                  </a:lnTo>
                  <a:lnTo>
                    <a:pt x="127" y="1483"/>
                  </a:lnTo>
                  <a:lnTo>
                    <a:pt x="140" y="1478"/>
                  </a:lnTo>
                  <a:lnTo>
                    <a:pt x="153" y="1473"/>
                  </a:lnTo>
                  <a:lnTo>
                    <a:pt x="165" y="1468"/>
                  </a:lnTo>
                  <a:lnTo>
                    <a:pt x="178" y="1463"/>
                  </a:lnTo>
                  <a:lnTo>
                    <a:pt x="191" y="1458"/>
                  </a:lnTo>
                  <a:lnTo>
                    <a:pt x="204" y="1453"/>
                  </a:lnTo>
                  <a:lnTo>
                    <a:pt x="216" y="1448"/>
                  </a:lnTo>
                  <a:lnTo>
                    <a:pt x="229" y="1442"/>
                  </a:lnTo>
                  <a:lnTo>
                    <a:pt x="242" y="1437"/>
                  </a:lnTo>
                  <a:lnTo>
                    <a:pt x="255" y="1432"/>
                  </a:lnTo>
                  <a:lnTo>
                    <a:pt x="267" y="1427"/>
                  </a:lnTo>
                  <a:lnTo>
                    <a:pt x="280" y="1422"/>
                  </a:lnTo>
                  <a:lnTo>
                    <a:pt x="293" y="1417"/>
                  </a:lnTo>
                  <a:lnTo>
                    <a:pt x="306" y="1412"/>
                  </a:lnTo>
                  <a:lnTo>
                    <a:pt x="318" y="1406"/>
                  </a:lnTo>
                  <a:lnTo>
                    <a:pt x="331" y="1401"/>
                  </a:lnTo>
                  <a:lnTo>
                    <a:pt x="344" y="1396"/>
                  </a:lnTo>
                  <a:lnTo>
                    <a:pt x="357" y="1391"/>
                  </a:lnTo>
                  <a:lnTo>
                    <a:pt x="369" y="1386"/>
                  </a:lnTo>
                  <a:lnTo>
                    <a:pt x="382" y="1381"/>
                  </a:lnTo>
                  <a:lnTo>
                    <a:pt x="395" y="1376"/>
                  </a:lnTo>
                  <a:lnTo>
                    <a:pt x="408" y="1371"/>
                  </a:lnTo>
                  <a:lnTo>
                    <a:pt x="420" y="1365"/>
                  </a:lnTo>
                  <a:lnTo>
                    <a:pt x="433" y="1360"/>
                  </a:lnTo>
                  <a:lnTo>
                    <a:pt x="446" y="1355"/>
                  </a:lnTo>
                  <a:lnTo>
                    <a:pt x="459" y="1350"/>
                  </a:lnTo>
                  <a:lnTo>
                    <a:pt x="471" y="1345"/>
                  </a:lnTo>
                  <a:lnTo>
                    <a:pt x="484" y="1340"/>
                  </a:lnTo>
                  <a:lnTo>
                    <a:pt x="497" y="1334"/>
                  </a:lnTo>
                  <a:lnTo>
                    <a:pt x="510" y="1329"/>
                  </a:lnTo>
                  <a:lnTo>
                    <a:pt x="522" y="1324"/>
                  </a:lnTo>
                  <a:lnTo>
                    <a:pt x="535" y="1319"/>
                  </a:lnTo>
                  <a:lnTo>
                    <a:pt x="548" y="1314"/>
                  </a:lnTo>
                  <a:lnTo>
                    <a:pt x="561" y="1309"/>
                  </a:lnTo>
                  <a:lnTo>
                    <a:pt x="573" y="1304"/>
                  </a:lnTo>
                  <a:lnTo>
                    <a:pt x="586" y="1299"/>
                  </a:lnTo>
                  <a:lnTo>
                    <a:pt x="599" y="1294"/>
                  </a:lnTo>
                  <a:lnTo>
                    <a:pt x="612" y="1288"/>
                  </a:lnTo>
                  <a:lnTo>
                    <a:pt x="624" y="1283"/>
                  </a:lnTo>
                  <a:lnTo>
                    <a:pt x="637" y="1278"/>
                  </a:lnTo>
                  <a:lnTo>
                    <a:pt x="650" y="1273"/>
                  </a:lnTo>
                  <a:lnTo>
                    <a:pt x="663" y="1268"/>
                  </a:lnTo>
                  <a:lnTo>
                    <a:pt x="676" y="1263"/>
                  </a:lnTo>
                  <a:lnTo>
                    <a:pt x="688" y="1257"/>
                  </a:lnTo>
                  <a:lnTo>
                    <a:pt x="701" y="1252"/>
                  </a:lnTo>
                  <a:lnTo>
                    <a:pt x="713" y="1247"/>
                  </a:lnTo>
                  <a:lnTo>
                    <a:pt x="726" y="1242"/>
                  </a:lnTo>
                  <a:lnTo>
                    <a:pt x="739" y="1237"/>
                  </a:lnTo>
                  <a:lnTo>
                    <a:pt x="752" y="1232"/>
                  </a:lnTo>
                  <a:lnTo>
                    <a:pt x="765" y="1227"/>
                  </a:lnTo>
                  <a:lnTo>
                    <a:pt x="777" y="1222"/>
                  </a:lnTo>
                  <a:lnTo>
                    <a:pt x="790" y="1216"/>
                  </a:lnTo>
                  <a:lnTo>
                    <a:pt x="803" y="1211"/>
                  </a:lnTo>
                  <a:lnTo>
                    <a:pt x="816" y="1206"/>
                  </a:lnTo>
                  <a:lnTo>
                    <a:pt x="828" y="1201"/>
                  </a:lnTo>
                  <a:lnTo>
                    <a:pt x="841" y="1196"/>
                  </a:lnTo>
                  <a:lnTo>
                    <a:pt x="854" y="1191"/>
                  </a:lnTo>
                  <a:lnTo>
                    <a:pt x="867" y="1186"/>
                  </a:lnTo>
                  <a:lnTo>
                    <a:pt x="879" y="1181"/>
                  </a:lnTo>
                  <a:lnTo>
                    <a:pt x="892" y="1175"/>
                  </a:lnTo>
                  <a:lnTo>
                    <a:pt x="905" y="1170"/>
                  </a:lnTo>
                  <a:lnTo>
                    <a:pt x="918" y="1165"/>
                  </a:lnTo>
                  <a:lnTo>
                    <a:pt x="930" y="1160"/>
                  </a:lnTo>
                  <a:lnTo>
                    <a:pt x="943" y="1155"/>
                  </a:lnTo>
                  <a:lnTo>
                    <a:pt x="956" y="1150"/>
                  </a:lnTo>
                  <a:lnTo>
                    <a:pt x="969" y="1145"/>
                  </a:lnTo>
                  <a:lnTo>
                    <a:pt x="981" y="1140"/>
                  </a:lnTo>
                  <a:lnTo>
                    <a:pt x="994" y="1134"/>
                  </a:lnTo>
                  <a:lnTo>
                    <a:pt x="1007" y="1129"/>
                  </a:lnTo>
                  <a:lnTo>
                    <a:pt x="1020" y="1124"/>
                  </a:lnTo>
                  <a:lnTo>
                    <a:pt x="1032" y="1119"/>
                  </a:lnTo>
                  <a:lnTo>
                    <a:pt x="1045" y="1114"/>
                  </a:lnTo>
                  <a:lnTo>
                    <a:pt x="1058" y="1109"/>
                  </a:lnTo>
                  <a:lnTo>
                    <a:pt x="1071" y="1104"/>
                  </a:lnTo>
                  <a:lnTo>
                    <a:pt x="1083" y="1098"/>
                  </a:lnTo>
                  <a:lnTo>
                    <a:pt x="1096" y="1093"/>
                  </a:lnTo>
                  <a:lnTo>
                    <a:pt x="1109" y="1088"/>
                  </a:lnTo>
                  <a:lnTo>
                    <a:pt x="1122" y="1083"/>
                  </a:lnTo>
                  <a:lnTo>
                    <a:pt x="1134" y="1078"/>
                  </a:lnTo>
                  <a:lnTo>
                    <a:pt x="1147" y="1073"/>
                  </a:lnTo>
                  <a:lnTo>
                    <a:pt x="1160" y="1068"/>
                  </a:lnTo>
                  <a:lnTo>
                    <a:pt x="1173" y="1063"/>
                  </a:lnTo>
                  <a:lnTo>
                    <a:pt x="1185" y="1057"/>
                  </a:lnTo>
                  <a:lnTo>
                    <a:pt x="1198" y="1052"/>
                  </a:lnTo>
                  <a:lnTo>
                    <a:pt x="1211" y="1047"/>
                  </a:lnTo>
                  <a:lnTo>
                    <a:pt x="1224" y="1042"/>
                  </a:lnTo>
                  <a:lnTo>
                    <a:pt x="1236" y="1037"/>
                  </a:lnTo>
                  <a:lnTo>
                    <a:pt x="1249" y="1032"/>
                  </a:lnTo>
                  <a:lnTo>
                    <a:pt x="1262" y="1026"/>
                  </a:lnTo>
                  <a:lnTo>
                    <a:pt x="1275" y="1021"/>
                  </a:lnTo>
                  <a:lnTo>
                    <a:pt x="1287" y="1016"/>
                  </a:lnTo>
                  <a:lnTo>
                    <a:pt x="1300" y="1011"/>
                  </a:lnTo>
                  <a:lnTo>
                    <a:pt x="1313" y="1006"/>
                  </a:lnTo>
                  <a:lnTo>
                    <a:pt x="1326" y="1001"/>
                  </a:lnTo>
                  <a:lnTo>
                    <a:pt x="1338" y="996"/>
                  </a:lnTo>
                  <a:lnTo>
                    <a:pt x="1351" y="991"/>
                  </a:lnTo>
                  <a:lnTo>
                    <a:pt x="1364" y="986"/>
                  </a:lnTo>
                  <a:lnTo>
                    <a:pt x="1377" y="980"/>
                  </a:lnTo>
                  <a:lnTo>
                    <a:pt x="1389" y="975"/>
                  </a:lnTo>
                  <a:lnTo>
                    <a:pt x="1402" y="970"/>
                  </a:lnTo>
                  <a:lnTo>
                    <a:pt x="1415" y="965"/>
                  </a:lnTo>
                  <a:lnTo>
                    <a:pt x="1428" y="960"/>
                  </a:lnTo>
                  <a:lnTo>
                    <a:pt x="1440" y="955"/>
                  </a:lnTo>
                  <a:lnTo>
                    <a:pt x="1453" y="949"/>
                  </a:lnTo>
                  <a:lnTo>
                    <a:pt x="1466" y="944"/>
                  </a:lnTo>
                  <a:lnTo>
                    <a:pt x="1479" y="939"/>
                  </a:lnTo>
                  <a:lnTo>
                    <a:pt x="1491" y="934"/>
                  </a:lnTo>
                  <a:lnTo>
                    <a:pt x="1504" y="929"/>
                  </a:lnTo>
                  <a:lnTo>
                    <a:pt x="1517" y="924"/>
                  </a:lnTo>
                  <a:lnTo>
                    <a:pt x="1530" y="919"/>
                  </a:lnTo>
                  <a:lnTo>
                    <a:pt x="1542" y="914"/>
                  </a:lnTo>
                  <a:lnTo>
                    <a:pt x="1555" y="908"/>
                  </a:lnTo>
                  <a:lnTo>
                    <a:pt x="1568" y="903"/>
                  </a:lnTo>
                  <a:lnTo>
                    <a:pt x="1581" y="898"/>
                  </a:lnTo>
                  <a:lnTo>
                    <a:pt x="1593" y="893"/>
                  </a:lnTo>
                  <a:lnTo>
                    <a:pt x="1606" y="888"/>
                  </a:lnTo>
                  <a:lnTo>
                    <a:pt x="1619" y="883"/>
                  </a:lnTo>
                  <a:lnTo>
                    <a:pt x="1632" y="878"/>
                  </a:lnTo>
                  <a:lnTo>
                    <a:pt x="1644" y="873"/>
                  </a:lnTo>
                  <a:lnTo>
                    <a:pt x="1657" y="867"/>
                  </a:lnTo>
                  <a:lnTo>
                    <a:pt x="1670" y="862"/>
                  </a:lnTo>
                  <a:lnTo>
                    <a:pt x="1683" y="857"/>
                  </a:lnTo>
                  <a:lnTo>
                    <a:pt x="1695" y="852"/>
                  </a:lnTo>
                  <a:lnTo>
                    <a:pt x="1708" y="847"/>
                  </a:lnTo>
                  <a:lnTo>
                    <a:pt x="1721" y="842"/>
                  </a:lnTo>
                  <a:lnTo>
                    <a:pt x="1734" y="837"/>
                  </a:lnTo>
                  <a:lnTo>
                    <a:pt x="1746" y="832"/>
                  </a:lnTo>
                  <a:lnTo>
                    <a:pt x="1759" y="826"/>
                  </a:lnTo>
                  <a:lnTo>
                    <a:pt x="1772" y="821"/>
                  </a:lnTo>
                  <a:lnTo>
                    <a:pt x="1785" y="816"/>
                  </a:lnTo>
                  <a:lnTo>
                    <a:pt x="1797" y="811"/>
                  </a:lnTo>
                  <a:lnTo>
                    <a:pt x="1810" y="806"/>
                  </a:lnTo>
                  <a:lnTo>
                    <a:pt x="1823" y="801"/>
                  </a:lnTo>
                  <a:lnTo>
                    <a:pt x="1836" y="796"/>
                  </a:lnTo>
                  <a:lnTo>
                    <a:pt x="1848" y="791"/>
                  </a:lnTo>
                  <a:lnTo>
                    <a:pt x="1861" y="785"/>
                  </a:lnTo>
                  <a:lnTo>
                    <a:pt x="1874" y="780"/>
                  </a:lnTo>
                  <a:lnTo>
                    <a:pt x="1887" y="775"/>
                  </a:lnTo>
                  <a:lnTo>
                    <a:pt x="1900" y="770"/>
                  </a:lnTo>
                  <a:lnTo>
                    <a:pt x="1912" y="765"/>
                  </a:lnTo>
                  <a:lnTo>
                    <a:pt x="1925" y="760"/>
                  </a:lnTo>
                  <a:lnTo>
                    <a:pt x="1938" y="755"/>
                  </a:lnTo>
                  <a:lnTo>
                    <a:pt x="1950" y="749"/>
                  </a:lnTo>
                  <a:lnTo>
                    <a:pt x="1963" y="744"/>
                  </a:lnTo>
                  <a:lnTo>
                    <a:pt x="1976" y="739"/>
                  </a:lnTo>
                  <a:lnTo>
                    <a:pt x="1989" y="734"/>
                  </a:lnTo>
                  <a:lnTo>
                    <a:pt x="2001" y="729"/>
                  </a:lnTo>
                  <a:lnTo>
                    <a:pt x="2014" y="724"/>
                  </a:lnTo>
                  <a:lnTo>
                    <a:pt x="2027" y="719"/>
                  </a:lnTo>
                  <a:lnTo>
                    <a:pt x="2040" y="714"/>
                  </a:lnTo>
                  <a:lnTo>
                    <a:pt x="2052" y="708"/>
                  </a:lnTo>
                  <a:lnTo>
                    <a:pt x="2065" y="703"/>
                  </a:lnTo>
                  <a:lnTo>
                    <a:pt x="2078" y="698"/>
                  </a:lnTo>
                  <a:lnTo>
                    <a:pt x="2091" y="693"/>
                  </a:lnTo>
                  <a:lnTo>
                    <a:pt x="2104" y="688"/>
                  </a:lnTo>
                  <a:lnTo>
                    <a:pt x="2116" y="683"/>
                  </a:lnTo>
                  <a:lnTo>
                    <a:pt x="2129" y="678"/>
                  </a:lnTo>
                  <a:lnTo>
                    <a:pt x="2142" y="672"/>
                  </a:lnTo>
                  <a:lnTo>
                    <a:pt x="2154" y="667"/>
                  </a:lnTo>
                  <a:lnTo>
                    <a:pt x="2167" y="662"/>
                  </a:lnTo>
                  <a:lnTo>
                    <a:pt x="2180" y="657"/>
                  </a:lnTo>
                  <a:lnTo>
                    <a:pt x="2193" y="652"/>
                  </a:lnTo>
                  <a:lnTo>
                    <a:pt x="2205" y="647"/>
                  </a:lnTo>
                  <a:lnTo>
                    <a:pt x="2218" y="642"/>
                  </a:lnTo>
                  <a:lnTo>
                    <a:pt x="2231" y="637"/>
                  </a:lnTo>
                  <a:lnTo>
                    <a:pt x="2244" y="631"/>
                  </a:lnTo>
                  <a:lnTo>
                    <a:pt x="2256" y="626"/>
                  </a:lnTo>
                  <a:lnTo>
                    <a:pt x="2269" y="621"/>
                  </a:lnTo>
                  <a:lnTo>
                    <a:pt x="2282" y="616"/>
                  </a:lnTo>
                  <a:lnTo>
                    <a:pt x="2295" y="611"/>
                  </a:lnTo>
                  <a:lnTo>
                    <a:pt x="2307" y="606"/>
                  </a:lnTo>
                  <a:lnTo>
                    <a:pt x="2320" y="600"/>
                  </a:lnTo>
                  <a:lnTo>
                    <a:pt x="2333" y="595"/>
                  </a:lnTo>
                  <a:lnTo>
                    <a:pt x="2346" y="590"/>
                  </a:lnTo>
                  <a:lnTo>
                    <a:pt x="2358" y="585"/>
                  </a:lnTo>
                  <a:lnTo>
                    <a:pt x="2371" y="580"/>
                  </a:lnTo>
                  <a:lnTo>
                    <a:pt x="2384" y="575"/>
                  </a:lnTo>
                  <a:lnTo>
                    <a:pt x="2397" y="570"/>
                  </a:lnTo>
                  <a:lnTo>
                    <a:pt x="2409" y="565"/>
                  </a:lnTo>
                  <a:lnTo>
                    <a:pt x="2422" y="559"/>
                  </a:lnTo>
                  <a:lnTo>
                    <a:pt x="2435" y="554"/>
                  </a:lnTo>
                  <a:lnTo>
                    <a:pt x="2448" y="549"/>
                  </a:lnTo>
                  <a:lnTo>
                    <a:pt x="2460" y="544"/>
                  </a:lnTo>
                  <a:lnTo>
                    <a:pt x="2473" y="539"/>
                  </a:lnTo>
                  <a:lnTo>
                    <a:pt x="2486" y="534"/>
                  </a:lnTo>
                  <a:lnTo>
                    <a:pt x="2499" y="529"/>
                  </a:lnTo>
                  <a:lnTo>
                    <a:pt x="2511" y="523"/>
                  </a:lnTo>
                  <a:lnTo>
                    <a:pt x="2524" y="518"/>
                  </a:lnTo>
                  <a:lnTo>
                    <a:pt x="2537" y="513"/>
                  </a:lnTo>
                  <a:lnTo>
                    <a:pt x="2550" y="508"/>
                  </a:lnTo>
                  <a:lnTo>
                    <a:pt x="2562" y="503"/>
                  </a:lnTo>
                  <a:lnTo>
                    <a:pt x="2575" y="498"/>
                  </a:lnTo>
                  <a:lnTo>
                    <a:pt x="2588" y="493"/>
                  </a:lnTo>
                  <a:lnTo>
                    <a:pt x="2601" y="488"/>
                  </a:lnTo>
                  <a:lnTo>
                    <a:pt x="2613" y="482"/>
                  </a:lnTo>
                  <a:lnTo>
                    <a:pt x="2626" y="477"/>
                  </a:lnTo>
                  <a:lnTo>
                    <a:pt x="2639" y="472"/>
                  </a:lnTo>
                  <a:lnTo>
                    <a:pt x="2652" y="467"/>
                  </a:lnTo>
                  <a:lnTo>
                    <a:pt x="2665" y="462"/>
                  </a:lnTo>
                  <a:lnTo>
                    <a:pt x="2677" y="457"/>
                  </a:lnTo>
                  <a:lnTo>
                    <a:pt x="2690" y="452"/>
                  </a:lnTo>
                  <a:lnTo>
                    <a:pt x="2703" y="447"/>
                  </a:lnTo>
                  <a:lnTo>
                    <a:pt x="2715" y="441"/>
                  </a:lnTo>
                  <a:lnTo>
                    <a:pt x="2728" y="436"/>
                  </a:lnTo>
                  <a:lnTo>
                    <a:pt x="2741" y="431"/>
                  </a:lnTo>
                  <a:lnTo>
                    <a:pt x="2754" y="426"/>
                  </a:lnTo>
                  <a:lnTo>
                    <a:pt x="2766" y="421"/>
                  </a:lnTo>
                  <a:lnTo>
                    <a:pt x="2779" y="416"/>
                  </a:lnTo>
                  <a:lnTo>
                    <a:pt x="2792" y="411"/>
                  </a:lnTo>
                  <a:lnTo>
                    <a:pt x="2805" y="406"/>
                  </a:lnTo>
                  <a:lnTo>
                    <a:pt x="2817" y="400"/>
                  </a:lnTo>
                  <a:lnTo>
                    <a:pt x="2830" y="395"/>
                  </a:lnTo>
                  <a:lnTo>
                    <a:pt x="2843" y="390"/>
                  </a:lnTo>
                  <a:lnTo>
                    <a:pt x="2856" y="385"/>
                  </a:lnTo>
                  <a:lnTo>
                    <a:pt x="2868" y="380"/>
                  </a:lnTo>
                  <a:lnTo>
                    <a:pt x="2881" y="375"/>
                  </a:lnTo>
                  <a:lnTo>
                    <a:pt x="2894" y="370"/>
                  </a:lnTo>
                  <a:lnTo>
                    <a:pt x="2907" y="364"/>
                  </a:lnTo>
                  <a:lnTo>
                    <a:pt x="2920" y="359"/>
                  </a:lnTo>
                  <a:lnTo>
                    <a:pt x="2932" y="354"/>
                  </a:lnTo>
                  <a:lnTo>
                    <a:pt x="2945" y="349"/>
                  </a:lnTo>
                  <a:lnTo>
                    <a:pt x="2958" y="344"/>
                  </a:lnTo>
                  <a:lnTo>
                    <a:pt x="2970" y="339"/>
                  </a:lnTo>
                  <a:lnTo>
                    <a:pt x="2983" y="334"/>
                  </a:lnTo>
                  <a:lnTo>
                    <a:pt x="2996" y="329"/>
                  </a:lnTo>
                  <a:lnTo>
                    <a:pt x="3009" y="323"/>
                  </a:lnTo>
                  <a:lnTo>
                    <a:pt x="3021" y="318"/>
                  </a:lnTo>
                  <a:lnTo>
                    <a:pt x="3034" y="313"/>
                  </a:lnTo>
                  <a:lnTo>
                    <a:pt x="3047" y="308"/>
                  </a:lnTo>
                  <a:lnTo>
                    <a:pt x="3060" y="303"/>
                  </a:lnTo>
                  <a:lnTo>
                    <a:pt x="3072" y="298"/>
                  </a:lnTo>
                  <a:lnTo>
                    <a:pt x="3085" y="292"/>
                  </a:lnTo>
                  <a:lnTo>
                    <a:pt x="3098" y="287"/>
                  </a:lnTo>
                  <a:lnTo>
                    <a:pt x="3111" y="282"/>
                  </a:lnTo>
                  <a:lnTo>
                    <a:pt x="3124" y="277"/>
                  </a:lnTo>
                  <a:lnTo>
                    <a:pt x="3136" y="272"/>
                  </a:lnTo>
                  <a:lnTo>
                    <a:pt x="3149" y="267"/>
                  </a:lnTo>
                  <a:lnTo>
                    <a:pt x="3162" y="262"/>
                  </a:lnTo>
                  <a:lnTo>
                    <a:pt x="3174" y="257"/>
                  </a:lnTo>
                  <a:lnTo>
                    <a:pt x="3187" y="251"/>
                  </a:lnTo>
                  <a:lnTo>
                    <a:pt x="3200" y="246"/>
                  </a:lnTo>
                  <a:lnTo>
                    <a:pt x="3213" y="241"/>
                  </a:lnTo>
                  <a:lnTo>
                    <a:pt x="3225" y="236"/>
                  </a:lnTo>
                  <a:lnTo>
                    <a:pt x="3238" y="231"/>
                  </a:lnTo>
                  <a:lnTo>
                    <a:pt x="3251" y="226"/>
                  </a:lnTo>
                  <a:lnTo>
                    <a:pt x="3264" y="221"/>
                  </a:lnTo>
                  <a:lnTo>
                    <a:pt x="3276" y="215"/>
                  </a:lnTo>
                  <a:lnTo>
                    <a:pt x="3289" y="210"/>
                  </a:lnTo>
                  <a:lnTo>
                    <a:pt x="3302" y="205"/>
                  </a:lnTo>
                  <a:lnTo>
                    <a:pt x="3315" y="200"/>
                  </a:lnTo>
                  <a:lnTo>
                    <a:pt x="3328" y="195"/>
                  </a:lnTo>
                  <a:lnTo>
                    <a:pt x="3340" y="190"/>
                  </a:lnTo>
                  <a:lnTo>
                    <a:pt x="3353" y="185"/>
                  </a:lnTo>
                  <a:lnTo>
                    <a:pt x="3366" y="180"/>
                  </a:lnTo>
                  <a:lnTo>
                    <a:pt x="3378" y="174"/>
                  </a:lnTo>
                  <a:lnTo>
                    <a:pt x="3391" y="169"/>
                  </a:lnTo>
                  <a:lnTo>
                    <a:pt x="3404" y="164"/>
                  </a:lnTo>
                  <a:lnTo>
                    <a:pt x="3417" y="159"/>
                  </a:lnTo>
                  <a:lnTo>
                    <a:pt x="3430" y="154"/>
                  </a:lnTo>
                  <a:lnTo>
                    <a:pt x="3442" y="149"/>
                  </a:lnTo>
                  <a:lnTo>
                    <a:pt x="3455" y="144"/>
                  </a:lnTo>
                  <a:lnTo>
                    <a:pt x="3468" y="139"/>
                  </a:lnTo>
                  <a:lnTo>
                    <a:pt x="3480" y="133"/>
                  </a:lnTo>
                  <a:lnTo>
                    <a:pt x="3493" y="128"/>
                  </a:lnTo>
                  <a:lnTo>
                    <a:pt x="3506" y="123"/>
                  </a:lnTo>
                  <a:lnTo>
                    <a:pt x="3519" y="118"/>
                  </a:lnTo>
                  <a:lnTo>
                    <a:pt x="3531" y="113"/>
                  </a:lnTo>
                  <a:lnTo>
                    <a:pt x="3544" y="108"/>
                  </a:lnTo>
                  <a:lnTo>
                    <a:pt x="3557" y="103"/>
                  </a:lnTo>
                  <a:lnTo>
                    <a:pt x="3570" y="98"/>
                  </a:lnTo>
                  <a:lnTo>
                    <a:pt x="3582" y="92"/>
                  </a:lnTo>
                  <a:lnTo>
                    <a:pt x="3595" y="87"/>
                  </a:lnTo>
                  <a:lnTo>
                    <a:pt x="3608" y="82"/>
                  </a:lnTo>
                  <a:lnTo>
                    <a:pt x="3621" y="77"/>
                  </a:lnTo>
                  <a:lnTo>
                    <a:pt x="3633" y="72"/>
                  </a:lnTo>
                  <a:lnTo>
                    <a:pt x="3646" y="67"/>
                  </a:lnTo>
                  <a:lnTo>
                    <a:pt x="3659" y="62"/>
                  </a:lnTo>
                  <a:lnTo>
                    <a:pt x="3672" y="56"/>
                  </a:lnTo>
                  <a:lnTo>
                    <a:pt x="3684" y="51"/>
                  </a:lnTo>
                  <a:lnTo>
                    <a:pt x="3697" y="46"/>
                  </a:lnTo>
                  <a:lnTo>
                    <a:pt x="3710" y="41"/>
                  </a:lnTo>
                  <a:lnTo>
                    <a:pt x="3723" y="36"/>
                  </a:lnTo>
                  <a:lnTo>
                    <a:pt x="3735" y="31"/>
                  </a:lnTo>
                  <a:lnTo>
                    <a:pt x="3748" y="26"/>
                  </a:lnTo>
                  <a:lnTo>
                    <a:pt x="3761" y="21"/>
                  </a:lnTo>
                  <a:lnTo>
                    <a:pt x="3774" y="15"/>
                  </a:lnTo>
                  <a:lnTo>
                    <a:pt x="3786" y="10"/>
                  </a:lnTo>
                  <a:lnTo>
                    <a:pt x="3799" y="5"/>
                  </a:lnTo>
                  <a:lnTo>
                    <a:pt x="3812" y="0"/>
                  </a:lnTo>
                </a:path>
              </a:pathLst>
            </a:custGeom>
            <a:noFill/>
            <a:ln w="15875" cap="flat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13674CAB-EE23-C9DB-19D9-1675FB56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1709"/>
              <a:ext cx="3333" cy="1494"/>
            </a:xfrm>
            <a:custGeom>
              <a:avLst/>
              <a:gdLst>
                <a:gd name="T0" fmla="*/ 45 w 3333"/>
                <a:gd name="T1" fmla="*/ 1474 h 1494"/>
                <a:gd name="T2" fmla="*/ 100 w 3333"/>
                <a:gd name="T3" fmla="*/ 1449 h 1494"/>
                <a:gd name="T4" fmla="*/ 156 w 3333"/>
                <a:gd name="T5" fmla="*/ 1424 h 1494"/>
                <a:gd name="T6" fmla="*/ 212 w 3333"/>
                <a:gd name="T7" fmla="*/ 1399 h 1494"/>
                <a:gd name="T8" fmla="*/ 268 w 3333"/>
                <a:gd name="T9" fmla="*/ 1374 h 1494"/>
                <a:gd name="T10" fmla="*/ 323 w 3333"/>
                <a:gd name="T11" fmla="*/ 1349 h 1494"/>
                <a:gd name="T12" fmla="*/ 379 w 3333"/>
                <a:gd name="T13" fmla="*/ 1324 h 1494"/>
                <a:gd name="T14" fmla="*/ 435 w 3333"/>
                <a:gd name="T15" fmla="*/ 1299 h 1494"/>
                <a:gd name="T16" fmla="*/ 490 w 3333"/>
                <a:gd name="T17" fmla="*/ 1274 h 1494"/>
                <a:gd name="T18" fmla="*/ 546 w 3333"/>
                <a:gd name="T19" fmla="*/ 1249 h 1494"/>
                <a:gd name="T20" fmla="*/ 602 w 3333"/>
                <a:gd name="T21" fmla="*/ 1224 h 1494"/>
                <a:gd name="T22" fmla="*/ 658 w 3333"/>
                <a:gd name="T23" fmla="*/ 1199 h 1494"/>
                <a:gd name="T24" fmla="*/ 713 w 3333"/>
                <a:gd name="T25" fmla="*/ 1174 h 1494"/>
                <a:gd name="T26" fmla="*/ 769 w 3333"/>
                <a:gd name="T27" fmla="*/ 1149 h 1494"/>
                <a:gd name="T28" fmla="*/ 825 w 3333"/>
                <a:gd name="T29" fmla="*/ 1124 h 1494"/>
                <a:gd name="T30" fmla="*/ 880 w 3333"/>
                <a:gd name="T31" fmla="*/ 1099 h 1494"/>
                <a:gd name="T32" fmla="*/ 936 w 3333"/>
                <a:gd name="T33" fmla="*/ 1074 h 1494"/>
                <a:gd name="T34" fmla="*/ 992 w 3333"/>
                <a:gd name="T35" fmla="*/ 1049 h 1494"/>
                <a:gd name="T36" fmla="*/ 1048 w 3333"/>
                <a:gd name="T37" fmla="*/ 1024 h 1494"/>
                <a:gd name="T38" fmla="*/ 1103 w 3333"/>
                <a:gd name="T39" fmla="*/ 999 h 1494"/>
                <a:gd name="T40" fmla="*/ 1159 w 3333"/>
                <a:gd name="T41" fmla="*/ 974 h 1494"/>
                <a:gd name="T42" fmla="*/ 1215 w 3333"/>
                <a:gd name="T43" fmla="*/ 949 h 1494"/>
                <a:gd name="T44" fmla="*/ 1271 w 3333"/>
                <a:gd name="T45" fmla="*/ 924 h 1494"/>
                <a:gd name="T46" fmla="*/ 1327 w 3333"/>
                <a:gd name="T47" fmla="*/ 899 h 1494"/>
                <a:gd name="T48" fmla="*/ 1382 w 3333"/>
                <a:gd name="T49" fmla="*/ 874 h 1494"/>
                <a:gd name="T50" fmla="*/ 1438 w 3333"/>
                <a:gd name="T51" fmla="*/ 849 h 1494"/>
                <a:gd name="T52" fmla="*/ 1494 w 3333"/>
                <a:gd name="T53" fmla="*/ 824 h 1494"/>
                <a:gd name="T54" fmla="*/ 1549 w 3333"/>
                <a:gd name="T55" fmla="*/ 799 h 1494"/>
                <a:gd name="T56" fmla="*/ 1605 w 3333"/>
                <a:gd name="T57" fmla="*/ 774 h 1494"/>
                <a:gd name="T58" fmla="*/ 1661 w 3333"/>
                <a:gd name="T59" fmla="*/ 749 h 1494"/>
                <a:gd name="T60" fmla="*/ 1717 w 3333"/>
                <a:gd name="T61" fmla="*/ 725 h 1494"/>
                <a:gd name="T62" fmla="*/ 1772 w 3333"/>
                <a:gd name="T63" fmla="*/ 700 h 1494"/>
                <a:gd name="T64" fmla="*/ 1828 w 3333"/>
                <a:gd name="T65" fmla="*/ 675 h 1494"/>
                <a:gd name="T66" fmla="*/ 1884 w 3333"/>
                <a:gd name="T67" fmla="*/ 650 h 1494"/>
                <a:gd name="T68" fmla="*/ 1939 w 3333"/>
                <a:gd name="T69" fmla="*/ 625 h 1494"/>
                <a:gd name="T70" fmla="*/ 1995 w 3333"/>
                <a:gd name="T71" fmla="*/ 600 h 1494"/>
                <a:gd name="T72" fmla="*/ 2051 w 3333"/>
                <a:gd name="T73" fmla="*/ 575 h 1494"/>
                <a:gd name="T74" fmla="*/ 2107 w 3333"/>
                <a:gd name="T75" fmla="*/ 550 h 1494"/>
                <a:gd name="T76" fmla="*/ 2162 w 3333"/>
                <a:gd name="T77" fmla="*/ 525 h 1494"/>
                <a:gd name="T78" fmla="*/ 2218 w 3333"/>
                <a:gd name="T79" fmla="*/ 500 h 1494"/>
                <a:gd name="T80" fmla="*/ 2274 w 3333"/>
                <a:gd name="T81" fmla="*/ 475 h 1494"/>
                <a:gd name="T82" fmla="*/ 2330 w 3333"/>
                <a:gd name="T83" fmla="*/ 450 h 1494"/>
                <a:gd name="T84" fmla="*/ 2385 w 3333"/>
                <a:gd name="T85" fmla="*/ 425 h 1494"/>
                <a:gd name="T86" fmla="*/ 2441 w 3333"/>
                <a:gd name="T87" fmla="*/ 400 h 1494"/>
                <a:gd name="T88" fmla="*/ 2497 w 3333"/>
                <a:gd name="T89" fmla="*/ 375 h 1494"/>
                <a:gd name="T90" fmla="*/ 2552 w 3333"/>
                <a:gd name="T91" fmla="*/ 350 h 1494"/>
                <a:gd name="T92" fmla="*/ 2608 w 3333"/>
                <a:gd name="T93" fmla="*/ 325 h 1494"/>
                <a:gd name="T94" fmla="*/ 2664 w 3333"/>
                <a:gd name="T95" fmla="*/ 300 h 1494"/>
                <a:gd name="T96" fmla="*/ 2720 w 3333"/>
                <a:gd name="T97" fmla="*/ 275 h 1494"/>
                <a:gd name="T98" fmla="*/ 2776 w 3333"/>
                <a:gd name="T99" fmla="*/ 250 h 1494"/>
                <a:gd name="T100" fmla="*/ 2831 w 3333"/>
                <a:gd name="T101" fmla="*/ 225 h 1494"/>
                <a:gd name="T102" fmla="*/ 2887 w 3333"/>
                <a:gd name="T103" fmla="*/ 200 h 1494"/>
                <a:gd name="T104" fmla="*/ 2943 w 3333"/>
                <a:gd name="T105" fmla="*/ 175 h 1494"/>
                <a:gd name="T106" fmla="*/ 2998 w 3333"/>
                <a:gd name="T107" fmla="*/ 150 h 1494"/>
                <a:gd name="T108" fmla="*/ 3054 w 3333"/>
                <a:gd name="T109" fmla="*/ 125 h 1494"/>
                <a:gd name="T110" fmla="*/ 3110 w 3333"/>
                <a:gd name="T111" fmla="*/ 100 h 1494"/>
                <a:gd name="T112" fmla="*/ 3165 w 3333"/>
                <a:gd name="T113" fmla="*/ 75 h 1494"/>
                <a:gd name="T114" fmla="*/ 3221 w 3333"/>
                <a:gd name="T115" fmla="*/ 50 h 1494"/>
                <a:gd name="T116" fmla="*/ 3277 w 3333"/>
                <a:gd name="T117" fmla="*/ 25 h 1494"/>
                <a:gd name="T118" fmla="*/ 3333 w 3333"/>
                <a:gd name="T119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3" h="1494">
                  <a:moveTo>
                    <a:pt x="0" y="1494"/>
                  </a:moveTo>
                  <a:lnTo>
                    <a:pt x="11" y="1489"/>
                  </a:lnTo>
                  <a:lnTo>
                    <a:pt x="22" y="1484"/>
                  </a:lnTo>
                  <a:lnTo>
                    <a:pt x="33" y="1479"/>
                  </a:lnTo>
                  <a:lnTo>
                    <a:pt x="45" y="1474"/>
                  </a:lnTo>
                  <a:lnTo>
                    <a:pt x="56" y="1469"/>
                  </a:lnTo>
                  <a:lnTo>
                    <a:pt x="67" y="1464"/>
                  </a:lnTo>
                  <a:lnTo>
                    <a:pt x="78" y="1458"/>
                  </a:lnTo>
                  <a:lnTo>
                    <a:pt x="89" y="1454"/>
                  </a:lnTo>
                  <a:lnTo>
                    <a:pt x="100" y="1449"/>
                  </a:lnTo>
                  <a:lnTo>
                    <a:pt x="111" y="1444"/>
                  </a:lnTo>
                  <a:lnTo>
                    <a:pt x="123" y="1439"/>
                  </a:lnTo>
                  <a:lnTo>
                    <a:pt x="134" y="1434"/>
                  </a:lnTo>
                  <a:lnTo>
                    <a:pt x="145" y="1429"/>
                  </a:lnTo>
                  <a:lnTo>
                    <a:pt x="156" y="1424"/>
                  </a:lnTo>
                  <a:lnTo>
                    <a:pt x="167" y="1419"/>
                  </a:lnTo>
                  <a:lnTo>
                    <a:pt x="178" y="1414"/>
                  </a:lnTo>
                  <a:lnTo>
                    <a:pt x="190" y="1409"/>
                  </a:lnTo>
                  <a:lnTo>
                    <a:pt x="201" y="1404"/>
                  </a:lnTo>
                  <a:lnTo>
                    <a:pt x="212" y="1399"/>
                  </a:lnTo>
                  <a:lnTo>
                    <a:pt x="223" y="1394"/>
                  </a:lnTo>
                  <a:lnTo>
                    <a:pt x="234" y="1389"/>
                  </a:lnTo>
                  <a:lnTo>
                    <a:pt x="245" y="1384"/>
                  </a:lnTo>
                  <a:lnTo>
                    <a:pt x="256" y="1379"/>
                  </a:lnTo>
                  <a:lnTo>
                    <a:pt x="268" y="1374"/>
                  </a:lnTo>
                  <a:lnTo>
                    <a:pt x="279" y="1369"/>
                  </a:lnTo>
                  <a:lnTo>
                    <a:pt x="290" y="1364"/>
                  </a:lnTo>
                  <a:lnTo>
                    <a:pt x="301" y="1359"/>
                  </a:lnTo>
                  <a:lnTo>
                    <a:pt x="312" y="1354"/>
                  </a:lnTo>
                  <a:lnTo>
                    <a:pt x="323" y="1349"/>
                  </a:lnTo>
                  <a:lnTo>
                    <a:pt x="335" y="1344"/>
                  </a:lnTo>
                  <a:lnTo>
                    <a:pt x="345" y="1339"/>
                  </a:lnTo>
                  <a:lnTo>
                    <a:pt x="357" y="1334"/>
                  </a:lnTo>
                  <a:lnTo>
                    <a:pt x="368" y="1329"/>
                  </a:lnTo>
                  <a:lnTo>
                    <a:pt x="379" y="1324"/>
                  </a:lnTo>
                  <a:lnTo>
                    <a:pt x="390" y="1319"/>
                  </a:lnTo>
                  <a:lnTo>
                    <a:pt x="401" y="1314"/>
                  </a:lnTo>
                  <a:lnTo>
                    <a:pt x="412" y="1309"/>
                  </a:lnTo>
                  <a:lnTo>
                    <a:pt x="424" y="1304"/>
                  </a:lnTo>
                  <a:lnTo>
                    <a:pt x="435" y="1299"/>
                  </a:lnTo>
                  <a:lnTo>
                    <a:pt x="446" y="1294"/>
                  </a:lnTo>
                  <a:lnTo>
                    <a:pt x="457" y="1289"/>
                  </a:lnTo>
                  <a:lnTo>
                    <a:pt x="468" y="1284"/>
                  </a:lnTo>
                  <a:lnTo>
                    <a:pt x="479" y="1279"/>
                  </a:lnTo>
                  <a:lnTo>
                    <a:pt x="490" y="1274"/>
                  </a:lnTo>
                  <a:lnTo>
                    <a:pt x="502" y="1269"/>
                  </a:lnTo>
                  <a:lnTo>
                    <a:pt x="513" y="1264"/>
                  </a:lnTo>
                  <a:lnTo>
                    <a:pt x="524" y="1259"/>
                  </a:lnTo>
                  <a:lnTo>
                    <a:pt x="535" y="1254"/>
                  </a:lnTo>
                  <a:lnTo>
                    <a:pt x="546" y="1249"/>
                  </a:lnTo>
                  <a:lnTo>
                    <a:pt x="557" y="1244"/>
                  </a:lnTo>
                  <a:lnTo>
                    <a:pt x="569" y="1239"/>
                  </a:lnTo>
                  <a:lnTo>
                    <a:pt x="580" y="1234"/>
                  </a:lnTo>
                  <a:lnTo>
                    <a:pt x="591" y="1229"/>
                  </a:lnTo>
                  <a:lnTo>
                    <a:pt x="602" y="1224"/>
                  </a:lnTo>
                  <a:lnTo>
                    <a:pt x="613" y="1219"/>
                  </a:lnTo>
                  <a:lnTo>
                    <a:pt x="624" y="1214"/>
                  </a:lnTo>
                  <a:lnTo>
                    <a:pt x="635" y="1209"/>
                  </a:lnTo>
                  <a:lnTo>
                    <a:pt x="647" y="1204"/>
                  </a:lnTo>
                  <a:lnTo>
                    <a:pt x="658" y="1199"/>
                  </a:lnTo>
                  <a:lnTo>
                    <a:pt x="669" y="1194"/>
                  </a:lnTo>
                  <a:lnTo>
                    <a:pt x="680" y="1189"/>
                  </a:lnTo>
                  <a:lnTo>
                    <a:pt x="691" y="1184"/>
                  </a:lnTo>
                  <a:lnTo>
                    <a:pt x="702" y="1179"/>
                  </a:lnTo>
                  <a:lnTo>
                    <a:pt x="713" y="1174"/>
                  </a:lnTo>
                  <a:lnTo>
                    <a:pt x="725" y="1169"/>
                  </a:lnTo>
                  <a:lnTo>
                    <a:pt x="736" y="1164"/>
                  </a:lnTo>
                  <a:lnTo>
                    <a:pt x="747" y="1159"/>
                  </a:lnTo>
                  <a:lnTo>
                    <a:pt x="758" y="1154"/>
                  </a:lnTo>
                  <a:lnTo>
                    <a:pt x="769" y="1149"/>
                  </a:lnTo>
                  <a:lnTo>
                    <a:pt x="780" y="1144"/>
                  </a:lnTo>
                  <a:lnTo>
                    <a:pt x="791" y="1139"/>
                  </a:lnTo>
                  <a:lnTo>
                    <a:pt x="803" y="1134"/>
                  </a:lnTo>
                  <a:lnTo>
                    <a:pt x="814" y="1129"/>
                  </a:lnTo>
                  <a:lnTo>
                    <a:pt x="825" y="1124"/>
                  </a:lnTo>
                  <a:lnTo>
                    <a:pt x="836" y="1119"/>
                  </a:lnTo>
                  <a:lnTo>
                    <a:pt x="847" y="1114"/>
                  </a:lnTo>
                  <a:lnTo>
                    <a:pt x="858" y="1109"/>
                  </a:lnTo>
                  <a:lnTo>
                    <a:pt x="869" y="1104"/>
                  </a:lnTo>
                  <a:lnTo>
                    <a:pt x="880" y="1099"/>
                  </a:lnTo>
                  <a:lnTo>
                    <a:pt x="892" y="1094"/>
                  </a:lnTo>
                  <a:lnTo>
                    <a:pt x="903" y="1089"/>
                  </a:lnTo>
                  <a:lnTo>
                    <a:pt x="914" y="1084"/>
                  </a:lnTo>
                  <a:lnTo>
                    <a:pt x="925" y="1079"/>
                  </a:lnTo>
                  <a:lnTo>
                    <a:pt x="936" y="1074"/>
                  </a:lnTo>
                  <a:lnTo>
                    <a:pt x="947" y="1069"/>
                  </a:lnTo>
                  <a:lnTo>
                    <a:pt x="958" y="1064"/>
                  </a:lnTo>
                  <a:lnTo>
                    <a:pt x="970" y="1059"/>
                  </a:lnTo>
                  <a:lnTo>
                    <a:pt x="981" y="1054"/>
                  </a:lnTo>
                  <a:lnTo>
                    <a:pt x="992" y="1049"/>
                  </a:lnTo>
                  <a:lnTo>
                    <a:pt x="1003" y="1044"/>
                  </a:lnTo>
                  <a:lnTo>
                    <a:pt x="1014" y="1039"/>
                  </a:lnTo>
                  <a:lnTo>
                    <a:pt x="1025" y="1034"/>
                  </a:lnTo>
                  <a:lnTo>
                    <a:pt x="1037" y="1029"/>
                  </a:lnTo>
                  <a:lnTo>
                    <a:pt x="1048" y="1024"/>
                  </a:lnTo>
                  <a:lnTo>
                    <a:pt x="1059" y="1019"/>
                  </a:lnTo>
                  <a:lnTo>
                    <a:pt x="1070" y="1014"/>
                  </a:lnTo>
                  <a:lnTo>
                    <a:pt x="1081" y="1009"/>
                  </a:lnTo>
                  <a:lnTo>
                    <a:pt x="1092" y="1004"/>
                  </a:lnTo>
                  <a:lnTo>
                    <a:pt x="1103" y="999"/>
                  </a:lnTo>
                  <a:lnTo>
                    <a:pt x="1115" y="994"/>
                  </a:lnTo>
                  <a:lnTo>
                    <a:pt x="1126" y="989"/>
                  </a:lnTo>
                  <a:lnTo>
                    <a:pt x="1137" y="984"/>
                  </a:lnTo>
                  <a:lnTo>
                    <a:pt x="1148" y="979"/>
                  </a:lnTo>
                  <a:lnTo>
                    <a:pt x="1159" y="974"/>
                  </a:lnTo>
                  <a:lnTo>
                    <a:pt x="1170" y="969"/>
                  </a:lnTo>
                  <a:lnTo>
                    <a:pt x="1182" y="964"/>
                  </a:lnTo>
                  <a:lnTo>
                    <a:pt x="1193" y="959"/>
                  </a:lnTo>
                  <a:lnTo>
                    <a:pt x="1204" y="954"/>
                  </a:lnTo>
                  <a:lnTo>
                    <a:pt x="1215" y="949"/>
                  </a:lnTo>
                  <a:lnTo>
                    <a:pt x="1226" y="944"/>
                  </a:lnTo>
                  <a:lnTo>
                    <a:pt x="1237" y="939"/>
                  </a:lnTo>
                  <a:lnTo>
                    <a:pt x="1248" y="934"/>
                  </a:lnTo>
                  <a:lnTo>
                    <a:pt x="1260" y="929"/>
                  </a:lnTo>
                  <a:lnTo>
                    <a:pt x="1271" y="924"/>
                  </a:lnTo>
                  <a:lnTo>
                    <a:pt x="1282" y="919"/>
                  </a:lnTo>
                  <a:lnTo>
                    <a:pt x="1293" y="914"/>
                  </a:lnTo>
                  <a:lnTo>
                    <a:pt x="1304" y="909"/>
                  </a:lnTo>
                  <a:lnTo>
                    <a:pt x="1315" y="904"/>
                  </a:lnTo>
                  <a:lnTo>
                    <a:pt x="1327" y="899"/>
                  </a:lnTo>
                  <a:lnTo>
                    <a:pt x="1337" y="894"/>
                  </a:lnTo>
                  <a:lnTo>
                    <a:pt x="1349" y="889"/>
                  </a:lnTo>
                  <a:lnTo>
                    <a:pt x="1360" y="884"/>
                  </a:lnTo>
                  <a:lnTo>
                    <a:pt x="1371" y="879"/>
                  </a:lnTo>
                  <a:lnTo>
                    <a:pt x="1382" y="874"/>
                  </a:lnTo>
                  <a:lnTo>
                    <a:pt x="1393" y="869"/>
                  </a:lnTo>
                  <a:lnTo>
                    <a:pt x="1404" y="864"/>
                  </a:lnTo>
                  <a:lnTo>
                    <a:pt x="1416" y="859"/>
                  </a:lnTo>
                  <a:lnTo>
                    <a:pt x="1427" y="854"/>
                  </a:lnTo>
                  <a:lnTo>
                    <a:pt x="1438" y="849"/>
                  </a:lnTo>
                  <a:lnTo>
                    <a:pt x="1449" y="844"/>
                  </a:lnTo>
                  <a:lnTo>
                    <a:pt x="1460" y="839"/>
                  </a:lnTo>
                  <a:lnTo>
                    <a:pt x="1471" y="834"/>
                  </a:lnTo>
                  <a:lnTo>
                    <a:pt x="1482" y="829"/>
                  </a:lnTo>
                  <a:lnTo>
                    <a:pt x="1494" y="824"/>
                  </a:lnTo>
                  <a:lnTo>
                    <a:pt x="1505" y="819"/>
                  </a:lnTo>
                  <a:lnTo>
                    <a:pt x="1516" y="814"/>
                  </a:lnTo>
                  <a:lnTo>
                    <a:pt x="1527" y="809"/>
                  </a:lnTo>
                  <a:lnTo>
                    <a:pt x="1538" y="805"/>
                  </a:lnTo>
                  <a:lnTo>
                    <a:pt x="1549" y="799"/>
                  </a:lnTo>
                  <a:lnTo>
                    <a:pt x="1561" y="794"/>
                  </a:lnTo>
                  <a:lnTo>
                    <a:pt x="1572" y="789"/>
                  </a:lnTo>
                  <a:lnTo>
                    <a:pt x="1583" y="784"/>
                  </a:lnTo>
                  <a:lnTo>
                    <a:pt x="1594" y="779"/>
                  </a:lnTo>
                  <a:lnTo>
                    <a:pt x="1605" y="774"/>
                  </a:lnTo>
                  <a:lnTo>
                    <a:pt x="1616" y="769"/>
                  </a:lnTo>
                  <a:lnTo>
                    <a:pt x="1627" y="764"/>
                  </a:lnTo>
                  <a:lnTo>
                    <a:pt x="1639" y="759"/>
                  </a:lnTo>
                  <a:lnTo>
                    <a:pt x="1650" y="755"/>
                  </a:lnTo>
                  <a:lnTo>
                    <a:pt x="1661" y="749"/>
                  </a:lnTo>
                  <a:lnTo>
                    <a:pt x="1672" y="744"/>
                  </a:lnTo>
                  <a:lnTo>
                    <a:pt x="1683" y="740"/>
                  </a:lnTo>
                  <a:lnTo>
                    <a:pt x="1694" y="735"/>
                  </a:lnTo>
                  <a:lnTo>
                    <a:pt x="1705" y="730"/>
                  </a:lnTo>
                  <a:lnTo>
                    <a:pt x="1717" y="725"/>
                  </a:lnTo>
                  <a:lnTo>
                    <a:pt x="1728" y="719"/>
                  </a:lnTo>
                  <a:lnTo>
                    <a:pt x="1739" y="714"/>
                  </a:lnTo>
                  <a:lnTo>
                    <a:pt x="1750" y="710"/>
                  </a:lnTo>
                  <a:lnTo>
                    <a:pt x="1761" y="705"/>
                  </a:lnTo>
                  <a:lnTo>
                    <a:pt x="1772" y="700"/>
                  </a:lnTo>
                  <a:lnTo>
                    <a:pt x="1783" y="695"/>
                  </a:lnTo>
                  <a:lnTo>
                    <a:pt x="1795" y="690"/>
                  </a:lnTo>
                  <a:lnTo>
                    <a:pt x="1806" y="685"/>
                  </a:lnTo>
                  <a:lnTo>
                    <a:pt x="1817" y="680"/>
                  </a:lnTo>
                  <a:lnTo>
                    <a:pt x="1828" y="675"/>
                  </a:lnTo>
                  <a:lnTo>
                    <a:pt x="1839" y="669"/>
                  </a:lnTo>
                  <a:lnTo>
                    <a:pt x="1850" y="665"/>
                  </a:lnTo>
                  <a:lnTo>
                    <a:pt x="1861" y="660"/>
                  </a:lnTo>
                  <a:lnTo>
                    <a:pt x="1873" y="655"/>
                  </a:lnTo>
                  <a:lnTo>
                    <a:pt x="1884" y="650"/>
                  </a:lnTo>
                  <a:lnTo>
                    <a:pt x="1895" y="645"/>
                  </a:lnTo>
                  <a:lnTo>
                    <a:pt x="1906" y="640"/>
                  </a:lnTo>
                  <a:lnTo>
                    <a:pt x="1917" y="635"/>
                  </a:lnTo>
                  <a:lnTo>
                    <a:pt x="1928" y="630"/>
                  </a:lnTo>
                  <a:lnTo>
                    <a:pt x="1939" y="625"/>
                  </a:lnTo>
                  <a:lnTo>
                    <a:pt x="1951" y="619"/>
                  </a:lnTo>
                  <a:lnTo>
                    <a:pt x="1962" y="615"/>
                  </a:lnTo>
                  <a:lnTo>
                    <a:pt x="1973" y="610"/>
                  </a:lnTo>
                  <a:lnTo>
                    <a:pt x="1984" y="605"/>
                  </a:lnTo>
                  <a:lnTo>
                    <a:pt x="1995" y="600"/>
                  </a:lnTo>
                  <a:lnTo>
                    <a:pt x="2006" y="595"/>
                  </a:lnTo>
                  <a:lnTo>
                    <a:pt x="2017" y="590"/>
                  </a:lnTo>
                  <a:lnTo>
                    <a:pt x="2029" y="585"/>
                  </a:lnTo>
                  <a:lnTo>
                    <a:pt x="2040" y="580"/>
                  </a:lnTo>
                  <a:lnTo>
                    <a:pt x="2051" y="575"/>
                  </a:lnTo>
                  <a:lnTo>
                    <a:pt x="2062" y="570"/>
                  </a:lnTo>
                  <a:lnTo>
                    <a:pt x="2073" y="565"/>
                  </a:lnTo>
                  <a:lnTo>
                    <a:pt x="2084" y="560"/>
                  </a:lnTo>
                  <a:lnTo>
                    <a:pt x="2095" y="555"/>
                  </a:lnTo>
                  <a:lnTo>
                    <a:pt x="2107" y="550"/>
                  </a:lnTo>
                  <a:lnTo>
                    <a:pt x="2118" y="545"/>
                  </a:lnTo>
                  <a:lnTo>
                    <a:pt x="2129" y="540"/>
                  </a:lnTo>
                  <a:lnTo>
                    <a:pt x="2140" y="535"/>
                  </a:lnTo>
                  <a:lnTo>
                    <a:pt x="2151" y="530"/>
                  </a:lnTo>
                  <a:lnTo>
                    <a:pt x="2162" y="525"/>
                  </a:lnTo>
                  <a:lnTo>
                    <a:pt x="2174" y="520"/>
                  </a:lnTo>
                  <a:lnTo>
                    <a:pt x="2185" y="515"/>
                  </a:lnTo>
                  <a:lnTo>
                    <a:pt x="2196" y="510"/>
                  </a:lnTo>
                  <a:lnTo>
                    <a:pt x="2207" y="505"/>
                  </a:lnTo>
                  <a:lnTo>
                    <a:pt x="2218" y="500"/>
                  </a:lnTo>
                  <a:lnTo>
                    <a:pt x="2229" y="495"/>
                  </a:lnTo>
                  <a:lnTo>
                    <a:pt x="2240" y="490"/>
                  </a:lnTo>
                  <a:lnTo>
                    <a:pt x="2252" y="485"/>
                  </a:lnTo>
                  <a:lnTo>
                    <a:pt x="2263" y="480"/>
                  </a:lnTo>
                  <a:lnTo>
                    <a:pt x="2274" y="475"/>
                  </a:lnTo>
                  <a:lnTo>
                    <a:pt x="2285" y="470"/>
                  </a:lnTo>
                  <a:lnTo>
                    <a:pt x="2296" y="465"/>
                  </a:lnTo>
                  <a:lnTo>
                    <a:pt x="2307" y="460"/>
                  </a:lnTo>
                  <a:lnTo>
                    <a:pt x="2318" y="455"/>
                  </a:lnTo>
                  <a:lnTo>
                    <a:pt x="2330" y="450"/>
                  </a:lnTo>
                  <a:lnTo>
                    <a:pt x="2341" y="445"/>
                  </a:lnTo>
                  <a:lnTo>
                    <a:pt x="2352" y="440"/>
                  </a:lnTo>
                  <a:lnTo>
                    <a:pt x="2363" y="435"/>
                  </a:lnTo>
                  <a:lnTo>
                    <a:pt x="2374" y="430"/>
                  </a:lnTo>
                  <a:lnTo>
                    <a:pt x="2385" y="425"/>
                  </a:lnTo>
                  <a:lnTo>
                    <a:pt x="2397" y="420"/>
                  </a:lnTo>
                  <a:lnTo>
                    <a:pt x="2408" y="415"/>
                  </a:lnTo>
                  <a:lnTo>
                    <a:pt x="2419" y="410"/>
                  </a:lnTo>
                  <a:lnTo>
                    <a:pt x="2430" y="405"/>
                  </a:lnTo>
                  <a:lnTo>
                    <a:pt x="2441" y="400"/>
                  </a:lnTo>
                  <a:lnTo>
                    <a:pt x="2452" y="395"/>
                  </a:lnTo>
                  <a:lnTo>
                    <a:pt x="2463" y="390"/>
                  </a:lnTo>
                  <a:lnTo>
                    <a:pt x="2474" y="385"/>
                  </a:lnTo>
                  <a:lnTo>
                    <a:pt x="2486" y="380"/>
                  </a:lnTo>
                  <a:lnTo>
                    <a:pt x="2497" y="375"/>
                  </a:lnTo>
                  <a:lnTo>
                    <a:pt x="2508" y="370"/>
                  </a:lnTo>
                  <a:lnTo>
                    <a:pt x="2519" y="365"/>
                  </a:lnTo>
                  <a:lnTo>
                    <a:pt x="2530" y="360"/>
                  </a:lnTo>
                  <a:lnTo>
                    <a:pt x="2541" y="355"/>
                  </a:lnTo>
                  <a:lnTo>
                    <a:pt x="2552" y="350"/>
                  </a:lnTo>
                  <a:lnTo>
                    <a:pt x="2564" y="345"/>
                  </a:lnTo>
                  <a:lnTo>
                    <a:pt x="2575" y="340"/>
                  </a:lnTo>
                  <a:lnTo>
                    <a:pt x="2586" y="335"/>
                  </a:lnTo>
                  <a:lnTo>
                    <a:pt x="2597" y="330"/>
                  </a:lnTo>
                  <a:lnTo>
                    <a:pt x="2608" y="325"/>
                  </a:lnTo>
                  <a:lnTo>
                    <a:pt x="2619" y="320"/>
                  </a:lnTo>
                  <a:lnTo>
                    <a:pt x="2631" y="315"/>
                  </a:lnTo>
                  <a:lnTo>
                    <a:pt x="2642" y="310"/>
                  </a:lnTo>
                  <a:lnTo>
                    <a:pt x="2653" y="305"/>
                  </a:lnTo>
                  <a:lnTo>
                    <a:pt x="2664" y="300"/>
                  </a:lnTo>
                  <a:lnTo>
                    <a:pt x="2675" y="295"/>
                  </a:lnTo>
                  <a:lnTo>
                    <a:pt x="2686" y="290"/>
                  </a:lnTo>
                  <a:lnTo>
                    <a:pt x="2697" y="285"/>
                  </a:lnTo>
                  <a:lnTo>
                    <a:pt x="2709" y="280"/>
                  </a:lnTo>
                  <a:lnTo>
                    <a:pt x="2720" y="275"/>
                  </a:lnTo>
                  <a:lnTo>
                    <a:pt x="2731" y="270"/>
                  </a:lnTo>
                  <a:lnTo>
                    <a:pt x="2742" y="265"/>
                  </a:lnTo>
                  <a:lnTo>
                    <a:pt x="2753" y="260"/>
                  </a:lnTo>
                  <a:lnTo>
                    <a:pt x="2764" y="255"/>
                  </a:lnTo>
                  <a:lnTo>
                    <a:pt x="2776" y="250"/>
                  </a:lnTo>
                  <a:lnTo>
                    <a:pt x="2787" y="245"/>
                  </a:lnTo>
                  <a:lnTo>
                    <a:pt x="2798" y="240"/>
                  </a:lnTo>
                  <a:lnTo>
                    <a:pt x="2809" y="235"/>
                  </a:lnTo>
                  <a:lnTo>
                    <a:pt x="2820" y="230"/>
                  </a:lnTo>
                  <a:lnTo>
                    <a:pt x="2831" y="225"/>
                  </a:lnTo>
                  <a:lnTo>
                    <a:pt x="2842" y="220"/>
                  </a:lnTo>
                  <a:lnTo>
                    <a:pt x="2854" y="215"/>
                  </a:lnTo>
                  <a:lnTo>
                    <a:pt x="2865" y="210"/>
                  </a:lnTo>
                  <a:lnTo>
                    <a:pt x="2876" y="205"/>
                  </a:lnTo>
                  <a:lnTo>
                    <a:pt x="2887" y="200"/>
                  </a:lnTo>
                  <a:lnTo>
                    <a:pt x="2898" y="195"/>
                  </a:lnTo>
                  <a:lnTo>
                    <a:pt x="2909" y="190"/>
                  </a:lnTo>
                  <a:lnTo>
                    <a:pt x="2920" y="185"/>
                  </a:lnTo>
                  <a:lnTo>
                    <a:pt x="2931" y="180"/>
                  </a:lnTo>
                  <a:lnTo>
                    <a:pt x="2943" y="175"/>
                  </a:lnTo>
                  <a:lnTo>
                    <a:pt x="2954" y="170"/>
                  </a:lnTo>
                  <a:lnTo>
                    <a:pt x="2965" y="165"/>
                  </a:lnTo>
                  <a:lnTo>
                    <a:pt x="2976" y="160"/>
                  </a:lnTo>
                  <a:lnTo>
                    <a:pt x="2987" y="155"/>
                  </a:lnTo>
                  <a:lnTo>
                    <a:pt x="2998" y="150"/>
                  </a:lnTo>
                  <a:lnTo>
                    <a:pt x="3009" y="145"/>
                  </a:lnTo>
                  <a:lnTo>
                    <a:pt x="3021" y="140"/>
                  </a:lnTo>
                  <a:lnTo>
                    <a:pt x="3032" y="135"/>
                  </a:lnTo>
                  <a:lnTo>
                    <a:pt x="3043" y="130"/>
                  </a:lnTo>
                  <a:lnTo>
                    <a:pt x="3054" y="125"/>
                  </a:lnTo>
                  <a:lnTo>
                    <a:pt x="3065" y="120"/>
                  </a:lnTo>
                  <a:lnTo>
                    <a:pt x="3076" y="115"/>
                  </a:lnTo>
                  <a:lnTo>
                    <a:pt x="3087" y="110"/>
                  </a:lnTo>
                  <a:lnTo>
                    <a:pt x="3099" y="105"/>
                  </a:lnTo>
                  <a:lnTo>
                    <a:pt x="3110" y="100"/>
                  </a:lnTo>
                  <a:lnTo>
                    <a:pt x="3121" y="95"/>
                  </a:lnTo>
                  <a:lnTo>
                    <a:pt x="3132" y="90"/>
                  </a:lnTo>
                  <a:lnTo>
                    <a:pt x="3143" y="85"/>
                  </a:lnTo>
                  <a:lnTo>
                    <a:pt x="3154" y="80"/>
                  </a:lnTo>
                  <a:lnTo>
                    <a:pt x="3165" y="75"/>
                  </a:lnTo>
                  <a:lnTo>
                    <a:pt x="3177" y="70"/>
                  </a:lnTo>
                  <a:lnTo>
                    <a:pt x="3188" y="65"/>
                  </a:lnTo>
                  <a:lnTo>
                    <a:pt x="3199" y="60"/>
                  </a:lnTo>
                  <a:lnTo>
                    <a:pt x="3210" y="55"/>
                  </a:lnTo>
                  <a:lnTo>
                    <a:pt x="3221" y="50"/>
                  </a:lnTo>
                  <a:lnTo>
                    <a:pt x="3232" y="45"/>
                  </a:lnTo>
                  <a:lnTo>
                    <a:pt x="3244" y="40"/>
                  </a:lnTo>
                  <a:lnTo>
                    <a:pt x="3255" y="35"/>
                  </a:lnTo>
                  <a:lnTo>
                    <a:pt x="3266" y="30"/>
                  </a:lnTo>
                  <a:lnTo>
                    <a:pt x="3277" y="25"/>
                  </a:lnTo>
                  <a:lnTo>
                    <a:pt x="3288" y="20"/>
                  </a:lnTo>
                  <a:lnTo>
                    <a:pt x="3299" y="15"/>
                  </a:lnTo>
                  <a:lnTo>
                    <a:pt x="3310" y="10"/>
                  </a:lnTo>
                  <a:lnTo>
                    <a:pt x="3322" y="5"/>
                  </a:lnTo>
                  <a:lnTo>
                    <a:pt x="3333" y="0"/>
                  </a:lnTo>
                </a:path>
              </a:pathLst>
            </a:custGeom>
            <a:noFill/>
            <a:ln w="15875" cap="flat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0">
              <a:extLst>
                <a:ext uri="{FF2B5EF4-FFF2-40B4-BE49-F238E27FC236}">
                  <a16:creationId xmlns:a16="http://schemas.microsoft.com/office/drawing/2014/main" id="{1EF1F440-C904-B8AE-B319-123CFA7C6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62"/>
              <a:ext cx="52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Actives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41">
              <a:extLst>
                <a:ext uri="{FF2B5EF4-FFF2-40B4-BE49-F238E27FC236}">
                  <a16:creationId xmlns:a16="http://schemas.microsoft.com/office/drawing/2014/main" id="{2CB8E17E-EB04-2BBC-7DCA-8E45ADE42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2854"/>
              <a:ext cx="6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Passives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Line 42">
              <a:extLst>
                <a:ext uri="{FF2B5EF4-FFF2-40B4-BE49-F238E27FC236}">
                  <a16:creationId xmlns:a16="http://schemas.microsoft.com/office/drawing/2014/main" id="{B9633707-1C24-D273-6537-923D1A0D7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4" y="698"/>
              <a:ext cx="0" cy="283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3">
              <a:extLst>
                <a:ext uri="{FF2B5EF4-FFF2-40B4-BE49-F238E27FC236}">
                  <a16:creationId xmlns:a16="http://schemas.microsoft.com/office/drawing/2014/main" id="{C389A2D8-32A1-7543-7F0A-FA1CED530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6" y="3460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44">
              <a:extLst>
                <a:ext uri="{FF2B5EF4-FFF2-40B4-BE49-F238E27FC236}">
                  <a16:creationId xmlns:a16="http://schemas.microsoft.com/office/drawing/2014/main" id="{4A53CE90-C39F-BDC2-3C3E-665F765A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3400"/>
              <a:ext cx="11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Line 45">
              <a:extLst>
                <a:ext uri="{FF2B5EF4-FFF2-40B4-BE49-F238E27FC236}">
                  <a16:creationId xmlns:a16="http://schemas.microsoft.com/office/drawing/2014/main" id="{B64E62D6-B544-A704-9B50-80D503771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6" y="2788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6">
              <a:extLst>
                <a:ext uri="{FF2B5EF4-FFF2-40B4-BE49-F238E27FC236}">
                  <a16:creationId xmlns:a16="http://schemas.microsoft.com/office/drawing/2014/main" id="{9CB720E8-A14E-83AF-0E7F-E981080BE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2728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Line 47">
              <a:extLst>
                <a:ext uri="{FF2B5EF4-FFF2-40B4-BE49-F238E27FC236}">
                  <a16:creationId xmlns:a16="http://schemas.microsoft.com/office/drawing/2014/main" id="{8B11D0C5-5EC6-FB89-C35E-8227F037B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6" y="2117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8">
              <a:extLst>
                <a:ext uri="{FF2B5EF4-FFF2-40B4-BE49-F238E27FC236}">
                  <a16:creationId xmlns:a16="http://schemas.microsoft.com/office/drawing/2014/main" id="{25070C7A-3448-936B-EB67-1F60682E1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2057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49">
              <a:extLst>
                <a:ext uri="{FF2B5EF4-FFF2-40B4-BE49-F238E27FC236}">
                  <a16:creationId xmlns:a16="http://schemas.microsoft.com/office/drawing/2014/main" id="{10E6996D-949F-DB6F-8C8B-5CA232558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6" y="1445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50">
              <a:extLst>
                <a:ext uri="{FF2B5EF4-FFF2-40B4-BE49-F238E27FC236}">
                  <a16:creationId xmlns:a16="http://schemas.microsoft.com/office/drawing/2014/main" id="{DB977F4C-CB34-2FD9-CFFD-3DD5B2693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1385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Line 51">
              <a:extLst>
                <a:ext uri="{FF2B5EF4-FFF2-40B4-BE49-F238E27FC236}">
                  <a16:creationId xmlns:a16="http://schemas.microsoft.com/office/drawing/2014/main" id="{0CA75EC0-71DE-B7E3-4036-2ECF855F5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6" y="774"/>
              <a:ext cx="4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52">
              <a:extLst>
                <a:ext uri="{FF2B5EF4-FFF2-40B4-BE49-F238E27FC236}">
                  <a16:creationId xmlns:a16="http://schemas.microsoft.com/office/drawing/2014/main" id="{E8EF3517-6D0F-CC50-F902-BCA321A7C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715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53">
              <a:extLst>
                <a:ext uri="{FF2B5EF4-FFF2-40B4-BE49-F238E27FC236}">
                  <a16:creationId xmlns:a16="http://schemas.microsoft.com/office/drawing/2014/main" id="{92CE6CD6-7EB1-8332-2500-EEE4F72D50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6" y="2700"/>
              <a:ext cx="1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54">
              <a:extLst>
                <a:ext uri="{FF2B5EF4-FFF2-40B4-BE49-F238E27FC236}">
                  <a16:creationId xmlns:a16="http://schemas.microsoft.com/office/drawing/2014/main" id="{CE60C6EC-35EB-4A79-BB51-0B12338BB0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8" y="2608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55">
              <a:extLst>
                <a:ext uri="{FF2B5EF4-FFF2-40B4-BE49-F238E27FC236}">
                  <a16:creationId xmlns:a16="http://schemas.microsoft.com/office/drawing/2014/main" id="{2241EB49-7704-1F05-2668-487C7B7D37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8" y="2547"/>
              <a:ext cx="10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6">
              <a:extLst>
                <a:ext uri="{FF2B5EF4-FFF2-40B4-BE49-F238E27FC236}">
                  <a16:creationId xmlns:a16="http://schemas.microsoft.com/office/drawing/2014/main" id="{D0F04DF4-EE79-EF22-E080-109E4BA85F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8" y="2507"/>
              <a:ext cx="10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57">
              <a:extLst>
                <a:ext uri="{FF2B5EF4-FFF2-40B4-BE49-F238E27FC236}">
                  <a16:creationId xmlns:a16="http://schemas.microsoft.com/office/drawing/2014/main" id="{53DEAC46-65ED-79E0-A751-C7FAA2B54A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0" y="2440"/>
              <a:ext cx="16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8">
              <a:extLst>
                <a:ext uri="{FF2B5EF4-FFF2-40B4-BE49-F238E27FC236}">
                  <a16:creationId xmlns:a16="http://schemas.microsoft.com/office/drawing/2014/main" id="{4D3204FD-0B98-37F4-1154-196A69205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8" y="2352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59">
              <a:extLst>
                <a:ext uri="{FF2B5EF4-FFF2-40B4-BE49-F238E27FC236}">
                  <a16:creationId xmlns:a16="http://schemas.microsoft.com/office/drawing/2014/main" id="{A6D4FE4F-9270-C3C1-5B71-A5199EDA64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2" y="2275"/>
              <a:ext cx="13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60">
              <a:extLst>
                <a:ext uri="{FF2B5EF4-FFF2-40B4-BE49-F238E27FC236}">
                  <a16:creationId xmlns:a16="http://schemas.microsoft.com/office/drawing/2014/main" id="{EBD9D75D-1BD3-029A-2E7C-97AE24A8E2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2" y="2223"/>
              <a:ext cx="9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61">
              <a:extLst>
                <a:ext uri="{FF2B5EF4-FFF2-40B4-BE49-F238E27FC236}">
                  <a16:creationId xmlns:a16="http://schemas.microsoft.com/office/drawing/2014/main" id="{F801C607-2C60-F764-DFA5-8B045FCA8F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8" y="2168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62">
              <a:extLst>
                <a:ext uri="{FF2B5EF4-FFF2-40B4-BE49-F238E27FC236}">
                  <a16:creationId xmlns:a16="http://schemas.microsoft.com/office/drawing/2014/main" id="{4CD9BB7E-A4FA-649C-24B3-888028F642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2" y="2111"/>
              <a:ext cx="9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63">
              <a:extLst>
                <a:ext uri="{FF2B5EF4-FFF2-40B4-BE49-F238E27FC236}">
                  <a16:creationId xmlns:a16="http://schemas.microsoft.com/office/drawing/2014/main" id="{CA01385E-12A2-C148-5A67-9D17AF79A2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8" y="2076"/>
              <a:ext cx="10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64">
              <a:extLst>
                <a:ext uri="{FF2B5EF4-FFF2-40B4-BE49-F238E27FC236}">
                  <a16:creationId xmlns:a16="http://schemas.microsoft.com/office/drawing/2014/main" id="{3188EDB4-F902-EA02-73C0-0397EF703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6" y="2005"/>
              <a:ext cx="1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65">
              <a:extLst>
                <a:ext uri="{FF2B5EF4-FFF2-40B4-BE49-F238E27FC236}">
                  <a16:creationId xmlns:a16="http://schemas.microsoft.com/office/drawing/2014/main" id="{B1459603-E9A1-ECF0-5618-D95B16244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7" y="1913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3B38713C-AD7E-9E45-666C-6B10F931DD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2" y="1837"/>
              <a:ext cx="13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67">
              <a:extLst>
                <a:ext uri="{FF2B5EF4-FFF2-40B4-BE49-F238E27FC236}">
                  <a16:creationId xmlns:a16="http://schemas.microsoft.com/office/drawing/2014/main" id="{F7F7E464-0797-6C03-12C8-D01AB981AB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8" y="1781"/>
              <a:ext cx="10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68">
              <a:extLst>
                <a:ext uri="{FF2B5EF4-FFF2-40B4-BE49-F238E27FC236}">
                  <a16:creationId xmlns:a16="http://schemas.microsoft.com/office/drawing/2014/main" id="{D3421238-1890-6DD0-E617-A278BAC87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8" y="1740"/>
              <a:ext cx="10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9">
              <a:extLst>
                <a:ext uri="{FF2B5EF4-FFF2-40B4-BE49-F238E27FC236}">
                  <a16:creationId xmlns:a16="http://schemas.microsoft.com/office/drawing/2014/main" id="{C83BCF9A-57A6-0E60-6949-362F796540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4" y="1698"/>
              <a:ext cx="11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70">
              <a:extLst>
                <a:ext uri="{FF2B5EF4-FFF2-40B4-BE49-F238E27FC236}">
                  <a16:creationId xmlns:a16="http://schemas.microsoft.com/office/drawing/2014/main" id="{8D4A5E88-373E-CC64-DC29-B17EA05726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8" y="1634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71">
              <a:extLst>
                <a:ext uri="{FF2B5EF4-FFF2-40B4-BE49-F238E27FC236}">
                  <a16:creationId xmlns:a16="http://schemas.microsoft.com/office/drawing/2014/main" id="{144B50D9-AA04-A612-173A-92708F0DE8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8" y="1574"/>
              <a:ext cx="10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72">
              <a:extLst>
                <a:ext uri="{FF2B5EF4-FFF2-40B4-BE49-F238E27FC236}">
                  <a16:creationId xmlns:a16="http://schemas.microsoft.com/office/drawing/2014/main" id="{65130CEF-3F29-BFB1-CB76-AA84FE4C79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8" y="1493"/>
              <a:ext cx="18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73">
              <a:extLst>
                <a:ext uri="{FF2B5EF4-FFF2-40B4-BE49-F238E27FC236}">
                  <a16:creationId xmlns:a16="http://schemas.microsoft.com/office/drawing/2014/main" id="{FE3CD144-E60B-7526-DDDB-1D5A2A8F71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8" y="1392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74">
              <a:extLst>
                <a:ext uri="{FF2B5EF4-FFF2-40B4-BE49-F238E27FC236}">
                  <a16:creationId xmlns:a16="http://schemas.microsoft.com/office/drawing/2014/main" id="{DED14352-0C3D-E7CC-00D7-898FEF79FC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8" y="1311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75">
              <a:extLst>
                <a:ext uri="{FF2B5EF4-FFF2-40B4-BE49-F238E27FC236}">
                  <a16:creationId xmlns:a16="http://schemas.microsoft.com/office/drawing/2014/main" id="{1E99EF71-07BF-6005-8373-0DD092F543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4" y="1246"/>
              <a:ext cx="11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Line 76">
              <a:extLst>
                <a:ext uri="{FF2B5EF4-FFF2-40B4-BE49-F238E27FC236}">
                  <a16:creationId xmlns:a16="http://schemas.microsoft.com/office/drawing/2014/main" id="{75186606-E6BA-7DEA-8089-633374937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3536"/>
              <a:ext cx="4009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77">
              <a:extLst>
                <a:ext uri="{FF2B5EF4-FFF2-40B4-BE49-F238E27FC236}">
                  <a16:creationId xmlns:a16="http://schemas.microsoft.com/office/drawing/2014/main" id="{471FCA55-F281-0FE7-DF0C-B59BD52C8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78">
              <a:extLst>
                <a:ext uri="{FF2B5EF4-FFF2-40B4-BE49-F238E27FC236}">
                  <a16:creationId xmlns:a16="http://schemas.microsoft.com/office/drawing/2014/main" id="{5F5140B4-12BA-DF61-A606-522BCF67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Line 79">
              <a:extLst>
                <a:ext uri="{FF2B5EF4-FFF2-40B4-BE49-F238E27FC236}">
                  <a16:creationId xmlns:a16="http://schemas.microsoft.com/office/drawing/2014/main" id="{7B9E0519-8C80-1464-CCFA-7693AF61E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80">
              <a:extLst>
                <a:ext uri="{FF2B5EF4-FFF2-40B4-BE49-F238E27FC236}">
                  <a16:creationId xmlns:a16="http://schemas.microsoft.com/office/drawing/2014/main" id="{6586937E-4D5D-E175-95D4-5EBF4F62B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Line 81">
              <a:extLst>
                <a:ext uri="{FF2B5EF4-FFF2-40B4-BE49-F238E27FC236}">
                  <a16:creationId xmlns:a16="http://schemas.microsoft.com/office/drawing/2014/main" id="{6C446E20-8D98-B4DB-9E7C-F0097C5F3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82">
              <a:extLst>
                <a:ext uri="{FF2B5EF4-FFF2-40B4-BE49-F238E27FC236}">
                  <a16:creationId xmlns:a16="http://schemas.microsoft.com/office/drawing/2014/main" id="{C33BFCBB-B743-73EF-D911-5E5B7CE22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Line 83">
              <a:extLst>
                <a:ext uri="{FF2B5EF4-FFF2-40B4-BE49-F238E27FC236}">
                  <a16:creationId xmlns:a16="http://schemas.microsoft.com/office/drawing/2014/main" id="{45BCAC69-3801-875B-6FF6-717895F47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3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84">
              <a:extLst>
                <a:ext uri="{FF2B5EF4-FFF2-40B4-BE49-F238E27FC236}">
                  <a16:creationId xmlns:a16="http://schemas.microsoft.com/office/drawing/2014/main" id="{887690D4-4E6D-09E4-9FD1-C330E987F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Line 85">
              <a:extLst>
                <a:ext uri="{FF2B5EF4-FFF2-40B4-BE49-F238E27FC236}">
                  <a16:creationId xmlns:a16="http://schemas.microsoft.com/office/drawing/2014/main" id="{6B8A260A-93D6-2D74-45E0-F09503F21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4" y="3536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86">
              <a:extLst>
                <a:ext uri="{FF2B5EF4-FFF2-40B4-BE49-F238E27FC236}">
                  <a16:creationId xmlns:a16="http://schemas.microsoft.com/office/drawing/2014/main" id="{CFA25D26-2DE6-C9FD-6503-76831744F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" y="3609"/>
              <a:ext cx="2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87">
              <a:extLst>
                <a:ext uri="{FF2B5EF4-FFF2-40B4-BE49-F238E27FC236}">
                  <a16:creationId xmlns:a16="http://schemas.microsoft.com/office/drawing/2014/main" id="{27591FC3-A2E7-BA71-07DF-836796E25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3724"/>
              <a:ext cx="166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Net Social Value ($/mon)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066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E135-F18F-28BB-70BD-CECAE64C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Impact of Auto-Enrollment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E130C9-394A-137C-5E79-17FE9AF3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410200"/>
            <a:ext cx="8610600" cy="1143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3366"/>
                </a:solidFill>
              </a:rPr>
              <a:t>Summary:</a:t>
            </a:r>
            <a:r>
              <a:rPr lang="en-US" sz="1800" dirty="0"/>
              <a:t> Passives are lower value (28-34%), but even more low-cost (44%)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Estimate adverse selection “tax” = 109%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Ordeal w</a:t>
            </a:r>
            <a:r>
              <a:rPr lang="en-US" dirty="0"/>
              <a:t>orsens targeting, even though correctly self-screen on value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C36EB-3E5E-529A-23B1-907B5546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66800"/>
            <a:ext cx="8305800" cy="40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16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36EE-12DB-3C6E-3FAC-917DB192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EA2D-44A7-14B5-2EED-C2883657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Alternate estimates of demand (value): </a:t>
            </a:r>
          </a:p>
          <a:p>
            <a:pPr lvl="1"/>
            <a:r>
              <a:rPr lang="en-US" dirty="0"/>
              <a:t>More unobserved sorting on value</a:t>
            </a:r>
          </a:p>
          <a:p>
            <a:pPr lvl="1"/>
            <a:r>
              <a:rPr lang="en-US" dirty="0"/>
              <a:t>Median or 25</a:t>
            </a:r>
            <a:r>
              <a:rPr lang="en-US" baseline="30000" dirty="0"/>
              <a:t>th</a:t>
            </a:r>
            <a:r>
              <a:rPr lang="en-US" dirty="0"/>
              <a:t> percentile (lowest) WTP</a:t>
            </a:r>
          </a:p>
          <a:p>
            <a:pPr lvl="1"/>
            <a:r>
              <a:rPr lang="en-US" dirty="0"/>
              <a:t>Demand based on results from Finkelstein, Hendren, </a:t>
            </a:r>
            <a:r>
              <a:rPr lang="en-US" dirty="0" err="1"/>
              <a:t>Luttmer</a:t>
            </a:r>
            <a:r>
              <a:rPr lang="en-US" dirty="0"/>
              <a:t> (2019)</a:t>
            </a:r>
          </a:p>
          <a:p>
            <a:pPr lvl="1"/>
            <a:r>
              <a:rPr lang="en-US" dirty="0"/>
              <a:t>Lower bound: Value = Estimated uninsured OOP costs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Alternate estimates of uncompensated care (externalities):</a:t>
            </a:r>
          </a:p>
          <a:p>
            <a:pPr lvl="1"/>
            <a:r>
              <a:rPr lang="en-US" dirty="0"/>
              <a:t>Direct measure from Massachusetts APCD</a:t>
            </a:r>
          </a:p>
          <a:p>
            <a:pPr lvl="1"/>
            <a:r>
              <a:rPr lang="en-US" dirty="0"/>
              <a:t>Bounds: Zero (LB) and 100% (UB) uncompensated care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Findings:</a:t>
            </a:r>
          </a:p>
          <a:p>
            <a:pPr lvl="1"/>
            <a:r>
              <a:rPr lang="en-US" dirty="0"/>
              <a:t>Favorable “self-screening” on value robust to all alternatives</a:t>
            </a:r>
          </a:p>
          <a:p>
            <a:pPr lvl="1"/>
            <a:r>
              <a:rPr lang="en-US" dirty="0"/>
              <a:t>Adverse selection reduces gains from value sorting by 60-350%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4342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C47B-480B-402C-8C4E-9F3E35BE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6A727-1254-4373-81AC-2B95D77B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/>
          <a:lstStyle/>
          <a:p>
            <a:r>
              <a:rPr lang="en-US" b="1" dirty="0">
                <a:solidFill>
                  <a:srgbClr val="003366"/>
                </a:solidFill>
              </a:rPr>
              <a:t>Ordeals have major impact on health insurance take-up</a:t>
            </a:r>
          </a:p>
          <a:p>
            <a:pPr lvl="1"/>
            <a:r>
              <a:rPr lang="en-US" dirty="0"/>
              <a:t>33% reduction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very large relative to other policies like reminders/nudges</a:t>
            </a: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u="sng" dirty="0"/>
              <a:t>Policy implication</a:t>
            </a:r>
            <a:r>
              <a:rPr lang="en-US" dirty="0"/>
              <a:t>: Auto-enrollment may be a key step if want to get to universal coverage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3366"/>
                </a:solidFill>
              </a:rPr>
              <a:t>Targeting: </a:t>
            </a:r>
            <a:r>
              <a:rPr lang="en-US" dirty="0">
                <a:solidFill>
                  <a:srgbClr val="003366"/>
                </a:solidFill>
              </a:rPr>
              <a:t>Enrolls young, healthy, low-cost, low-SES people</a:t>
            </a:r>
          </a:p>
          <a:p>
            <a:pPr lvl="1"/>
            <a:r>
              <a:rPr lang="en-US" dirty="0"/>
              <a:t>Consistent with “self-screening” on low demand, but also low cost</a:t>
            </a:r>
          </a:p>
          <a:p>
            <a:pPr lvl="1"/>
            <a:r>
              <a:rPr lang="en-US" dirty="0"/>
              <a:t>Suggests ordeals reduce equity of insurance take-up.</a:t>
            </a:r>
          </a:p>
          <a:p>
            <a:endParaRPr lang="en-US" u="sng" dirty="0"/>
          </a:p>
          <a:p>
            <a:r>
              <a:rPr lang="en-US" b="1" dirty="0">
                <a:solidFill>
                  <a:srgbClr val="003366"/>
                </a:solidFill>
              </a:rPr>
              <a:t>General take-away:</a:t>
            </a:r>
            <a:r>
              <a:rPr lang="en-US" dirty="0"/>
              <a:t> </a:t>
            </a:r>
            <a:r>
              <a:rPr lang="en-US" dirty="0">
                <a:solidFill>
                  <a:srgbClr val="003366"/>
                </a:solidFill>
              </a:rPr>
              <a:t>Ordeals are unlikely to work well in “selection markets” like health insurance</a:t>
            </a:r>
          </a:p>
          <a:p>
            <a:pPr lvl="1"/>
            <a:r>
              <a:rPr lang="en-US" dirty="0"/>
              <a:t>Highly relevant for social insurance programs. </a:t>
            </a:r>
          </a:p>
          <a:p>
            <a:pPr lvl="1"/>
            <a:r>
              <a:rPr lang="en-US" dirty="0"/>
              <a:t>May also matter in many transfer programs (EITC, SNAP, welfare) where value and cost are correlated via </a:t>
            </a:r>
            <a:r>
              <a:rPr lang="en-US"/>
              <a:t>benefit amounts.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9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32824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Appendix Slides</a:t>
            </a:r>
          </a:p>
        </p:txBody>
      </p:sp>
    </p:spTree>
    <p:extLst>
      <p:ext uri="{BB962C8B-B14F-4D97-AF65-F5344CB8AC3E}">
        <p14:creationId xmlns:p14="http://schemas.microsoft.com/office/powerpoint/2010/main" val="304594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81BC-DD2C-4BDC-8EE8-FE2322D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174C3-C278-47A9-8B34-8C6FE11B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/>
          <a:lstStyle/>
          <a:p>
            <a:r>
              <a:rPr lang="en-US" b="1" dirty="0">
                <a:solidFill>
                  <a:srgbClr val="003366"/>
                </a:solidFill>
              </a:rPr>
              <a:t>Study hassle-reducing auto-enrollment policy </a:t>
            </a:r>
            <a:r>
              <a:rPr lang="en-US" dirty="0">
                <a:solidFill>
                  <a:srgbClr val="003366"/>
                </a:solidFill>
              </a:rPr>
              <a:t>in Massachusetts health insurance exchange (pre-ACA)</a:t>
            </a:r>
          </a:p>
          <a:p>
            <a:pPr lvl="1"/>
            <a:r>
              <a:rPr lang="en-US" dirty="0"/>
              <a:t>Applies to uninsured low-income group who qualifies for free insurance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Removes a small hassle: </a:t>
            </a:r>
            <a:r>
              <a:rPr lang="en-US" dirty="0"/>
              <a:t>Choosing a health plan </a:t>
            </a:r>
            <a:r>
              <a:rPr lang="en-US" i="1" dirty="0"/>
              <a:t>(passive individuals are auto-assigned by the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3366"/>
                </a:solidFill>
              </a:rPr>
              <a:t>Causal evidence: </a:t>
            </a:r>
            <a:r>
              <a:rPr lang="en-US" dirty="0">
                <a:solidFill>
                  <a:srgbClr val="003366"/>
                </a:solidFill>
              </a:rPr>
              <a:t>Suspension of auto enrollment in 2010</a:t>
            </a:r>
            <a:endParaRPr lang="en-US" b="1" dirty="0">
              <a:solidFill>
                <a:srgbClr val="003366"/>
              </a:solidFill>
            </a:endParaRPr>
          </a:p>
          <a:p>
            <a:pPr lvl="1"/>
            <a:r>
              <a:rPr lang="en-US" dirty="0"/>
              <a:t>Measure impact of adding a small ordeal (active plan choice)</a:t>
            </a:r>
          </a:p>
          <a:p>
            <a:pPr lvl="1"/>
            <a:r>
              <a:rPr lang="en-US" b="1" dirty="0"/>
              <a:t>DD strategy:</a:t>
            </a:r>
            <a:r>
              <a:rPr lang="en-US" dirty="0"/>
              <a:t> Compare outcomes for lowest-income group (subject to auto-enrollment pre-2010) vs. higher-income controls (no auto-</a:t>
            </a:r>
            <a:r>
              <a:rPr lang="en-US" dirty="0" err="1"/>
              <a:t>enr</a:t>
            </a:r>
            <a:r>
              <a:rPr lang="en-US" dirty="0"/>
              <a:t>.)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3366"/>
                </a:solidFill>
              </a:rPr>
              <a:t>Estimate model to evaluate ordeals targeting logic</a:t>
            </a:r>
          </a:p>
          <a:p>
            <a:pPr lvl="1"/>
            <a:r>
              <a:rPr lang="en-US" dirty="0"/>
              <a:t>Build intuition with simple graphical model. Then estimate full empirical model of value, cost, externalities</a:t>
            </a:r>
          </a:p>
        </p:txBody>
      </p:sp>
    </p:spTree>
    <p:extLst>
      <p:ext uri="{BB962C8B-B14F-4D97-AF65-F5344CB8AC3E}">
        <p14:creationId xmlns:p14="http://schemas.microsoft.com/office/powerpoint/2010/main" val="1422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EA8F-11E6-4F85-94C9-AA615686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Cost Effectiveness: Auto Enrollment vs. Subsidies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96B8312-1B0C-490B-8062-C9B687C92BB3}"/>
              </a:ext>
            </a:extLst>
          </p:cNvPr>
          <p:cNvGrpSpPr/>
          <p:nvPr/>
        </p:nvGrpSpPr>
        <p:grpSpPr>
          <a:xfrm>
            <a:off x="279400" y="4122738"/>
            <a:ext cx="7459663" cy="1516062"/>
            <a:chOff x="279400" y="4097338"/>
            <a:chExt cx="7459663" cy="1516062"/>
          </a:xfrm>
        </p:grpSpPr>
        <p:sp>
          <p:nvSpPr>
            <p:cNvPr id="100" name="Rectangle 32">
              <a:extLst>
                <a:ext uri="{FF2B5EF4-FFF2-40B4-BE49-F238E27FC236}">
                  <a16:creationId xmlns:a16="http://schemas.microsoft.com/office/drawing/2014/main" id="{CFCFB747-22AF-479B-A655-B0574F359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" y="4097338"/>
              <a:ext cx="28209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Total Cost per Newly Insured</a:t>
              </a:r>
              <a:endParaRPr kumimoji="0" lang="en-US" alt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34">
              <a:extLst>
                <a:ext uri="{FF2B5EF4-FFF2-40B4-BE49-F238E27FC236}">
                  <a16:creationId xmlns:a16="http://schemas.microsoft.com/office/drawing/2014/main" id="{EA48CA1E-B03A-4B2E-A279-5407AC40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4432300"/>
              <a:ext cx="16891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Gross Govt. Cost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35">
              <a:extLst>
                <a:ext uri="{FF2B5EF4-FFF2-40B4-BE49-F238E27FC236}">
                  <a16:creationId xmlns:a16="http://schemas.microsoft.com/office/drawing/2014/main" id="{5B64302D-28F6-4367-9B18-D976E296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025" y="4432300"/>
              <a:ext cx="558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$228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36">
              <a:extLst>
                <a:ext uri="{FF2B5EF4-FFF2-40B4-BE49-F238E27FC236}">
                  <a16:creationId xmlns:a16="http://schemas.microsoft.com/office/drawing/2014/main" id="{AECCB3C5-1955-4FB0-AA48-3CB8A00C0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4432300"/>
              <a:ext cx="558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37">
              <a:extLst>
                <a:ext uri="{FF2B5EF4-FFF2-40B4-BE49-F238E27FC236}">
                  <a16:creationId xmlns:a16="http://schemas.microsoft.com/office/drawing/2014/main" id="{FF0B3A10-ACDF-4FC9-A5A5-25E063AC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0" y="4432300"/>
              <a:ext cx="558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38">
              <a:extLst>
                <a:ext uri="{FF2B5EF4-FFF2-40B4-BE49-F238E27FC236}">
                  <a16:creationId xmlns:a16="http://schemas.microsoft.com/office/drawing/2014/main" id="{06626100-BD2A-463B-90AA-988D493B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4432300"/>
              <a:ext cx="558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$326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39">
              <a:extLst>
                <a:ext uri="{FF2B5EF4-FFF2-40B4-BE49-F238E27FC236}">
                  <a16:creationId xmlns:a16="http://schemas.microsoft.com/office/drawing/2014/main" id="{37976BAA-01AE-4854-949D-089D1F89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4686300"/>
              <a:ext cx="673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40">
              <a:extLst>
                <a:ext uri="{FF2B5EF4-FFF2-40B4-BE49-F238E27FC236}">
                  <a16:creationId xmlns:a16="http://schemas.microsoft.com/office/drawing/2014/main" id="{1E6491BB-68FC-423A-8940-A9738236A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13" y="4699000"/>
              <a:ext cx="1158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Δ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41">
              <a:extLst>
                <a:ext uri="{FF2B5EF4-FFF2-40B4-BE49-F238E27FC236}">
                  <a16:creationId xmlns:a16="http://schemas.microsoft.com/office/drawing/2014/main" id="{9CA16F28-E405-4390-9EB6-8F5C2C383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913" y="4686300"/>
              <a:ext cx="12811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vs. auto-</a:t>
              </a:r>
              <a:r>
                <a:rPr kumimoji="0" lang="en-US" altLang="en-US" sz="16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enr</a:t>
              </a:r>
              <a:r>
                <a:rPr kumimoji="0" lang="en-US" altLang="en-US" sz="1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42">
              <a:extLst>
                <a:ext uri="{FF2B5EF4-FFF2-40B4-BE49-F238E27FC236}">
                  <a16:creationId xmlns:a16="http://schemas.microsoft.com/office/drawing/2014/main" id="{2B2CA9BA-3276-42DA-88B9-0676BCB03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138" y="4686300"/>
              <a:ext cx="228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43">
              <a:extLst>
                <a:ext uri="{FF2B5EF4-FFF2-40B4-BE49-F238E27FC236}">
                  <a16:creationId xmlns:a16="http://schemas.microsoft.com/office/drawing/2014/main" id="{E1E8B1D0-EA74-4A8B-8418-351BE64F4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4686300"/>
              <a:ext cx="609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+36%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44">
              <a:extLst>
                <a:ext uri="{FF2B5EF4-FFF2-40B4-BE49-F238E27FC236}">
                  <a16:creationId xmlns:a16="http://schemas.microsoft.com/office/drawing/2014/main" id="{D20CE0B7-ED5C-4A58-94BE-DB5057836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4686300"/>
              <a:ext cx="609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+47%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45">
              <a:extLst>
                <a:ext uri="{FF2B5EF4-FFF2-40B4-BE49-F238E27FC236}">
                  <a16:creationId xmlns:a16="http://schemas.microsoft.com/office/drawing/2014/main" id="{8B263920-B8C5-4BBE-AFD6-BB98C5059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4686300"/>
              <a:ext cx="609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+43%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46">
              <a:extLst>
                <a:ext uri="{FF2B5EF4-FFF2-40B4-BE49-F238E27FC236}">
                  <a16:creationId xmlns:a16="http://schemas.microsoft.com/office/drawing/2014/main" id="{FB29AE1C-8281-44A4-9B9A-818994720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5080000"/>
              <a:ext cx="29432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Net of Uncomp Care savings*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47">
              <a:extLst>
                <a:ext uri="{FF2B5EF4-FFF2-40B4-BE49-F238E27FC236}">
                  <a16:creationId xmlns:a16="http://schemas.microsoft.com/office/drawing/2014/main" id="{BF05A30E-28A2-41B0-8DA7-C2C9CBAAF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5" y="5080000"/>
              <a:ext cx="4445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$82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48">
              <a:extLst>
                <a:ext uri="{FF2B5EF4-FFF2-40B4-BE49-F238E27FC236}">
                  <a16:creationId xmlns:a16="http://schemas.microsoft.com/office/drawing/2014/main" id="{3E8A777B-51C9-4F7D-9B3B-EA9A012F3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5080000"/>
              <a:ext cx="558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$184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49">
              <a:extLst>
                <a:ext uri="{FF2B5EF4-FFF2-40B4-BE49-F238E27FC236}">
                  <a16:creationId xmlns:a16="http://schemas.microsoft.com/office/drawing/2014/main" id="{1D65A4F4-95A6-4B87-9715-9AF7ED64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0" y="5080000"/>
              <a:ext cx="558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$164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50">
              <a:extLst>
                <a:ext uri="{FF2B5EF4-FFF2-40B4-BE49-F238E27FC236}">
                  <a16:creationId xmlns:a16="http://schemas.microsoft.com/office/drawing/2014/main" id="{759CFE0F-8EFB-423B-A9FB-908C1F00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5080000"/>
              <a:ext cx="558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$147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51">
              <a:extLst>
                <a:ext uri="{FF2B5EF4-FFF2-40B4-BE49-F238E27FC236}">
                  <a16:creationId xmlns:a16="http://schemas.microsoft.com/office/drawing/2014/main" id="{F3F8FCE7-0C03-414F-A5EB-D409217A7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5334000"/>
              <a:ext cx="673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       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52">
              <a:extLst>
                <a:ext uri="{FF2B5EF4-FFF2-40B4-BE49-F238E27FC236}">
                  <a16:creationId xmlns:a16="http://schemas.microsoft.com/office/drawing/2014/main" id="{615B24E9-BCEC-46A2-B9BF-F5DFED31F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13" y="5346700"/>
              <a:ext cx="1158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i="1" dirty="0">
                  <a:solidFill>
                    <a:srgbClr val="235889"/>
                  </a:solidFill>
                  <a:latin typeface="Calibri" panose="020F0502020204030204" pitchFamily="34" charset="0"/>
                </a:rPr>
                <a:t>Δ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53">
              <a:extLst>
                <a:ext uri="{FF2B5EF4-FFF2-40B4-BE49-F238E27FC236}">
                  <a16:creationId xmlns:a16="http://schemas.microsoft.com/office/drawing/2014/main" id="{85E8210E-2006-4B76-95F8-8370D4825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913" y="5334000"/>
              <a:ext cx="12811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 vs. auto-enr.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54">
              <a:extLst>
                <a:ext uri="{FF2B5EF4-FFF2-40B4-BE49-F238E27FC236}">
                  <a16:creationId xmlns:a16="http://schemas.microsoft.com/office/drawing/2014/main" id="{9C0CC3E7-7876-4EAC-A4E3-CF856F0A8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138" y="5334000"/>
              <a:ext cx="228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--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55">
              <a:extLst>
                <a:ext uri="{FF2B5EF4-FFF2-40B4-BE49-F238E27FC236}">
                  <a16:creationId xmlns:a16="http://schemas.microsoft.com/office/drawing/2014/main" id="{ABBD2B70-C2C2-49FB-B5EB-E7E132555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738" y="5334000"/>
              <a:ext cx="7223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+125%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56">
              <a:extLst>
                <a:ext uri="{FF2B5EF4-FFF2-40B4-BE49-F238E27FC236}">
                  <a16:creationId xmlns:a16="http://schemas.microsoft.com/office/drawing/2014/main" id="{EC25ECA9-DF17-4A14-9AA2-56EF6E2BB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9150" y="5334000"/>
              <a:ext cx="7223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+100%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57">
              <a:extLst>
                <a:ext uri="{FF2B5EF4-FFF2-40B4-BE49-F238E27FC236}">
                  <a16:creationId xmlns:a16="http://schemas.microsoft.com/office/drawing/2014/main" id="{92198689-20EB-41A8-815D-CBFF0114B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5334000"/>
              <a:ext cx="609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235889"/>
                  </a:solidFill>
                  <a:effectLst/>
                  <a:latin typeface="Arial" panose="020B0604020202020204" pitchFamily="34" charset="0"/>
                </a:rPr>
                <a:t>+79%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3A41849-2EA3-4341-813C-5F886124D738}"/>
              </a:ext>
            </a:extLst>
          </p:cNvPr>
          <p:cNvGrpSpPr/>
          <p:nvPr/>
        </p:nvGrpSpPr>
        <p:grpSpPr>
          <a:xfrm>
            <a:off x="228600" y="1066800"/>
            <a:ext cx="7775576" cy="838200"/>
            <a:chOff x="228600" y="1066800"/>
            <a:chExt cx="7775576" cy="8382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940B549-22B4-4C9F-AF52-FDD1287CE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1333500"/>
              <a:ext cx="7453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$39 to $0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BA794C0-358A-4FFA-8902-BE55B12E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550" y="1333500"/>
              <a:ext cx="8447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$77 to $39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1147DD36-BC6D-4885-9FD0-A7719A8CE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863" y="1333500"/>
              <a:ext cx="9308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$116 to $77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B8B6FFC-3ACD-41C1-B86D-ACBAD5E7F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424" y="1612900"/>
              <a:ext cx="11922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0-100% FPL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1B5A0DAB-9BC5-445A-9B83-11E51A6EF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1612900"/>
              <a:ext cx="8367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150% FPL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10">
              <a:extLst>
                <a:ext uri="{FF2B5EF4-FFF2-40B4-BE49-F238E27FC236}">
                  <a16:creationId xmlns:a16="http://schemas.microsoft.com/office/drawing/2014/main" id="{A6B28164-E774-49BB-8292-E5E055905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250" y="1612900"/>
              <a:ext cx="8367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200% FPL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8692D329-8575-40AA-A7C3-6BAC6943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063" y="1612900"/>
              <a:ext cx="8367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250% FPL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58">
              <a:extLst>
                <a:ext uri="{FF2B5EF4-FFF2-40B4-BE49-F238E27FC236}">
                  <a16:creationId xmlns:a16="http://schemas.microsoft.com/office/drawing/2014/main" id="{DC7A821B-BFF0-422C-8BB9-7B7B6BA65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" y="1219200"/>
              <a:ext cx="25225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Public Cost Calculation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59">
              <a:extLst>
                <a:ext uri="{FF2B5EF4-FFF2-40B4-BE49-F238E27FC236}">
                  <a16:creationId xmlns:a16="http://schemas.microsoft.com/office/drawing/2014/main" id="{7D4BBD6F-6CEF-4231-A4D4-1070374BE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" y="1485900"/>
              <a:ext cx="16287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      ($/month)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60">
              <a:extLst>
                <a:ext uri="{FF2B5EF4-FFF2-40B4-BE49-F238E27FC236}">
                  <a16:creationId xmlns:a16="http://schemas.microsoft.com/office/drawing/2014/main" id="{6B98AF2B-2B20-4484-AC4F-244092DC1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025" y="1066800"/>
              <a:ext cx="6223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Auto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61">
              <a:extLst>
                <a:ext uri="{FF2B5EF4-FFF2-40B4-BE49-F238E27FC236}">
                  <a16:creationId xmlns:a16="http://schemas.microsoft.com/office/drawing/2014/main" id="{85C4F889-06AA-4950-9129-4548D06A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225" y="1333500"/>
              <a:ext cx="11668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Enrollment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62">
              <a:extLst>
                <a:ext uri="{FF2B5EF4-FFF2-40B4-BE49-F238E27FC236}">
                  <a16:creationId xmlns:a16="http://schemas.microsoft.com/office/drawing/2014/main" id="{343DACE4-60E4-4F10-AC57-E0643204C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8" y="1066800"/>
              <a:ext cx="18907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Subsidy Increase (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63">
              <a:extLst>
                <a:ext uri="{FF2B5EF4-FFF2-40B4-BE49-F238E27FC236}">
                  <a16:creationId xmlns:a16="http://schemas.microsoft.com/office/drawing/2014/main" id="{1EC880EA-C270-4B65-9282-6250DA41E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963" y="1066800"/>
              <a:ext cx="207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↓</a:t>
              </a:r>
            </a:p>
          </p:txBody>
        </p:sp>
        <p:sp>
          <p:nvSpPr>
            <p:cNvPr id="132" name="Rectangle 64">
              <a:extLst>
                <a:ext uri="{FF2B5EF4-FFF2-40B4-BE49-F238E27FC236}">
                  <a16:creationId xmlns:a16="http://schemas.microsoft.com/office/drawing/2014/main" id="{6D0F9C29-3A1C-4944-A9AF-ADF434B03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763" y="1066800"/>
              <a:ext cx="12684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premiums)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Line 67">
              <a:extLst>
                <a:ext uri="{FF2B5EF4-FFF2-40B4-BE49-F238E27FC236}">
                  <a16:creationId xmlns:a16="http://schemas.microsoft.com/office/drawing/2014/main" id="{2D824628-9F2A-446D-96DD-ED3DDBB3A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1308100"/>
              <a:ext cx="34877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68">
              <a:extLst>
                <a:ext uri="{FF2B5EF4-FFF2-40B4-BE49-F238E27FC236}">
                  <a16:creationId xmlns:a16="http://schemas.microsoft.com/office/drawing/2014/main" id="{D3BB62F2-0C6D-411C-98C6-EE8DE61FD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8" y="1308100"/>
              <a:ext cx="348773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69">
              <a:extLst>
                <a:ext uri="{FF2B5EF4-FFF2-40B4-BE49-F238E27FC236}">
                  <a16:creationId xmlns:a16="http://schemas.microsoft.com/office/drawing/2014/main" id="{B10BFA87-2EC9-4C05-BF6C-660A8C720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8325" y="1562100"/>
              <a:ext cx="12303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70">
              <a:extLst>
                <a:ext uri="{FF2B5EF4-FFF2-40B4-BE49-F238E27FC236}">
                  <a16:creationId xmlns:a16="http://schemas.microsoft.com/office/drawing/2014/main" id="{39A36B83-9665-49F9-9320-13E6FA9E6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1562100"/>
              <a:ext cx="123031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71">
              <a:extLst>
                <a:ext uri="{FF2B5EF4-FFF2-40B4-BE49-F238E27FC236}">
                  <a16:creationId xmlns:a16="http://schemas.microsoft.com/office/drawing/2014/main" id="{89B3C6EA-24C3-40BE-B692-809A7819A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879600"/>
              <a:ext cx="7775575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CCBE984-976C-42B1-953D-F7082E480D93}"/>
              </a:ext>
            </a:extLst>
          </p:cNvPr>
          <p:cNvGrpSpPr/>
          <p:nvPr/>
        </p:nvGrpSpPr>
        <p:grpSpPr>
          <a:xfrm>
            <a:off x="228600" y="2019300"/>
            <a:ext cx="7775575" cy="1308100"/>
            <a:chOff x="228600" y="2019300"/>
            <a:chExt cx="7775575" cy="1308100"/>
          </a:xfrm>
        </p:grpSpPr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A21D0E24-6657-4951-A405-831505860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" y="2019300"/>
              <a:ext cx="31972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Spending on Marginal Enrollees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13">
              <a:extLst>
                <a:ext uri="{FF2B5EF4-FFF2-40B4-BE49-F238E27FC236}">
                  <a16:creationId xmlns:a16="http://schemas.microsoft.com/office/drawing/2014/main" id="{8B469C53-D204-48EA-BCB2-4F725FDA5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2324100"/>
              <a:ext cx="13573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Medical Costs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14">
              <a:extLst>
                <a:ext uri="{FF2B5EF4-FFF2-40B4-BE49-F238E27FC236}">
                  <a16:creationId xmlns:a16="http://schemas.microsoft.com/office/drawing/2014/main" id="{EB3CFE77-8A1C-4AC3-BDEC-5643BD401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025" y="2324100"/>
              <a:ext cx="546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$228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15">
              <a:extLst>
                <a:ext uri="{FF2B5EF4-FFF2-40B4-BE49-F238E27FC236}">
                  <a16:creationId xmlns:a16="http://schemas.microsoft.com/office/drawing/2014/main" id="{6DC0ADF3-1689-4A4B-8D71-5CD66634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2324100"/>
              <a:ext cx="546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$196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ED00D5FD-18F0-445B-B145-600E5B0E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0" y="2324100"/>
              <a:ext cx="546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$268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7">
              <a:extLst>
                <a:ext uri="{FF2B5EF4-FFF2-40B4-BE49-F238E27FC236}">
                  <a16:creationId xmlns:a16="http://schemas.microsoft.com/office/drawing/2014/main" id="{92A2E200-6012-4BC3-AE67-28612DF2D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2324100"/>
              <a:ext cx="546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$281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8">
              <a:extLst>
                <a:ext uri="{FF2B5EF4-FFF2-40B4-BE49-F238E27FC236}">
                  <a16:creationId xmlns:a16="http://schemas.microsoft.com/office/drawing/2014/main" id="{B527451A-FC17-4112-8EF5-EA0F508BC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2641600"/>
              <a:ext cx="17383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Premiums Paid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9">
              <a:extLst>
                <a:ext uri="{FF2B5EF4-FFF2-40B4-BE49-F238E27FC236}">
                  <a16:creationId xmlns:a16="http://schemas.microsoft.com/office/drawing/2014/main" id="{C35878F0-7B84-49A2-9DAF-FAD986BA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2641600"/>
              <a:ext cx="3175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20">
              <a:extLst>
                <a:ext uri="{FF2B5EF4-FFF2-40B4-BE49-F238E27FC236}">
                  <a16:creationId xmlns:a16="http://schemas.microsoft.com/office/drawing/2014/main" id="{8818E88E-02D6-400C-B12E-7FF7E5EB2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350" y="2641600"/>
              <a:ext cx="3175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21">
              <a:extLst>
                <a:ext uri="{FF2B5EF4-FFF2-40B4-BE49-F238E27FC236}">
                  <a16:creationId xmlns:a16="http://schemas.microsoft.com/office/drawing/2014/main" id="{834A0543-3C0D-46BE-9128-525FC94D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550" y="2641600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22">
              <a:extLst>
                <a:ext uri="{FF2B5EF4-FFF2-40B4-BE49-F238E27FC236}">
                  <a16:creationId xmlns:a16="http://schemas.microsoft.com/office/drawing/2014/main" id="{334E8538-9540-41B0-A387-483F385CA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363" y="2641600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$77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4CF5E7D8-42F5-4FAB-9BC0-0D2447F77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3022600"/>
              <a:ext cx="17891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Net Public Subsidy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24">
              <a:extLst>
                <a:ext uri="{FF2B5EF4-FFF2-40B4-BE49-F238E27FC236}">
                  <a16:creationId xmlns:a16="http://schemas.microsoft.com/office/drawing/2014/main" id="{51FD3128-24A3-4F0D-92E8-0B9ED0292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025" y="3022600"/>
              <a:ext cx="546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$228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684629C1-8BBC-4565-B0B1-5B271E7E2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3022600"/>
              <a:ext cx="546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$196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26">
              <a:extLst>
                <a:ext uri="{FF2B5EF4-FFF2-40B4-BE49-F238E27FC236}">
                  <a16:creationId xmlns:a16="http://schemas.microsoft.com/office/drawing/2014/main" id="{0AEA3D4D-40C3-40FF-B625-C05B323F5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0" y="3022600"/>
              <a:ext cx="546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$229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94A5C31C-D5B0-45F1-B9B8-D539C661F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3022600"/>
              <a:ext cx="546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Line 72">
              <a:extLst>
                <a:ext uri="{FF2B5EF4-FFF2-40B4-BE49-F238E27FC236}">
                  <a16:creationId xmlns:a16="http://schemas.microsoft.com/office/drawing/2014/main" id="{C5F3311F-23A1-4584-B191-D094B5CC8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" y="3327400"/>
              <a:ext cx="777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F57DD13-AA77-4501-8248-D932CA338DCF}"/>
              </a:ext>
            </a:extLst>
          </p:cNvPr>
          <p:cNvGrpSpPr/>
          <p:nvPr/>
        </p:nvGrpSpPr>
        <p:grpSpPr>
          <a:xfrm>
            <a:off x="228600" y="3441700"/>
            <a:ext cx="7775575" cy="609600"/>
            <a:chOff x="228600" y="3441700"/>
            <a:chExt cx="7775575" cy="609600"/>
          </a:xfrm>
        </p:grpSpPr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6E782671-EE9A-41D4-BFA9-B0168ACC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362" y="3568700"/>
              <a:ext cx="2067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</a:rPr>
                <a:t>---</a:t>
              </a:r>
              <a:endParaRPr kumimoji="0" lang="en-US" alt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F472FE49-6ADF-455C-AEB1-AC0DEE68D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638" y="3568700"/>
              <a:ext cx="4399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$114</a:t>
              </a:r>
              <a:endParaRPr kumimoji="0" lang="en-US" alt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30">
              <a:extLst>
                <a:ext uri="{FF2B5EF4-FFF2-40B4-BE49-F238E27FC236}">
                  <a16:creationId xmlns:a16="http://schemas.microsoft.com/office/drawing/2014/main" id="{BBBE943F-FA12-402F-B501-EB550821F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050" y="356870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$106</a:t>
              </a:r>
              <a:endParaRPr kumimoji="0" lang="en-US" alt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31">
              <a:extLst>
                <a:ext uri="{FF2B5EF4-FFF2-40B4-BE49-F238E27FC236}">
                  <a16:creationId xmlns:a16="http://schemas.microsoft.com/office/drawing/2014/main" id="{ECC5D145-4FCE-41B8-8329-1F6A8E4BD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356870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$123</a:t>
              </a:r>
              <a:endParaRPr kumimoji="0" lang="en-US" alt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65">
              <a:extLst>
                <a:ext uri="{FF2B5EF4-FFF2-40B4-BE49-F238E27FC236}">
                  <a16:creationId xmlns:a16="http://schemas.microsoft.com/office/drawing/2014/main" id="{17882BCE-BB64-4931-AA74-DD69EB655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" y="3441700"/>
              <a:ext cx="27400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Transfers to </a:t>
              </a:r>
              <a:r>
                <a:rPr kumimoji="0" lang="en-US" altLang="en-US" sz="16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Inframarginals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43897A02-F4F0-470B-9118-0C4407A20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" y="3683000"/>
              <a:ext cx="23209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  (per newly enrolled)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74">
              <a:extLst>
                <a:ext uri="{FF2B5EF4-FFF2-40B4-BE49-F238E27FC236}">
                  <a16:creationId xmlns:a16="http://schemas.microsoft.com/office/drawing/2014/main" id="{381DF4AA-FFF7-4318-A032-469354545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" y="4038600"/>
              <a:ext cx="777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5">
              <a:extLst>
                <a:ext uri="{FF2B5EF4-FFF2-40B4-BE49-F238E27FC236}">
                  <a16:creationId xmlns:a16="http://schemas.microsoft.com/office/drawing/2014/main" id="{6691C6A6-25FA-47A4-BB8B-19959CC00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038600"/>
              <a:ext cx="777557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26F926B5-70B8-4F8F-B3E8-DD9856EA450A}"/>
              </a:ext>
            </a:extLst>
          </p:cNvPr>
          <p:cNvSpPr txBox="1"/>
          <p:nvPr/>
        </p:nvSpPr>
        <p:spPr>
          <a:xfrm>
            <a:off x="228600" y="6106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* Note: Estimates follow method in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Finkelstein, Hendren, Shepard (2019).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62BC33C-93E5-4269-BB13-C1C3C4BA25A4}"/>
              </a:ext>
            </a:extLst>
          </p:cNvPr>
          <p:cNvSpPr txBox="1"/>
          <p:nvPr/>
        </p:nvSpPr>
        <p:spPr>
          <a:xfrm>
            <a:off x="7774465" y="2730500"/>
            <a:ext cx="136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cost on marginals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7B8F83B-3C9E-47C0-A943-7BF8E4CCA3A3}"/>
              </a:ext>
            </a:extLst>
          </p:cNvPr>
          <p:cNvSpPr txBox="1"/>
          <p:nvPr/>
        </p:nvSpPr>
        <p:spPr>
          <a:xfrm>
            <a:off x="7700963" y="3424388"/>
            <a:ext cx="1481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subsidy transfer</a:t>
            </a:r>
          </a:p>
        </p:txBody>
      </p:sp>
      <p:sp>
        <p:nvSpPr>
          <p:cNvPr id="148" name="Right Brace 147">
            <a:extLst>
              <a:ext uri="{FF2B5EF4-FFF2-40B4-BE49-F238E27FC236}">
                <a16:creationId xmlns:a16="http://schemas.microsoft.com/office/drawing/2014/main" id="{251BA8F6-398B-4AFC-96EE-47E55194B032}"/>
              </a:ext>
            </a:extLst>
          </p:cNvPr>
          <p:cNvSpPr/>
          <p:nvPr/>
        </p:nvSpPr>
        <p:spPr>
          <a:xfrm rot="5400000">
            <a:off x="6088098" y="4204347"/>
            <a:ext cx="310252" cy="3151947"/>
          </a:xfrm>
          <a:prstGeom prst="rightBrac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151C623-E008-4DAA-9E2F-2ACBDDB8864E}"/>
              </a:ext>
            </a:extLst>
          </p:cNvPr>
          <p:cNvSpPr txBox="1"/>
          <p:nvPr/>
        </p:nvSpPr>
        <p:spPr>
          <a:xfrm>
            <a:off x="4219575" y="5935444"/>
            <a:ext cx="403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Subsidies </a:t>
            </a:r>
            <a:r>
              <a:rPr lang="en-US" i="1" u="sng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36-125% more expensive</a:t>
            </a:r>
            <a:r>
              <a:rPr lang="en-US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auto enrollment</a:t>
            </a:r>
          </a:p>
        </p:txBody>
      </p:sp>
    </p:spTree>
    <p:extLst>
      <p:ext uri="{BB962C8B-B14F-4D97-AF65-F5344CB8AC3E}">
        <p14:creationId xmlns:p14="http://schemas.microsoft.com/office/powerpoint/2010/main" val="41095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 animBg="1"/>
      <p:bldP spid="14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Eligibility Application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46603"/>
            <a:ext cx="4367861" cy="5733213"/>
          </a:xfrm>
          <a:prstGeom prst="rect">
            <a:avLst/>
          </a:prstGeom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48" y="867385"/>
            <a:ext cx="4416351" cy="5727757"/>
          </a:xfrm>
          <a:prstGeom prst="rect">
            <a:avLst/>
          </a:prstGeom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544852-964F-47B7-9C6A-E79D8F53E817}"/>
              </a:ext>
            </a:extLst>
          </p:cNvPr>
          <p:cNvSpPr txBox="1"/>
          <p:nvPr/>
        </p:nvSpPr>
        <p:spPr>
          <a:xfrm>
            <a:off x="45028" y="6369627"/>
            <a:ext cx="12607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4" action="ppaction://hlinksldjump"/>
              </a:rPr>
              <a:t>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18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Eligibility Application Form (2)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7" y="904642"/>
            <a:ext cx="4369727" cy="5664927"/>
          </a:xfrm>
          <a:prstGeom prst="rect">
            <a:avLst/>
          </a:prstGeom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79" y="914072"/>
            <a:ext cx="4338290" cy="5646065"/>
          </a:xfrm>
          <a:prstGeom prst="rect">
            <a:avLst/>
          </a:prstGeom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026C82-981C-4745-BB0E-ED244945819B}"/>
              </a:ext>
            </a:extLst>
          </p:cNvPr>
          <p:cNvSpPr txBox="1"/>
          <p:nvPr/>
        </p:nvSpPr>
        <p:spPr>
          <a:xfrm>
            <a:off x="45028" y="6369627"/>
            <a:ext cx="12607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4" action="ppaction://hlinksldjump"/>
              </a:rPr>
              <a:t>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81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Eligibility Application Form (3)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1" y="914400"/>
            <a:ext cx="4306854" cy="5551754"/>
          </a:xfrm>
          <a:prstGeom prst="rect">
            <a:avLst/>
          </a:prstGeom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65" y="904009"/>
            <a:ext cx="4281704" cy="5690076"/>
          </a:xfrm>
          <a:prstGeom prst="rect">
            <a:avLst/>
          </a:prstGeom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223490-BBC0-4725-950D-9A707519C34C}"/>
              </a:ext>
            </a:extLst>
          </p:cNvPr>
          <p:cNvSpPr txBox="1"/>
          <p:nvPr/>
        </p:nvSpPr>
        <p:spPr>
          <a:xfrm>
            <a:off x="45028" y="6369627"/>
            <a:ext cx="12607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4" action="ppaction://hlinksldjump"/>
              </a:rPr>
              <a:t>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591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EEAE-E73B-4645-A8A0-79BAFC6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Plan Choice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341874" cy="5715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6" y="842198"/>
            <a:ext cx="4341874" cy="5707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89C2AE-F291-4296-B62A-2314372924B3}"/>
              </a:ext>
            </a:extLst>
          </p:cNvPr>
          <p:cNvSpPr/>
          <p:nvPr/>
        </p:nvSpPr>
        <p:spPr>
          <a:xfrm>
            <a:off x="4714875" y="1828800"/>
            <a:ext cx="4038600" cy="182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40786C-AA29-4BA7-A0BC-2F6D00174262}"/>
              </a:ext>
            </a:extLst>
          </p:cNvPr>
          <p:cNvSpPr/>
          <p:nvPr/>
        </p:nvSpPr>
        <p:spPr>
          <a:xfrm>
            <a:off x="465199" y="4191000"/>
            <a:ext cx="3725801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6259F-A8D2-43A1-97DF-76502C8D0326}"/>
              </a:ext>
            </a:extLst>
          </p:cNvPr>
          <p:cNvSpPr/>
          <p:nvPr/>
        </p:nvSpPr>
        <p:spPr>
          <a:xfrm>
            <a:off x="5105400" y="5915025"/>
            <a:ext cx="3725801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4B760-95F0-4289-9FEC-BC7A781B28E0}"/>
              </a:ext>
            </a:extLst>
          </p:cNvPr>
          <p:cNvSpPr txBox="1"/>
          <p:nvPr/>
        </p:nvSpPr>
        <p:spPr>
          <a:xfrm>
            <a:off x="16844" y="6448425"/>
            <a:ext cx="12607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 Go back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A71C88-0CD2-438B-87E4-D9A28C8E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on Auto Enrollment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540ED-3A94-48F7-B8C9-74C8F63C9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auto enrollment policy is </a:t>
            </a:r>
            <a:r>
              <a:rPr lang="en-US" b="1" dirty="0"/>
              <a:t>standard in Medicaid managed care programs </a:t>
            </a:r>
            <a:r>
              <a:rPr lang="en-US" i="1" dirty="0"/>
              <a:t>(called “auto assignment”)</a:t>
            </a:r>
          </a:p>
          <a:p>
            <a:pPr lvl="1"/>
            <a:endParaRPr lang="en-US" b="1" i="1" dirty="0">
              <a:solidFill>
                <a:srgbClr val="003366"/>
              </a:solidFill>
            </a:endParaRPr>
          </a:p>
          <a:p>
            <a:pPr lvl="1"/>
            <a:endParaRPr lang="en-US" b="1" i="1" dirty="0">
              <a:solidFill>
                <a:srgbClr val="003366"/>
              </a:solidFill>
            </a:endParaRPr>
          </a:p>
          <a:p>
            <a:r>
              <a:rPr lang="en-US" dirty="0">
                <a:solidFill>
                  <a:srgbClr val="003366"/>
                </a:solidFill>
              </a:rPr>
              <a:t>Auto enrollment is</a:t>
            </a:r>
            <a:r>
              <a:rPr lang="en-US" b="1" dirty="0">
                <a:solidFill>
                  <a:srgbClr val="003366"/>
                </a:solidFill>
              </a:rPr>
              <a:t> very common in Medicaid</a:t>
            </a:r>
            <a:r>
              <a:rPr lang="en-US" dirty="0">
                <a:solidFill>
                  <a:srgbClr val="003366"/>
                </a:solidFill>
              </a:rPr>
              <a:t> </a:t>
            </a:r>
          </a:p>
          <a:p>
            <a:pPr lvl="1"/>
            <a:r>
              <a:rPr lang="en-US" dirty="0"/>
              <a:t>Median state auto enrolls 45% of new enrollees (</a:t>
            </a:r>
            <a:r>
              <a:rPr lang="en-US" dirty="0">
                <a:hlinkClick r:id="rId3"/>
              </a:rPr>
              <a:t>KFF 2015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But no previous evidence on causal effect of </a:t>
            </a:r>
            <a:r>
              <a:rPr lang="en-US" u="sng" dirty="0"/>
              <a:t>turning off</a:t>
            </a:r>
            <a:r>
              <a:rPr lang="en-US" dirty="0"/>
              <a:t> this policy</a:t>
            </a:r>
          </a:p>
          <a:p>
            <a:pPr lvl="2"/>
            <a:r>
              <a:rPr lang="en-US" dirty="0"/>
              <a:t>Other work uses random auto assignment to estimate causal plan effects </a:t>
            </a:r>
            <a:r>
              <a:rPr lang="en-US" sz="1600" dirty="0">
                <a:solidFill>
                  <a:srgbClr val="003366"/>
                </a:solidFill>
              </a:rPr>
              <a:t>[Garthwaite &amp; </a:t>
            </a:r>
            <a:r>
              <a:rPr lang="en-US" sz="1600" dirty="0" err="1">
                <a:solidFill>
                  <a:srgbClr val="003366"/>
                </a:solidFill>
              </a:rPr>
              <a:t>Notowidigdo</a:t>
            </a:r>
            <a:r>
              <a:rPr lang="en-US" sz="1600" dirty="0">
                <a:solidFill>
                  <a:srgbClr val="003366"/>
                </a:solidFill>
              </a:rPr>
              <a:t> 2020; </a:t>
            </a:r>
            <a:r>
              <a:rPr lang="en-US" sz="1600" dirty="0" err="1">
                <a:solidFill>
                  <a:srgbClr val="003366"/>
                </a:solidFill>
              </a:rPr>
              <a:t>Geruso</a:t>
            </a:r>
            <a:r>
              <a:rPr lang="en-US" sz="1600" dirty="0">
                <a:solidFill>
                  <a:srgbClr val="003366"/>
                </a:solidFill>
              </a:rPr>
              <a:t>, Layton, Wallace 2020]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3366"/>
                </a:solidFill>
              </a:rPr>
              <a:t>But not used by</a:t>
            </a:r>
            <a:r>
              <a:rPr lang="en-US" b="1" dirty="0">
                <a:solidFill>
                  <a:srgbClr val="003366"/>
                </a:solidFill>
              </a:rPr>
              <a:t> ACA health insurance exchanges</a:t>
            </a:r>
          </a:p>
          <a:p>
            <a:pPr lvl="1"/>
            <a:r>
              <a:rPr lang="en-US" dirty="0"/>
              <a:t>Most people not eligible for $0 coverage, and states do not have legal authority to auto enroll and withhold premiums (e.g., via taxes). </a:t>
            </a:r>
          </a:p>
          <a:p>
            <a:pPr lvl="1"/>
            <a:r>
              <a:rPr lang="en-US" dirty="0"/>
              <a:t>May help explain lower take-up of ACA exchanges.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6E3BF-5CEC-48E8-B8EA-9ED38169A4C9}"/>
              </a:ext>
            </a:extLst>
          </p:cNvPr>
          <p:cNvSpPr txBox="1"/>
          <p:nvPr/>
        </p:nvSpPr>
        <p:spPr>
          <a:xfrm>
            <a:off x="7750726" y="6336268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4" action="ppaction://hlinksldjump"/>
              </a:rPr>
              <a:t>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6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A5B4-D829-6357-9102-73B5D3B0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</a:t>
            </a:r>
          </a:p>
        </p:txBody>
      </p:sp>
      <p:pic>
        <p:nvPicPr>
          <p:cNvPr id="5" name="Picture 4" descr="A table with numbers and a few words&#10;&#10;Description automatically generated with medium confidence">
            <a:extLst>
              <a:ext uri="{FF2B5EF4-FFF2-40B4-BE49-F238E27FC236}">
                <a16:creationId xmlns:a16="http://schemas.microsoft.com/office/drawing/2014/main" id="{27050AEF-D185-0FB0-BCCF-1D8C0E6AF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517812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025FF-C400-B4A6-6113-0A4DBA792AD5}"/>
              </a:ext>
            </a:extLst>
          </p:cNvPr>
          <p:cNvSpPr txBox="1"/>
          <p:nvPr/>
        </p:nvSpPr>
        <p:spPr>
          <a:xfrm>
            <a:off x="228600" y="6323863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3" action="ppaction://hlinksldjump"/>
              </a:rPr>
              <a:t>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90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A5B4-D829-6357-9102-73B5D3B0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 (2)</a:t>
            </a:r>
          </a:p>
        </p:txBody>
      </p:sp>
      <p:pic>
        <p:nvPicPr>
          <p:cNvPr id="7" name="Picture 6" descr="A white and black table with black text&#10;&#10;Description automatically generated">
            <a:extLst>
              <a:ext uri="{FF2B5EF4-FFF2-40B4-BE49-F238E27FC236}">
                <a16:creationId xmlns:a16="http://schemas.microsoft.com/office/drawing/2014/main" id="{6E11B345-5274-2248-7835-DE05CFBC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648200" cy="3699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070BD-1A45-2447-1ACA-E75D2C737880}"/>
              </a:ext>
            </a:extLst>
          </p:cNvPr>
          <p:cNvSpPr txBox="1"/>
          <p:nvPr/>
        </p:nvSpPr>
        <p:spPr>
          <a:xfrm>
            <a:off x="228600" y="6323863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3" action="ppaction://hlinksldjump"/>
              </a:rPr>
              <a:t>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38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4939FA8D-300E-4408-8DE2-15535CA3967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4775" y="685800"/>
            <a:ext cx="86582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2FEA2BE-5AE4-465B-B7B9-62EE0D9C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895350"/>
            <a:ext cx="7358063" cy="4714875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766127D5-1796-41FF-B3F1-E94060B61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388" y="5489575"/>
            <a:ext cx="7370763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241DE8BB-AF94-4F5F-A021-3C6929EC5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388" y="4595813"/>
            <a:ext cx="7370763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AC3F1AC3-1D1A-44D1-A280-FB3D89924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388" y="3700463"/>
            <a:ext cx="7370763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C679F9B1-D3D8-47D0-B728-2A572D965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388" y="2805113"/>
            <a:ext cx="7370763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FFF780F7-ACE2-4336-9561-76DF5B17D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388" y="1911350"/>
            <a:ext cx="7370763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B198070D-9378-449F-AB2B-4B7DED168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388" y="1016000"/>
            <a:ext cx="7370763" cy="0"/>
          </a:xfrm>
          <a:prstGeom prst="line">
            <a:avLst/>
          </a:prstGeom>
          <a:noFill/>
          <a:ln w="17463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9AEAFCA8-8BEA-4089-962B-1AC55DB52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2763" y="889000"/>
            <a:ext cx="0" cy="4727575"/>
          </a:xfrm>
          <a:prstGeom prst="line">
            <a:avLst/>
          </a:prstGeom>
          <a:noFill/>
          <a:ln w="17463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8447DEC-1311-428D-AC9D-097CDBCB709E}"/>
              </a:ext>
            </a:extLst>
          </p:cNvPr>
          <p:cNvSpPr>
            <a:spLocks/>
          </p:cNvSpPr>
          <p:nvPr/>
        </p:nvSpPr>
        <p:spPr bwMode="auto">
          <a:xfrm>
            <a:off x="1797050" y="1046163"/>
            <a:ext cx="6403975" cy="3779838"/>
          </a:xfrm>
          <a:custGeom>
            <a:avLst/>
            <a:gdLst>
              <a:gd name="T0" fmla="*/ 0 w 4034"/>
              <a:gd name="T1" fmla="*/ 2156 h 2381"/>
              <a:gd name="T2" fmla="*/ 75 w 4034"/>
              <a:gd name="T3" fmla="*/ 0 h 2381"/>
              <a:gd name="T4" fmla="*/ 224 w 4034"/>
              <a:gd name="T5" fmla="*/ 1248 h 2381"/>
              <a:gd name="T6" fmla="*/ 374 w 4034"/>
              <a:gd name="T7" fmla="*/ 1941 h 2381"/>
              <a:gd name="T8" fmla="*/ 523 w 4034"/>
              <a:gd name="T9" fmla="*/ 1673 h 2381"/>
              <a:gd name="T10" fmla="*/ 673 w 4034"/>
              <a:gd name="T11" fmla="*/ 1792 h 2381"/>
              <a:gd name="T12" fmla="*/ 822 w 4034"/>
              <a:gd name="T13" fmla="*/ 1812 h 2381"/>
              <a:gd name="T14" fmla="*/ 971 w 4034"/>
              <a:gd name="T15" fmla="*/ 1700 h 2381"/>
              <a:gd name="T16" fmla="*/ 1121 w 4034"/>
              <a:gd name="T17" fmla="*/ 1696 h 2381"/>
              <a:gd name="T18" fmla="*/ 1270 w 4034"/>
              <a:gd name="T19" fmla="*/ 1933 h 2381"/>
              <a:gd name="T20" fmla="*/ 1419 w 4034"/>
              <a:gd name="T21" fmla="*/ 1964 h 2381"/>
              <a:gd name="T22" fmla="*/ 1569 w 4034"/>
              <a:gd name="T23" fmla="*/ 2043 h 2381"/>
              <a:gd name="T24" fmla="*/ 1718 w 4034"/>
              <a:gd name="T25" fmla="*/ 2033 h 2381"/>
              <a:gd name="T26" fmla="*/ 1868 w 4034"/>
              <a:gd name="T27" fmla="*/ 2139 h 2381"/>
              <a:gd name="T28" fmla="*/ 2017 w 4034"/>
              <a:gd name="T29" fmla="*/ 2061 h 2381"/>
              <a:gd name="T30" fmla="*/ 2167 w 4034"/>
              <a:gd name="T31" fmla="*/ 1874 h 2381"/>
              <a:gd name="T32" fmla="*/ 2316 w 4034"/>
              <a:gd name="T33" fmla="*/ 1994 h 2381"/>
              <a:gd name="T34" fmla="*/ 2465 w 4034"/>
              <a:gd name="T35" fmla="*/ 2323 h 2381"/>
              <a:gd name="T36" fmla="*/ 2615 w 4034"/>
              <a:gd name="T37" fmla="*/ 2297 h 2381"/>
              <a:gd name="T38" fmla="*/ 2764 w 4034"/>
              <a:gd name="T39" fmla="*/ 2313 h 2381"/>
              <a:gd name="T40" fmla="*/ 2914 w 4034"/>
              <a:gd name="T41" fmla="*/ 2280 h 2381"/>
              <a:gd name="T42" fmla="*/ 3100 w 4034"/>
              <a:gd name="T43" fmla="*/ 1950 h 2381"/>
              <a:gd name="T44" fmla="*/ 3287 w 4034"/>
              <a:gd name="T45" fmla="*/ 2336 h 2381"/>
              <a:gd name="T46" fmla="*/ 3437 w 4034"/>
              <a:gd name="T47" fmla="*/ 2317 h 2381"/>
              <a:gd name="T48" fmla="*/ 3586 w 4034"/>
              <a:gd name="T49" fmla="*/ 2353 h 2381"/>
              <a:gd name="T50" fmla="*/ 3735 w 4034"/>
              <a:gd name="T51" fmla="*/ 2381 h 2381"/>
              <a:gd name="T52" fmla="*/ 3885 w 4034"/>
              <a:gd name="T53" fmla="*/ 2347 h 2381"/>
              <a:gd name="T54" fmla="*/ 4034 w 4034"/>
              <a:gd name="T55" fmla="*/ 2337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4" h="2381">
                <a:moveTo>
                  <a:pt x="0" y="2156"/>
                </a:moveTo>
                <a:lnTo>
                  <a:pt x="75" y="0"/>
                </a:lnTo>
                <a:lnTo>
                  <a:pt x="224" y="1248"/>
                </a:lnTo>
                <a:lnTo>
                  <a:pt x="374" y="1941"/>
                </a:lnTo>
                <a:lnTo>
                  <a:pt x="523" y="1673"/>
                </a:lnTo>
                <a:lnTo>
                  <a:pt x="673" y="1792"/>
                </a:lnTo>
                <a:lnTo>
                  <a:pt x="822" y="1812"/>
                </a:lnTo>
                <a:lnTo>
                  <a:pt x="971" y="1700"/>
                </a:lnTo>
                <a:lnTo>
                  <a:pt x="1121" y="1696"/>
                </a:lnTo>
                <a:lnTo>
                  <a:pt x="1270" y="1933"/>
                </a:lnTo>
                <a:lnTo>
                  <a:pt x="1419" y="1964"/>
                </a:lnTo>
                <a:lnTo>
                  <a:pt x="1569" y="2043"/>
                </a:lnTo>
                <a:lnTo>
                  <a:pt x="1718" y="2033"/>
                </a:lnTo>
                <a:lnTo>
                  <a:pt x="1868" y="2139"/>
                </a:lnTo>
                <a:lnTo>
                  <a:pt x="2017" y="2061"/>
                </a:lnTo>
                <a:lnTo>
                  <a:pt x="2167" y="1874"/>
                </a:lnTo>
                <a:lnTo>
                  <a:pt x="2316" y="1994"/>
                </a:lnTo>
                <a:lnTo>
                  <a:pt x="2465" y="2323"/>
                </a:lnTo>
                <a:lnTo>
                  <a:pt x="2615" y="2297"/>
                </a:lnTo>
                <a:lnTo>
                  <a:pt x="2764" y="2313"/>
                </a:lnTo>
                <a:lnTo>
                  <a:pt x="2914" y="2280"/>
                </a:lnTo>
                <a:lnTo>
                  <a:pt x="3100" y="1950"/>
                </a:lnTo>
                <a:lnTo>
                  <a:pt x="3287" y="2336"/>
                </a:lnTo>
                <a:lnTo>
                  <a:pt x="3437" y="2317"/>
                </a:lnTo>
                <a:lnTo>
                  <a:pt x="3586" y="2353"/>
                </a:lnTo>
                <a:lnTo>
                  <a:pt x="3735" y="2381"/>
                </a:lnTo>
                <a:lnTo>
                  <a:pt x="3885" y="2347"/>
                </a:lnTo>
                <a:lnTo>
                  <a:pt x="4034" y="2337"/>
                </a:lnTo>
              </a:path>
            </a:pathLst>
          </a:custGeom>
          <a:noFill/>
          <a:ln w="22225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16B8FD9F-33F6-4A3E-8D9F-81EF99AE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442912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B84A6A6C-9879-4F44-9E0E-AC53C9075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438650"/>
            <a:ext cx="61913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D96C2C24-FC2E-4699-85BF-F8C1F2F10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1006475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F91BF3EA-962F-4036-AB7E-67977961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1014413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3F7A99D5-A84A-439E-95F4-DC543C019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298767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270E7C9F-385F-4CD9-BD1A-F2264622C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2997200"/>
            <a:ext cx="61913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3F9B6AD5-AB83-4D96-BDDC-BDB8CE4F7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087813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26E5F17B-0704-4AD3-8B5E-02A9C943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4095750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B760F9C2-BFDC-4BDF-BA1D-684B48CB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3662363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410011FB-2BB6-469D-9CA4-B731F189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3670300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3667252F-A06C-47F9-8A6C-2250BD3A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385127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6EF6EFB2-B565-4416-8F59-31E4465AD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3860800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FB847BBC-E5D6-447D-8136-F19F97340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3883025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18FA29D-B140-4175-B54A-65E99BF9C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3892550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313D125F-9542-40A4-A32E-8B299B84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370522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8D804DD3-64F8-4629-B0FE-04294D60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3714750"/>
            <a:ext cx="61913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D8816766-FCB8-4D32-9F89-27658FE50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3698875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1FA53D8E-3FCA-4C0C-AB8D-F691957F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3708400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5D22B0C6-2C2F-450F-9A72-E6062F63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4075113"/>
            <a:ext cx="80963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4474EEF0-CCAB-4AA9-93EA-89745C0D1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3" y="4083050"/>
            <a:ext cx="61913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D7440E72-6CE8-49AB-84B6-5CFACCC08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4124325"/>
            <a:ext cx="80963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D1094CB7-51ED-4367-8930-BC5EA520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132263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416827B0-BDD2-4243-A6F7-2E45AD70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249738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id="{434C5A2C-3A33-4E73-937F-1D5E4D5F1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4259263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40">
            <a:extLst>
              <a:ext uri="{FF2B5EF4-FFF2-40B4-BE49-F238E27FC236}">
                <a16:creationId xmlns:a16="http://schemas.microsoft.com/office/drawing/2014/main" id="{BA2B822B-F009-45AE-8E16-4C52FB172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4233863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2DC6135-12E5-4795-B5FE-55DBAA951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3" y="4243388"/>
            <a:ext cx="61913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DE33DECC-169C-4E42-9477-CAAE2E110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4402138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3">
            <a:extLst>
              <a:ext uri="{FF2B5EF4-FFF2-40B4-BE49-F238E27FC236}">
                <a16:creationId xmlns:a16="http://schemas.microsoft.com/office/drawing/2014/main" id="{9475B25A-B668-425F-8AAA-B0EDB730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4410075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342D5112-55FF-4077-A5B0-5E223819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4279900"/>
            <a:ext cx="80963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5">
            <a:extLst>
              <a:ext uri="{FF2B5EF4-FFF2-40B4-BE49-F238E27FC236}">
                <a16:creationId xmlns:a16="http://schemas.microsoft.com/office/drawing/2014/main" id="{CF455625-1718-4633-96DC-E3D39AB8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4287838"/>
            <a:ext cx="61913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1408E370-5321-4CFE-AD0E-343A12D5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3981450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879ADE78-BB35-4635-99B2-A22F4A04F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3990975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4D7CCE79-1FD2-4907-B1B9-BD9C8220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4170363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9">
            <a:extLst>
              <a:ext uri="{FF2B5EF4-FFF2-40B4-BE49-F238E27FC236}">
                <a16:creationId xmlns:a16="http://schemas.microsoft.com/office/drawing/2014/main" id="{9D073A50-9DA8-4100-BE45-8FA582A6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4179888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50">
            <a:extLst>
              <a:ext uri="{FF2B5EF4-FFF2-40B4-BE49-F238E27FC236}">
                <a16:creationId xmlns:a16="http://schemas.microsoft.com/office/drawing/2014/main" id="{84CC05C7-20A0-475B-9B7B-9350328D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4694238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1">
            <a:extLst>
              <a:ext uri="{FF2B5EF4-FFF2-40B4-BE49-F238E27FC236}">
                <a16:creationId xmlns:a16="http://schemas.microsoft.com/office/drawing/2014/main" id="{E131583E-49EE-44B1-9DCF-90ED32BD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4703763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2">
            <a:extLst>
              <a:ext uri="{FF2B5EF4-FFF2-40B4-BE49-F238E27FC236}">
                <a16:creationId xmlns:a16="http://schemas.microsoft.com/office/drawing/2014/main" id="{7B9833E5-7DF0-4747-AA26-EDD922213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4652963"/>
            <a:ext cx="79375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3">
            <a:extLst>
              <a:ext uri="{FF2B5EF4-FFF2-40B4-BE49-F238E27FC236}">
                <a16:creationId xmlns:a16="http://schemas.microsoft.com/office/drawing/2014/main" id="{F3160EEE-5D6F-414D-8ADF-DCAC3421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4660900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4">
            <a:extLst>
              <a:ext uri="{FF2B5EF4-FFF2-40B4-BE49-F238E27FC236}">
                <a16:creationId xmlns:a16="http://schemas.microsoft.com/office/drawing/2014/main" id="{6135AD5F-579E-4364-A816-0BB243A1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4676775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5">
            <a:extLst>
              <a:ext uri="{FF2B5EF4-FFF2-40B4-BE49-F238E27FC236}">
                <a16:creationId xmlns:a16="http://schemas.microsoft.com/office/drawing/2014/main" id="{C7CEC13F-810F-4171-A227-877D19383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686300"/>
            <a:ext cx="61913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6">
            <a:extLst>
              <a:ext uri="{FF2B5EF4-FFF2-40B4-BE49-F238E27FC236}">
                <a16:creationId xmlns:a16="http://schemas.microsoft.com/office/drawing/2014/main" id="{9760AC15-9A41-41E0-BDDF-837D726B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625975"/>
            <a:ext cx="80963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7">
            <a:extLst>
              <a:ext uri="{FF2B5EF4-FFF2-40B4-BE49-F238E27FC236}">
                <a16:creationId xmlns:a16="http://schemas.microsoft.com/office/drawing/2014/main" id="{91E98786-DA7F-440B-AE43-92675C13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633913"/>
            <a:ext cx="63500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8">
            <a:extLst>
              <a:ext uri="{FF2B5EF4-FFF2-40B4-BE49-F238E27FC236}">
                <a16:creationId xmlns:a16="http://schemas.microsoft.com/office/drawing/2014/main" id="{DFD12BC6-503C-4463-BE2F-AAD79A2D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4102100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9">
            <a:extLst>
              <a:ext uri="{FF2B5EF4-FFF2-40B4-BE49-F238E27FC236}">
                <a16:creationId xmlns:a16="http://schemas.microsoft.com/office/drawing/2014/main" id="{07311133-B056-4F00-991A-478D106C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38" y="4111625"/>
            <a:ext cx="61913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60">
            <a:extLst>
              <a:ext uri="{FF2B5EF4-FFF2-40B4-BE49-F238E27FC236}">
                <a16:creationId xmlns:a16="http://schemas.microsoft.com/office/drawing/2014/main" id="{0B22D29E-B458-4FD8-8CCF-CA7A99B6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4714875"/>
            <a:ext cx="80963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61">
            <a:extLst>
              <a:ext uri="{FF2B5EF4-FFF2-40B4-BE49-F238E27FC236}">
                <a16:creationId xmlns:a16="http://schemas.microsoft.com/office/drawing/2014/main" id="{7689E323-70F5-4BAD-A990-750259B0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4722813"/>
            <a:ext cx="61913" cy="63500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2">
            <a:extLst>
              <a:ext uri="{FF2B5EF4-FFF2-40B4-BE49-F238E27FC236}">
                <a16:creationId xmlns:a16="http://schemas.microsoft.com/office/drawing/2014/main" id="{49D04BA5-BD2D-4736-8F56-8D03A6D0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4684713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3">
            <a:extLst>
              <a:ext uri="{FF2B5EF4-FFF2-40B4-BE49-F238E27FC236}">
                <a16:creationId xmlns:a16="http://schemas.microsoft.com/office/drawing/2014/main" id="{3A468A7F-AB3A-4A6E-89D3-6B67E414A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694238"/>
            <a:ext cx="63500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4">
            <a:extLst>
              <a:ext uri="{FF2B5EF4-FFF2-40B4-BE49-F238E27FC236}">
                <a16:creationId xmlns:a16="http://schemas.microsoft.com/office/drawing/2014/main" id="{CA3E14F8-FEDC-4493-99B4-75A755F52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138" y="4741863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75B1AAB7-5E75-4462-9DCE-30B8F51B05D7}"/>
              </a:ext>
            </a:extLst>
          </p:cNvPr>
          <p:cNvSpPr>
            <a:spLocks/>
          </p:cNvSpPr>
          <p:nvPr/>
        </p:nvSpPr>
        <p:spPr bwMode="auto">
          <a:xfrm>
            <a:off x="7458075" y="4751388"/>
            <a:ext cx="63500" cy="61913"/>
          </a:xfrm>
          <a:custGeom>
            <a:avLst/>
            <a:gdLst>
              <a:gd name="T0" fmla="*/ 40 w 40"/>
              <a:gd name="T1" fmla="*/ 20 h 39"/>
              <a:gd name="T2" fmla="*/ 20 w 40"/>
              <a:gd name="T3" fmla="*/ 39 h 39"/>
              <a:gd name="T4" fmla="*/ 0 w 40"/>
              <a:gd name="T5" fmla="*/ 20 h 39"/>
              <a:gd name="T6" fmla="*/ 20 w 40"/>
              <a:gd name="T7" fmla="*/ 0 h 39"/>
              <a:gd name="T8" fmla="*/ 40 w 40"/>
              <a:gd name="T9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9">
                <a:moveTo>
                  <a:pt x="40" y="20"/>
                </a:moveTo>
                <a:cubicBezTo>
                  <a:pt x="40" y="30"/>
                  <a:pt x="31" y="39"/>
                  <a:pt x="20" y="39"/>
                </a:cubicBezTo>
                <a:cubicBezTo>
                  <a:pt x="9" y="39"/>
                  <a:pt x="0" y="30"/>
                  <a:pt x="0" y="20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40" y="8"/>
                  <a:pt x="40" y="20"/>
                </a:cubicBezTo>
              </a:path>
            </a:pathLst>
          </a:cu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6">
            <a:extLst>
              <a:ext uri="{FF2B5EF4-FFF2-40B4-BE49-F238E27FC236}">
                <a16:creationId xmlns:a16="http://schemas.microsoft.com/office/drawing/2014/main" id="{19F82CC1-AB80-4628-BE25-750A854EE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786313"/>
            <a:ext cx="80963" cy="79375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AFA29D12-A573-4DFC-8568-66E8D354B3E1}"/>
              </a:ext>
            </a:extLst>
          </p:cNvPr>
          <p:cNvSpPr>
            <a:spLocks/>
          </p:cNvSpPr>
          <p:nvPr/>
        </p:nvSpPr>
        <p:spPr bwMode="auto">
          <a:xfrm>
            <a:off x="7696200" y="4794250"/>
            <a:ext cx="63500" cy="63500"/>
          </a:xfrm>
          <a:custGeom>
            <a:avLst/>
            <a:gdLst>
              <a:gd name="T0" fmla="*/ 40 w 40"/>
              <a:gd name="T1" fmla="*/ 20 h 40"/>
              <a:gd name="T2" fmla="*/ 20 w 40"/>
              <a:gd name="T3" fmla="*/ 40 h 40"/>
              <a:gd name="T4" fmla="*/ 0 w 40"/>
              <a:gd name="T5" fmla="*/ 20 h 40"/>
              <a:gd name="T6" fmla="*/ 20 w 40"/>
              <a:gd name="T7" fmla="*/ 0 h 40"/>
              <a:gd name="T8" fmla="*/ 40 w 40"/>
              <a:gd name="T9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40" y="20"/>
                </a:moveTo>
                <a:cubicBezTo>
                  <a:pt x="40" y="31"/>
                  <a:pt x="30" y="40"/>
                  <a:pt x="20" y="40"/>
                </a:cubicBezTo>
                <a:cubicBezTo>
                  <a:pt x="8" y="40"/>
                  <a:pt x="0" y="31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30" y="0"/>
                  <a:pt x="40" y="9"/>
                  <a:pt x="40" y="20"/>
                </a:cubicBezTo>
              </a:path>
            </a:pathLst>
          </a:cu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8">
            <a:extLst>
              <a:ext uri="{FF2B5EF4-FFF2-40B4-BE49-F238E27FC236}">
                <a16:creationId xmlns:a16="http://schemas.microsoft.com/office/drawing/2014/main" id="{3B41B667-9677-4300-A6C1-30A9BFF3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732338"/>
            <a:ext cx="79375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1E9A1B3F-71B5-42BC-AFD1-EDF9D104E6FB}"/>
              </a:ext>
            </a:extLst>
          </p:cNvPr>
          <p:cNvSpPr>
            <a:spLocks/>
          </p:cNvSpPr>
          <p:nvPr/>
        </p:nvSpPr>
        <p:spPr bwMode="auto">
          <a:xfrm>
            <a:off x="7932738" y="4741863"/>
            <a:ext cx="63500" cy="61913"/>
          </a:xfrm>
          <a:custGeom>
            <a:avLst/>
            <a:gdLst>
              <a:gd name="T0" fmla="*/ 40 w 40"/>
              <a:gd name="T1" fmla="*/ 19 h 39"/>
              <a:gd name="T2" fmla="*/ 20 w 40"/>
              <a:gd name="T3" fmla="*/ 39 h 39"/>
              <a:gd name="T4" fmla="*/ 0 w 40"/>
              <a:gd name="T5" fmla="*/ 19 h 39"/>
              <a:gd name="T6" fmla="*/ 20 w 40"/>
              <a:gd name="T7" fmla="*/ 0 h 39"/>
              <a:gd name="T8" fmla="*/ 40 w 40"/>
              <a:gd name="T9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9">
                <a:moveTo>
                  <a:pt x="40" y="19"/>
                </a:moveTo>
                <a:cubicBezTo>
                  <a:pt x="40" y="31"/>
                  <a:pt x="31" y="39"/>
                  <a:pt x="20" y="39"/>
                </a:cubicBezTo>
                <a:cubicBezTo>
                  <a:pt x="9" y="39"/>
                  <a:pt x="0" y="31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0" y="9"/>
                  <a:pt x="40" y="19"/>
                </a:cubicBezTo>
              </a:path>
            </a:pathLst>
          </a:cu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70">
            <a:extLst>
              <a:ext uri="{FF2B5EF4-FFF2-40B4-BE49-F238E27FC236}">
                <a16:creationId xmlns:a16="http://schemas.microsoft.com/office/drawing/2014/main" id="{1D20D5EE-FEAF-436B-8358-57152225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338" y="4716463"/>
            <a:ext cx="80963" cy="80963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71">
            <a:extLst>
              <a:ext uri="{FF2B5EF4-FFF2-40B4-BE49-F238E27FC236}">
                <a16:creationId xmlns:a16="http://schemas.microsoft.com/office/drawing/2014/main" id="{F62002CE-D7B7-4268-9540-38A983AC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863" y="4725988"/>
            <a:ext cx="61913" cy="61913"/>
          </a:xfrm>
          <a:prstGeom prst="ellipse">
            <a:avLst/>
          </a:prstGeom>
          <a:noFill/>
          <a:ln w="17463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EA02D962-8307-4378-A471-B466FC1018B6}"/>
              </a:ext>
            </a:extLst>
          </p:cNvPr>
          <p:cNvSpPr>
            <a:spLocks/>
          </p:cNvSpPr>
          <p:nvPr/>
        </p:nvSpPr>
        <p:spPr bwMode="auto">
          <a:xfrm>
            <a:off x="1797050" y="3449638"/>
            <a:ext cx="4625975" cy="1408113"/>
          </a:xfrm>
          <a:custGeom>
            <a:avLst/>
            <a:gdLst>
              <a:gd name="T0" fmla="*/ 0 w 2914"/>
              <a:gd name="T1" fmla="*/ 850 h 887"/>
              <a:gd name="T2" fmla="*/ 75 w 2914"/>
              <a:gd name="T3" fmla="*/ 0 h 887"/>
              <a:gd name="T4" fmla="*/ 224 w 2914"/>
              <a:gd name="T5" fmla="*/ 583 h 887"/>
              <a:gd name="T6" fmla="*/ 374 w 2914"/>
              <a:gd name="T7" fmla="*/ 699 h 887"/>
              <a:gd name="T8" fmla="*/ 523 w 2914"/>
              <a:gd name="T9" fmla="*/ 676 h 887"/>
              <a:gd name="T10" fmla="*/ 672 w 2914"/>
              <a:gd name="T11" fmla="*/ 646 h 887"/>
              <a:gd name="T12" fmla="*/ 822 w 2914"/>
              <a:gd name="T13" fmla="*/ 647 h 887"/>
              <a:gd name="T14" fmla="*/ 971 w 2914"/>
              <a:gd name="T15" fmla="*/ 610 h 887"/>
              <a:gd name="T16" fmla="*/ 1121 w 2914"/>
              <a:gd name="T17" fmla="*/ 529 h 887"/>
              <a:gd name="T18" fmla="*/ 1270 w 2914"/>
              <a:gd name="T19" fmla="*/ 670 h 887"/>
              <a:gd name="T20" fmla="*/ 1419 w 2914"/>
              <a:gd name="T21" fmla="*/ 749 h 887"/>
              <a:gd name="T22" fmla="*/ 1569 w 2914"/>
              <a:gd name="T23" fmla="*/ 761 h 887"/>
              <a:gd name="T24" fmla="*/ 1718 w 2914"/>
              <a:gd name="T25" fmla="*/ 761 h 887"/>
              <a:gd name="T26" fmla="*/ 1868 w 2914"/>
              <a:gd name="T27" fmla="*/ 887 h 887"/>
              <a:gd name="T28" fmla="*/ 2017 w 2914"/>
              <a:gd name="T29" fmla="*/ 781 h 887"/>
              <a:gd name="T30" fmla="*/ 2167 w 2914"/>
              <a:gd name="T31" fmla="*/ 636 h 887"/>
              <a:gd name="T32" fmla="*/ 2316 w 2914"/>
              <a:gd name="T33" fmla="*/ 740 h 887"/>
              <a:gd name="T34" fmla="*/ 2465 w 2914"/>
              <a:gd name="T35" fmla="*/ 809 h 887"/>
              <a:gd name="T36" fmla="*/ 2615 w 2914"/>
              <a:gd name="T37" fmla="*/ 783 h 887"/>
              <a:gd name="T38" fmla="*/ 2764 w 2914"/>
              <a:gd name="T39" fmla="*/ 798 h 887"/>
              <a:gd name="T40" fmla="*/ 2914 w 2914"/>
              <a:gd name="T41" fmla="*/ 76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4" h="887">
                <a:moveTo>
                  <a:pt x="0" y="850"/>
                </a:moveTo>
                <a:lnTo>
                  <a:pt x="75" y="0"/>
                </a:lnTo>
                <a:lnTo>
                  <a:pt x="224" y="583"/>
                </a:lnTo>
                <a:lnTo>
                  <a:pt x="374" y="699"/>
                </a:lnTo>
                <a:lnTo>
                  <a:pt x="523" y="676"/>
                </a:lnTo>
                <a:lnTo>
                  <a:pt x="672" y="646"/>
                </a:lnTo>
                <a:lnTo>
                  <a:pt x="822" y="647"/>
                </a:lnTo>
                <a:lnTo>
                  <a:pt x="971" y="610"/>
                </a:lnTo>
                <a:lnTo>
                  <a:pt x="1121" y="529"/>
                </a:lnTo>
                <a:lnTo>
                  <a:pt x="1270" y="670"/>
                </a:lnTo>
                <a:lnTo>
                  <a:pt x="1419" y="749"/>
                </a:lnTo>
                <a:lnTo>
                  <a:pt x="1569" y="761"/>
                </a:lnTo>
                <a:lnTo>
                  <a:pt x="1718" y="761"/>
                </a:lnTo>
                <a:lnTo>
                  <a:pt x="1868" y="887"/>
                </a:lnTo>
                <a:lnTo>
                  <a:pt x="2017" y="781"/>
                </a:lnTo>
                <a:lnTo>
                  <a:pt x="2167" y="636"/>
                </a:lnTo>
                <a:lnTo>
                  <a:pt x="2316" y="740"/>
                </a:lnTo>
                <a:lnTo>
                  <a:pt x="2465" y="809"/>
                </a:lnTo>
                <a:lnTo>
                  <a:pt x="2615" y="783"/>
                </a:lnTo>
                <a:lnTo>
                  <a:pt x="2764" y="798"/>
                </a:lnTo>
                <a:lnTo>
                  <a:pt x="2914" y="766"/>
                </a:lnTo>
              </a:path>
            </a:pathLst>
          </a:cu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16754A9A-2A69-4834-9F25-242B39A6F239}"/>
              </a:ext>
            </a:extLst>
          </p:cNvPr>
          <p:cNvSpPr>
            <a:spLocks/>
          </p:cNvSpPr>
          <p:nvPr/>
        </p:nvSpPr>
        <p:spPr bwMode="auto">
          <a:xfrm>
            <a:off x="1739900" y="474186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4180231B-0EC0-46F5-B3A8-503D87D0DF06}"/>
              </a:ext>
            </a:extLst>
          </p:cNvPr>
          <p:cNvSpPr>
            <a:spLocks/>
          </p:cNvSpPr>
          <p:nvPr/>
        </p:nvSpPr>
        <p:spPr bwMode="auto">
          <a:xfrm>
            <a:off x="1752600" y="4754563"/>
            <a:ext cx="88900" cy="88900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BBD00EA2-3ADE-4838-9DF3-627DC6ABAA3D}"/>
              </a:ext>
            </a:extLst>
          </p:cNvPr>
          <p:cNvSpPr>
            <a:spLocks/>
          </p:cNvSpPr>
          <p:nvPr/>
        </p:nvSpPr>
        <p:spPr bwMode="auto">
          <a:xfrm>
            <a:off x="1858963" y="3392488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63A53C36-A2F0-4525-A6AE-2DA3F7EBF0D6}"/>
              </a:ext>
            </a:extLst>
          </p:cNvPr>
          <p:cNvSpPr>
            <a:spLocks/>
          </p:cNvSpPr>
          <p:nvPr/>
        </p:nvSpPr>
        <p:spPr bwMode="auto">
          <a:xfrm>
            <a:off x="1870075" y="3405188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8 h 57"/>
              <a:gd name="T4" fmla="*/ 29 w 57"/>
              <a:gd name="T5" fmla="*/ 57 h 57"/>
              <a:gd name="T6" fmla="*/ 57 w 57"/>
              <a:gd name="T7" fmla="*/ 28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8"/>
                </a:lnTo>
                <a:lnTo>
                  <a:pt x="29" y="57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7">
            <a:extLst>
              <a:ext uri="{FF2B5EF4-FFF2-40B4-BE49-F238E27FC236}">
                <a16:creationId xmlns:a16="http://schemas.microsoft.com/office/drawing/2014/main" id="{5B98F1B6-B657-4C44-BB30-600BFEDCBC27}"/>
              </a:ext>
            </a:extLst>
          </p:cNvPr>
          <p:cNvSpPr>
            <a:spLocks/>
          </p:cNvSpPr>
          <p:nvPr/>
        </p:nvSpPr>
        <p:spPr bwMode="auto">
          <a:xfrm>
            <a:off x="2095500" y="431800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A9CD3B95-90D7-4207-9B75-5DD437FF6A83}"/>
              </a:ext>
            </a:extLst>
          </p:cNvPr>
          <p:cNvSpPr>
            <a:spLocks/>
          </p:cNvSpPr>
          <p:nvPr/>
        </p:nvSpPr>
        <p:spPr bwMode="auto">
          <a:xfrm>
            <a:off x="2108200" y="4329113"/>
            <a:ext cx="90488" cy="90488"/>
          </a:xfrm>
          <a:custGeom>
            <a:avLst/>
            <a:gdLst>
              <a:gd name="T0" fmla="*/ 28 w 57"/>
              <a:gd name="T1" fmla="*/ 0 h 57"/>
              <a:gd name="T2" fmla="*/ 0 w 57"/>
              <a:gd name="T3" fmla="*/ 29 h 57"/>
              <a:gd name="T4" fmla="*/ 28 w 57"/>
              <a:gd name="T5" fmla="*/ 57 h 57"/>
              <a:gd name="T6" fmla="*/ 57 w 57"/>
              <a:gd name="T7" fmla="*/ 29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7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318E4CA8-49BC-4B6F-882A-7D657B24B43C}"/>
              </a:ext>
            </a:extLst>
          </p:cNvPr>
          <p:cNvSpPr>
            <a:spLocks/>
          </p:cNvSpPr>
          <p:nvPr/>
        </p:nvSpPr>
        <p:spPr bwMode="auto">
          <a:xfrm>
            <a:off x="2333625" y="450215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FE33B80A-A492-4034-BCEF-42C0D50F0463}"/>
              </a:ext>
            </a:extLst>
          </p:cNvPr>
          <p:cNvSpPr>
            <a:spLocks/>
          </p:cNvSpPr>
          <p:nvPr/>
        </p:nvSpPr>
        <p:spPr bwMode="auto">
          <a:xfrm>
            <a:off x="2344738" y="4514850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8 h 57"/>
              <a:gd name="T4" fmla="*/ 29 w 57"/>
              <a:gd name="T5" fmla="*/ 57 h 57"/>
              <a:gd name="T6" fmla="*/ 57 w 57"/>
              <a:gd name="T7" fmla="*/ 28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8"/>
                </a:lnTo>
                <a:lnTo>
                  <a:pt x="29" y="57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6C9B5FDB-940A-4C6D-AC32-0C97FC40C106}"/>
              </a:ext>
            </a:extLst>
          </p:cNvPr>
          <p:cNvSpPr>
            <a:spLocks/>
          </p:cNvSpPr>
          <p:nvPr/>
        </p:nvSpPr>
        <p:spPr bwMode="auto">
          <a:xfrm>
            <a:off x="2570163" y="4465638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9EE47F9E-EA7F-4B73-A252-C73E041AE6D6}"/>
              </a:ext>
            </a:extLst>
          </p:cNvPr>
          <p:cNvSpPr>
            <a:spLocks/>
          </p:cNvSpPr>
          <p:nvPr/>
        </p:nvSpPr>
        <p:spPr bwMode="auto">
          <a:xfrm>
            <a:off x="2582863" y="4476750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9 h 57"/>
              <a:gd name="T4" fmla="*/ 28 w 56"/>
              <a:gd name="T5" fmla="*/ 57 h 57"/>
              <a:gd name="T6" fmla="*/ 56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6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14DA585B-5FD2-4AEA-8CB2-070CA39C12BF}"/>
              </a:ext>
            </a:extLst>
          </p:cNvPr>
          <p:cNvSpPr>
            <a:spLocks/>
          </p:cNvSpPr>
          <p:nvPr/>
        </p:nvSpPr>
        <p:spPr bwMode="auto">
          <a:xfrm>
            <a:off x="2806700" y="441801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5EB627FB-CE37-49D0-A25D-DD865DFE20BD}"/>
              </a:ext>
            </a:extLst>
          </p:cNvPr>
          <p:cNvSpPr>
            <a:spLocks/>
          </p:cNvSpPr>
          <p:nvPr/>
        </p:nvSpPr>
        <p:spPr bwMode="auto">
          <a:xfrm>
            <a:off x="2819400" y="4430713"/>
            <a:ext cx="90488" cy="90488"/>
          </a:xfrm>
          <a:custGeom>
            <a:avLst/>
            <a:gdLst>
              <a:gd name="T0" fmla="*/ 28 w 57"/>
              <a:gd name="T1" fmla="*/ 0 h 57"/>
              <a:gd name="T2" fmla="*/ 0 w 57"/>
              <a:gd name="T3" fmla="*/ 28 h 57"/>
              <a:gd name="T4" fmla="*/ 28 w 57"/>
              <a:gd name="T5" fmla="*/ 57 h 57"/>
              <a:gd name="T6" fmla="*/ 57 w 57"/>
              <a:gd name="T7" fmla="*/ 28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5">
            <a:extLst>
              <a:ext uri="{FF2B5EF4-FFF2-40B4-BE49-F238E27FC236}">
                <a16:creationId xmlns:a16="http://schemas.microsoft.com/office/drawing/2014/main" id="{A8225CCF-CE69-4B78-B500-50246BAC94C1}"/>
              </a:ext>
            </a:extLst>
          </p:cNvPr>
          <p:cNvSpPr>
            <a:spLocks/>
          </p:cNvSpPr>
          <p:nvPr/>
        </p:nvSpPr>
        <p:spPr bwMode="auto">
          <a:xfrm>
            <a:off x="3044825" y="441960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DC70D0F5-23D2-417C-BF8B-F4045C82F1E8}"/>
              </a:ext>
            </a:extLst>
          </p:cNvPr>
          <p:cNvSpPr>
            <a:spLocks/>
          </p:cNvSpPr>
          <p:nvPr/>
        </p:nvSpPr>
        <p:spPr bwMode="auto">
          <a:xfrm>
            <a:off x="3055938" y="4430713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9 h 57"/>
              <a:gd name="T4" fmla="*/ 29 w 57"/>
              <a:gd name="T5" fmla="*/ 57 h 57"/>
              <a:gd name="T6" fmla="*/ 57 w 57"/>
              <a:gd name="T7" fmla="*/ 29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9"/>
                </a:lnTo>
                <a:lnTo>
                  <a:pt x="29" y="57"/>
                </a:lnTo>
                <a:lnTo>
                  <a:pt x="57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7">
            <a:extLst>
              <a:ext uri="{FF2B5EF4-FFF2-40B4-BE49-F238E27FC236}">
                <a16:creationId xmlns:a16="http://schemas.microsoft.com/office/drawing/2014/main" id="{E9CD87D8-5EBD-4D2A-945A-4A3E273A9EB2}"/>
              </a:ext>
            </a:extLst>
          </p:cNvPr>
          <p:cNvSpPr>
            <a:spLocks/>
          </p:cNvSpPr>
          <p:nvPr/>
        </p:nvSpPr>
        <p:spPr bwMode="auto">
          <a:xfrm>
            <a:off x="3281363" y="436086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8">
            <a:extLst>
              <a:ext uri="{FF2B5EF4-FFF2-40B4-BE49-F238E27FC236}">
                <a16:creationId xmlns:a16="http://schemas.microsoft.com/office/drawing/2014/main" id="{901DBB94-F7E5-4FF5-8330-3E9ACFFB0930}"/>
              </a:ext>
            </a:extLst>
          </p:cNvPr>
          <p:cNvSpPr>
            <a:spLocks/>
          </p:cNvSpPr>
          <p:nvPr/>
        </p:nvSpPr>
        <p:spPr bwMode="auto">
          <a:xfrm>
            <a:off x="3294063" y="4373563"/>
            <a:ext cx="90488" cy="88900"/>
          </a:xfrm>
          <a:custGeom>
            <a:avLst/>
            <a:gdLst>
              <a:gd name="T0" fmla="*/ 28 w 57"/>
              <a:gd name="T1" fmla="*/ 0 h 56"/>
              <a:gd name="T2" fmla="*/ 0 w 57"/>
              <a:gd name="T3" fmla="*/ 28 h 56"/>
              <a:gd name="T4" fmla="*/ 28 w 57"/>
              <a:gd name="T5" fmla="*/ 56 h 56"/>
              <a:gd name="T6" fmla="*/ 57 w 57"/>
              <a:gd name="T7" fmla="*/ 28 h 56"/>
              <a:gd name="T8" fmla="*/ 28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9">
            <a:extLst>
              <a:ext uri="{FF2B5EF4-FFF2-40B4-BE49-F238E27FC236}">
                <a16:creationId xmlns:a16="http://schemas.microsoft.com/office/drawing/2014/main" id="{DB49278E-7B25-406F-86C5-F5E6581926CC}"/>
              </a:ext>
            </a:extLst>
          </p:cNvPr>
          <p:cNvSpPr>
            <a:spLocks/>
          </p:cNvSpPr>
          <p:nvPr/>
        </p:nvSpPr>
        <p:spPr bwMode="auto">
          <a:xfrm>
            <a:off x="3519488" y="42322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9253A28C-2772-4793-8081-4536C6C41C5D}"/>
              </a:ext>
            </a:extLst>
          </p:cNvPr>
          <p:cNvSpPr>
            <a:spLocks/>
          </p:cNvSpPr>
          <p:nvPr/>
        </p:nvSpPr>
        <p:spPr bwMode="auto">
          <a:xfrm>
            <a:off x="3530600" y="4244975"/>
            <a:ext cx="90488" cy="88900"/>
          </a:xfrm>
          <a:custGeom>
            <a:avLst/>
            <a:gdLst>
              <a:gd name="T0" fmla="*/ 29 w 57"/>
              <a:gd name="T1" fmla="*/ 0 h 56"/>
              <a:gd name="T2" fmla="*/ 0 w 57"/>
              <a:gd name="T3" fmla="*/ 28 h 56"/>
              <a:gd name="T4" fmla="*/ 29 w 57"/>
              <a:gd name="T5" fmla="*/ 56 h 56"/>
              <a:gd name="T6" fmla="*/ 57 w 57"/>
              <a:gd name="T7" fmla="*/ 28 h 56"/>
              <a:gd name="T8" fmla="*/ 29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9" y="0"/>
                </a:moveTo>
                <a:lnTo>
                  <a:pt x="0" y="28"/>
                </a:lnTo>
                <a:lnTo>
                  <a:pt x="29" y="56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5ED779F7-D0B7-4DC4-9F3B-73E5C8802166}"/>
              </a:ext>
            </a:extLst>
          </p:cNvPr>
          <p:cNvSpPr>
            <a:spLocks/>
          </p:cNvSpPr>
          <p:nvPr/>
        </p:nvSpPr>
        <p:spPr bwMode="auto">
          <a:xfrm>
            <a:off x="3756025" y="445611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1704B94A-ED03-4A7C-8A20-8D90030B6E09}"/>
              </a:ext>
            </a:extLst>
          </p:cNvPr>
          <p:cNvSpPr>
            <a:spLocks/>
          </p:cNvSpPr>
          <p:nvPr/>
        </p:nvSpPr>
        <p:spPr bwMode="auto">
          <a:xfrm>
            <a:off x="3768725" y="4468813"/>
            <a:ext cx="88900" cy="88900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B3479622-2493-40D1-9B29-299C525F16D8}"/>
              </a:ext>
            </a:extLst>
          </p:cNvPr>
          <p:cNvSpPr>
            <a:spLocks/>
          </p:cNvSpPr>
          <p:nvPr/>
        </p:nvSpPr>
        <p:spPr bwMode="auto">
          <a:xfrm>
            <a:off x="3992563" y="458152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606BF9EA-CE66-47CE-94AD-E4261EE6AED0}"/>
              </a:ext>
            </a:extLst>
          </p:cNvPr>
          <p:cNvSpPr>
            <a:spLocks/>
          </p:cNvSpPr>
          <p:nvPr/>
        </p:nvSpPr>
        <p:spPr bwMode="auto">
          <a:xfrm>
            <a:off x="4005263" y="4594225"/>
            <a:ext cx="90488" cy="88900"/>
          </a:xfrm>
          <a:custGeom>
            <a:avLst/>
            <a:gdLst>
              <a:gd name="T0" fmla="*/ 28 w 57"/>
              <a:gd name="T1" fmla="*/ 0 h 56"/>
              <a:gd name="T2" fmla="*/ 0 w 57"/>
              <a:gd name="T3" fmla="*/ 28 h 56"/>
              <a:gd name="T4" fmla="*/ 28 w 57"/>
              <a:gd name="T5" fmla="*/ 56 h 56"/>
              <a:gd name="T6" fmla="*/ 57 w 57"/>
              <a:gd name="T7" fmla="*/ 28 h 56"/>
              <a:gd name="T8" fmla="*/ 28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30F7A87C-DE33-44E5-A79E-75364BF94106}"/>
              </a:ext>
            </a:extLst>
          </p:cNvPr>
          <p:cNvSpPr>
            <a:spLocks/>
          </p:cNvSpPr>
          <p:nvPr/>
        </p:nvSpPr>
        <p:spPr bwMode="auto">
          <a:xfrm>
            <a:off x="4230688" y="46005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7E4ECF9A-2715-42C5-83F7-D8558555F6D2}"/>
              </a:ext>
            </a:extLst>
          </p:cNvPr>
          <p:cNvSpPr>
            <a:spLocks/>
          </p:cNvSpPr>
          <p:nvPr/>
        </p:nvSpPr>
        <p:spPr bwMode="auto">
          <a:xfrm>
            <a:off x="4243388" y="4613275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8 h 57"/>
              <a:gd name="T4" fmla="*/ 28 w 56"/>
              <a:gd name="T5" fmla="*/ 57 h 57"/>
              <a:gd name="T6" fmla="*/ 56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7">
            <a:extLst>
              <a:ext uri="{FF2B5EF4-FFF2-40B4-BE49-F238E27FC236}">
                <a16:creationId xmlns:a16="http://schemas.microsoft.com/office/drawing/2014/main" id="{51D91A3E-5845-4DA3-B4DD-2CF42E41E66B}"/>
              </a:ext>
            </a:extLst>
          </p:cNvPr>
          <p:cNvSpPr>
            <a:spLocks/>
          </p:cNvSpPr>
          <p:nvPr/>
        </p:nvSpPr>
        <p:spPr bwMode="auto">
          <a:xfrm>
            <a:off x="4467225" y="46005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4631A7B5-1946-4BDC-AD42-50979D0CBD31}"/>
              </a:ext>
            </a:extLst>
          </p:cNvPr>
          <p:cNvSpPr>
            <a:spLocks/>
          </p:cNvSpPr>
          <p:nvPr/>
        </p:nvSpPr>
        <p:spPr bwMode="auto">
          <a:xfrm>
            <a:off x="4479925" y="4613275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8 h 57"/>
              <a:gd name="T4" fmla="*/ 28 w 56"/>
              <a:gd name="T5" fmla="*/ 57 h 57"/>
              <a:gd name="T6" fmla="*/ 56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9">
            <a:extLst>
              <a:ext uri="{FF2B5EF4-FFF2-40B4-BE49-F238E27FC236}">
                <a16:creationId xmlns:a16="http://schemas.microsoft.com/office/drawing/2014/main" id="{A616EA4C-0B9D-408F-A9F7-0347E5C4280C}"/>
              </a:ext>
            </a:extLst>
          </p:cNvPr>
          <p:cNvSpPr>
            <a:spLocks/>
          </p:cNvSpPr>
          <p:nvPr/>
        </p:nvSpPr>
        <p:spPr bwMode="auto">
          <a:xfrm>
            <a:off x="4705350" y="480060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BADA1D64-C08D-4D87-A17C-F0FA9221DD95}"/>
              </a:ext>
            </a:extLst>
          </p:cNvPr>
          <p:cNvSpPr>
            <a:spLocks/>
          </p:cNvSpPr>
          <p:nvPr/>
        </p:nvSpPr>
        <p:spPr bwMode="auto">
          <a:xfrm>
            <a:off x="4716463" y="4811713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9 h 57"/>
              <a:gd name="T4" fmla="*/ 29 w 57"/>
              <a:gd name="T5" fmla="*/ 57 h 57"/>
              <a:gd name="T6" fmla="*/ 57 w 57"/>
              <a:gd name="T7" fmla="*/ 29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9"/>
                </a:lnTo>
                <a:lnTo>
                  <a:pt x="29" y="57"/>
                </a:lnTo>
                <a:lnTo>
                  <a:pt x="57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1">
            <a:extLst>
              <a:ext uri="{FF2B5EF4-FFF2-40B4-BE49-F238E27FC236}">
                <a16:creationId xmlns:a16="http://schemas.microsoft.com/office/drawing/2014/main" id="{E5458C04-FDE9-47F6-8D99-86B11C314B23}"/>
              </a:ext>
            </a:extLst>
          </p:cNvPr>
          <p:cNvSpPr>
            <a:spLocks/>
          </p:cNvSpPr>
          <p:nvPr/>
        </p:nvSpPr>
        <p:spPr bwMode="auto">
          <a:xfrm>
            <a:off x="4941888" y="463232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2">
            <a:extLst>
              <a:ext uri="{FF2B5EF4-FFF2-40B4-BE49-F238E27FC236}">
                <a16:creationId xmlns:a16="http://schemas.microsoft.com/office/drawing/2014/main" id="{8288FC4C-4412-4A70-8FEA-CDECD3F5722C}"/>
              </a:ext>
            </a:extLst>
          </p:cNvPr>
          <p:cNvSpPr>
            <a:spLocks/>
          </p:cNvSpPr>
          <p:nvPr/>
        </p:nvSpPr>
        <p:spPr bwMode="auto">
          <a:xfrm>
            <a:off x="4954588" y="4643438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9 h 57"/>
              <a:gd name="T4" fmla="*/ 28 w 56"/>
              <a:gd name="T5" fmla="*/ 57 h 57"/>
              <a:gd name="T6" fmla="*/ 56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6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3">
            <a:extLst>
              <a:ext uri="{FF2B5EF4-FFF2-40B4-BE49-F238E27FC236}">
                <a16:creationId xmlns:a16="http://schemas.microsoft.com/office/drawing/2014/main" id="{A18EA357-19A2-4963-9038-E25C9F325867}"/>
              </a:ext>
            </a:extLst>
          </p:cNvPr>
          <p:cNvSpPr>
            <a:spLocks/>
          </p:cNvSpPr>
          <p:nvPr/>
        </p:nvSpPr>
        <p:spPr bwMode="auto">
          <a:xfrm>
            <a:off x="5180013" y="4402138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4">
            <a:extLst>
              <a:ext uri="{FF2B5EF4-FFF2-40B4-BE49-F238E27FC236}">
                <a16:creationId xmlns:a16="http://schemas.microsoft.com/office/drawing/2014/main" id="{90005985-810C-4EFE-A3EC-4A58761C911B}"/>
              </a:ext>
            </a:extLst>
          </p:cNvPr>
          <p:cNvSpPr>
            <a:spLocks/>
          </p:cNvSpPr>
          <p:nvPr/>
        </p:nvSpPr>
        <p:spPr bwMode="auto">
          <a:xfrm>
            <a:off x="5191125" y="4414838"/>
            <a:ext cx="90488" cy="88900"/>
          </a:xfrm>
          <a:custGeom>
            <a:avLst/>
            <a:gdLst>
              <a:gd name="T0" fmla="*/ 29 w 57"/>
              <a:gd name="T1" fmla="*/ 0 h 56"/>
              <a:gd name="T2" fmla="*/ 0 w 57"/>
              <a:gd name="T3" fmla="*/ 28 h 56"/>
              <a:gd name="T4" fmla="*/ 29 w 57"/>
              <a:gd name="T5" fmla="*/ 56 h 56"/>
              <a:gd name="T6" fmla="*/ 57 w 57"/>
              <a:gd name="T7" fmla="*/ 28 h 56"/>
              <a:gd name="T8" fmla="*/ 29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9" y="0"/>
                </a:moveTo>
                <a:lnTo>
                  <a:pt x="0" y="28"/>
                </a:lnTo>
                <a:lnTo>
                  <a:pt x="29" y="56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FA9432CD-C2FE-4F9A-880B-D99CD720A6C2}"/>
              </a:ext>
            </a:extLst>
          </p:cNvPr>
          <p:cNvSpPr>
            <a:spLocks/>
          </p:cNvSpPr>
          <p:nvPr/>
        </p:nvSpPr>
        <p:spPr bwMode="auto">
          <a:xfrm>
            <a:off x="5416550" y="4567238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6">
            <a:extLst>
              <a:ext uri="{FF2B5EF4-FFF2-40B4-BE49-F238E27FC236}">
                <a16:creationId xmlns:a16="http://schemas.microsoft.com/office/drawing/2014/main" id="{F54B5D14-E74C-4DE6-92D2-9FCD3E6D879F}"/>
              </a:ext>
            </a:extLst>
          </p:cNvPr>
          <p:cNvSpPr>
            <a:spLocks/>
          </p:cNvSpPr>
          <p:nvPr/>
        </p:nvSpPr>
        <p:spPr bwMode="auto">
          <a:xfrm>
            <a:off x="5429250" y="4579938"/>
            <a:ext cx="88900" cy="88900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6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7">
            <a:extLst>
              <a:ext uri="{FF2B5EF4-FFF2-40B4-BE49-F238E27FC236}">
                <a16:creationId xmlns:a16="http://schemas.microsoft.com/office/drawing/2014/main" id="{FB0EAE79-3143-4471-BDE6-B6274745FD8E}"/>
              </a:ext>
            </a:extLst>
          </p:cNvPr>
          <p:cNvSpPr>
            <a:spLocks/>
          </p:cNvSpPr>
          <p:nvPr/>
        </p:nvSpPr>
        <p:spPr bwMode="auto">
          <a:xfrm>
            <a:off x="5653088" y="46767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210B3A21-8B89-4A1D-ACFD-6AD704498C70}"/>
              </a:ext>
            </a:extLst>
          </p:cNvPr>
          <p:cNvSpPr>
            <a:spLocks/>
          </p:cNvSpPr>
          <p:nvPr/>
        </p:nvSpPr>
        <p:spPr bwMode="auto">
          <a:xfrm>
            <a:off x="5665788" y="4689475"/>
            <a:ext cx="90488" cy="90488"/>
          </a:xfrm>
          <a:custGeom>
            <a:avLst/>
            <a:gdLst>
              <a:gd name="T0" fmla="*/ 28 w 57"/>
              <a:gd name="T1" fmla="*/ 0 h 57"/>
              <a:gd name="T2" fmla="*/ 0 w 57"/>
              <a:gd name="T3" fmla="*/ 28 h 57"/>
              <a:gd name="T4" fmla="*/ 28 w 57"/>
              <a:gd name="T5" fmla="*/ 57 h 57"/>
              <a:gd name="T6" fmla="*/ 57 w 57"/>
              <a:gd name="T7" fmla="*/ 28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9">
            <a:extLst>
              <a:ext uri="{FF2B5EF4-FFF2-40B4-BE49-F238E27FC236}">
                <a16:creationId xmlns:a16="http://schemas.microsoft.com/office/drawing/2014/main" id="{030C013A-7BAA-46A9-B5D0-EA743F665212}"/>
              </a:ext>
            </a:extLst>
          </p:cNvPr>
          <p:cNvSpPr>
            <a:spLocks/>
          </p:cNvSpPr>
          <p:nvPr/>
        </p:nvSpPr>
        <p:spPr bwMode="auto">
          <a:xfrm>
            <a:off x="5891213" y="463550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10">
            <a:extLst>
              <a:ext uri="{FF2B5EF4-FFF2-40B4-BE49-F238E27FC236}">
                <a16:creationId xmlns:a16="http://schemas.microsoft.com/office/drawing/2014/main" id="{CDC8D08A-79F4-4748-98D8-32D12A0B6426}"/>
              </a:ext>
            </a:extLst>
          </p:cNvPr>
          <p:cNvSpPr>
            <a:spLocks/>
          </p:cNvSpPr>
          <p:nvPr/>
        </p:nvSpPr>
        <p:spPr bwMode="auto">
          <a:xfrm>
            <a:off x="5902325" y="4648200"/>
            <a:ext cx="90488" cy="88900"/>
          </a:xfrm>
          <a:custGeom>
            <a:avLst/>
            <a:gdLst>
              <a:gd name="T0" fmla="*/ 29 w 57"/>
              <a:gd name="T1" fmla="*/ 0 h 56"/>
              <a:gd name="T2" fmla="*/ 0 w 57"/>
              <a:gd name="T3" fmla="*/ 28 h 56"/>
              <a:gd name="T4" fmla="*/ 29 w 57"/>
              <a:gd name="T5" fmla="*/ 56 h 56"/>
              <a:gd name="T6" fmla="*/ 57 w 57"/>
              <a:gd name="T7" fmla="*/ 28 h 56"/>
              <a:gd name="T8" fmla="*/ 29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9" y="0"/>
                </a:moveTo>
                <a:lnTo>
                  <a:pt x="0" y="28"/>
                </a:lnTo>
                <a:lnTo>
                  <a:pt x="29" y="56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11">
            <a:extLst>
              <a:ext uri="{FF2B5EF4-FFF2-40B4-BE49-F238E27FC236}">
                <a16:creationId xmlns:a16="http://schemas.microsoft.com/office/drawing/2014/main" id="{D64E7D2D-AF1F-4E54-91E2-8ABABDA67397}"/>
              </a:ext>
            </a:extLst>
          </p:cNvPr>
          <p:cNvSpPr>
            <a:spLocks/>
          </p:cNvSpPr>
          <p:nvPr/>
        </p:nvSpPr>
        <p:spPr bwMode="auto">
          <a:xfrm>
            <a:off x="6127750" y="465931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12">
            <a:extLst>
              <a:ext uri="{FF2B5EF4-FFF2-40B4-BE49-F238E27FC236}">
                <a16:creationId xmlns:a16="http://schemas.microsoft.com/office/drawing/2014/main" id="{462BE31F-334A-4E42-A529-74482BE2877A}"/>
              </a:ext>
            </a:extLst>
          </p:cNvPr>
          <p:cNvSpPr>
            <a:spLocks/>
          </p:cNvSpPr>
          <p:nvPr/>
        </p:nvSpPr>
        <p:spPr bwMode="auto">
          <a:xfrm>
            <a:off x="6140450" y="4672013"/>
            <a:ext cx="90488" cy="90488"/>
          </a:xfrm>
          <a:custGeom>
            <a:avLst/>
            <a:gdLst>
              <a:gd name="T0" fmla="*/ 28 w 57"/>
              <a:gd name="T1" fmla="*/ 0 h 57"/>
              <a:gd name="T2" fmla="*/ 0 w 57"/>
              <a:gd name="T3" fmla="*/ 28 h 57"/>
              <a:gd name="T4" fmla="*/ 28 w 57"/>
              <a:gd name="T5" fmla="*/ 57 h 57"/>
              <a:gd name="T6" fmla="*/ 57 w 57"/>
              <a:gd name="T7" fmla="*/ 28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0" y="28"/>
                </a:lnTo>
                <a:lnTo>
                  <a:pt x="28" y="57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3">
            <a:extLst>
              <a:ext uri="{FF2B5EF4-FFF2-40B4-BE49-F238E27FC236}">
                <a16:creationId xmlns:a16="http://schemas.microsoft.com/office/drawing/2014/main" id="{E95E4738-F277-4F89-A4D5-C3A5D790749D}"/>
              </a:ext>
            </a:extLst>
          </p:cNvPr>
          <p:cNvSpPr>
            <a:spLocks/>
          </p:cNvSpPr>
          <p:nvPr/>
        </p:nvSpPr>
        <p:spPr bwMode="auto">
          <a:xfrm>
            <a:off x="6365875" y="460851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4">
            <a:extLst>
              <a:ext uri="{FF2B5EF4-FFF2-40B4-BE49-F238E27FC236}">
                <a16:creationId xmlns:a16="http://schemas.microsoft.com/office/drawing/2014/main" id="{DF73C0A8-398F-42E4-B999-74A93F66CD02}"/>
              </a:ext>
            </a:extLst>
          </p:cNvPr>
          <p:cNvSpPr>
            <a:spLocks/>
          </p:cNvSpPr>
          <p:nvPr/>
        </p:nvSpPr>
        <p:spPr bwMode="auto">
          <a:xfrm>
            <a:off x="6376988" y="4619625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9 h 57"/>
              <a:gd name="T4" fmla="*/ 29 w 57"/>
              <a:gd name="T5" fmla="*/ 57 h 57"/>
              <a:gd name="T6" fmla="*/ 57 w 57"/>
              <a:gd name="T7" fmla="*/ 29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9"/>
                </a:lnTo>
                <a:lnTo>
                  <a:pt x="29" y="57"/>
                </a:lnTo>
                <a:lnTo>
                  <a:pt x="57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15">
            <a:extLst>
              <a:ext uri="{FF2B5EF4-FFF2-40B4-BE49-F238E27FC236}">
                <a16:creationId xmlns:a16="http://schemas.microsoft.com/office/drawing/2014/main" id="{1D11CB2F-8E3F-4DB2-9BEE-29B7D3CBC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3025" y="4665663"/>
            <a:ext cx="44450" cy="63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16">
            <a:extLst>
              <a:ext uri="{FF2B5EF4-FFF2-40B4-BE49-F238E27FC236}">
                <a16:creationId xmlns:a16="http://schemas.microsoft.com/office/drawing/2014/main" id="{8535F49C-B0AA-47DB-BC12-2FF4E5C69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7163" y="4678363"/>
            <a:ext cx="46038" cy="63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117">
            <a:extLst>
              <a:ext uri="{FF2B5EF4-FFF2-40B4-BE49-F238E27FC236}">
                <a16:creationId xmlns:a16="http://schemas.microsoft.com/office/drawing/2014/main" id="{0D7F6290-4043-42F8-9C12-0DFD8DC38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888" y="4691063"/>
            <a:ext cx="46038" cy="63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18">
            <a:extLst>
              <a:ext uri="{FF2B5EF4-FFF2-40B4-BE49-F238E27FC236}">
                <a16:creationId xmlns:a16="http://schemas.microsoft.com/office/drawing/2014/main" id="{79840D7E-E929-413D-A906-5E930F6FF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0200" y="4703763"/>
            <a:ext cx="44450" cy="63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119">
            <a:extLst>
              <a:ext uri="{FF2B5EF4-FFF2-40B4-BE49-F238E27FC236}">
                <a16:creationId xmlns:a16="http://schemas.microsoft.com/office/drawing/2014/main" id="{F862136B-3CD4-4AAF-BF68-173801464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4338" y="4716463"/>
            <a:ext cx="46038" cy="63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20">
            <a:extLst>
              <a:ext uri="{FF2B5EF4-FFF2-40B4-BE49-F238E27FC236}">
                <a16:creationId xmlns:a16="http://schemas.microsoft.com/office/drawing/2014/main" id="{32ECBBEB-22F4-49F5-8EC5-B49B09EF7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1650" y="4729163"/>
            <a:ext cx="44450" cy="635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121">
            <a:extLst>
              <a:ext uri="{FF2B5EF4-FFF2-40B4-BE49-F238E27FC236}">
                <a16:creationId xmlns:a16="http://schemas.microsoft.com/office/drawing/2014/main" id="{1C3C392E-14D9-4F55-AEF1-4F3DA8733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5788" y="4741863"/>
            <a:ext cx="46038" cy="7938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22">
            <a:extLst>
              <a:ext uri="{FF2B5EF4-FFF2-40B4-BE49-F238E27FC236}">
                <a16:creationId xmlns:a16="http://schemas.microsoft.com/office/drawing/2014/main" id="{F7752359-E33B-4269-AF6A-246DA79ED6E3}"/>
              </a:ext>
            </a:extLst>
          </p:cNvPr>
          <p:cNvSpPr>
            <a:spLocks/>
          </p:cNvSpPr>
          <p:nvPr/>
        </p:nvSpPr>
        <p:spPr bwMode="auto">
          <a:xfrm>
            <a:off x="6365875" y="460851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23">
            <a:extLst>
              <a:ext uri="{FF2B5EF4-FFF2-40B4-BE49-F238E27FC236}">
                <a16:creationId xmlns:a16="http://schemas.microsoft.com/office/drawing/2014/main" id="{5CBFC081-B10E-40A7-8F8F-BE61309CB8CD}"/>
              </a:ext>
            </a:extLst>
          </p:cNvPr>
          <p:cNvSpPr>
            <a:spLocks/>
          </p:cNvSpPr>
          <p:nvPr/>
        </p:nvSpPr>
        <p:spPr bwMode="auto">
          <a:xfrm>
            <a:off x="6376988" y="4619625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9 h 57"/>
              <a:gd name="T4" fmla="*/ 29 w 57"/>
              <a:gd name="T5" fmla="*/ 57 h 57"/>
              <a:gd name="T6" fmla="*/ 57 w 57"/>
              <a:gd name="T7" fmla="*/ 29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9"/>
                </a:lnTo>
                <a:lnTo>
                  <a:pt x="29" y="57"/>
                </a:lnTo>
                <a:lnTo>
                  <a:pt x="57" y="29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4">
            <a:extLst>
              <a:ext uri="{FF2B5EF4-FFF2-40B4-BE49-F238E27FC236}">
                <a16:creationId xmlns:a16="http://schemas.microsoft.com/office/drawing/2014/main" id="{24D77AD1-B7E2-4F6C-B755-5BD050E2450B}"/>
              </a:ext>
            </a:extLst>
          </p:cNvPr>
          <p:cNvSpPr>
            <a:spLocks/>
          </p:cNvSpPr>
          <p:nvPr/>
        </p:nvSpPr>
        <p:spPr bwMode="auto">
          <a:xfrm>
            <a:off x="6958013" y="469582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7 h 72"/>
              <a:gd name="T4" fmla="*/ 36 w 72"/>
              <a:gd name="T5" fmla="*/ 72 h 72"/>
              <a:gd name="T6" fmla="*/ 72 w 72"/>
              <a:gd name="T7" fmla="*/ 37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7"/>
                </a:lnTo>
                <a:lnTo>
                  <a:pt x="36" y="72"/>
                </a:lnTo>
                <a:lnTo>
                  <a:pt x="72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5">
            <a:extLst>
              <a:ext uri="{FF2B5EF4-FFF2-40B4-BE49-F238E27FC236}">
                <a16:creationId xmlns:a16="http://schemas.microsoft.com/office/drawing/2014/main" id="{F07BE2A9-C790-4B65-93C8-E18BEC1C1E43}"/>
              </a:ext>
            </a:extLst>
          </p:cNvPr>
          <p:cNvSpPr>
            <a:spLocks/>
          </p:cNvSpPr>
          <p:nvPr/>
        </p:nvSpPr>
        <p:spPr bwMode="auto">
          <a:xfrm>
            <a:off x="6970713" y="4708525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9 h 57"/>
              <a:gd name="T4" fmla="*/ 28 w 56"/>
              <a:gd name="T5" fmla="*/ 57 h 57"/>
              <a:gd name="T6" fmla="*/ 56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6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6">
            <a:extLst>
              <a:ext uri="{FF2B5EF4-FFF2-40B4-BE49-F238E27FC236}">
                <a16:creationId xmlns:a16="http://schemas.microsoft.com/office/drawing/2014/main" id="{17E8D8D3-8FA5-4F65-A83D-466E467FC13F}"/>
              </a:ext>
            </a:extLst>
          </p:cNvPr>
          <p:cNvSpPr>
            <a:spLocks/>
          </p:cNvSpPr>
          <p:nvPr/>
        </p:nvSpPr>
        <p:spPr bwMode="auto">
          <a:xfrm>
            <a:off x="7015163" y="4724400"/>
            <a:ext cx="1185863" cy="101600"/>
          </a:xfrm>
          <a:custGeom>
            <a:avLst/>
            <a:gdLst>
              <a:gd name="T0" fmla="*/ 0 w 747"/>
              <a:gd name="T1" fmla="*/ 19 h 64"/>
              <a:gd name="T2" fmla="*/ 150 w 747"/>
              <a:gd name="T3" fmla="*/ 0 h 64"/>
              <a:gd name="T4" fmla="*/ 299 w 747"/>
              <a:gd name="T5" fmla="*/ 37 h 64"/>
              <a:gd name="T6" fmla="*/ 448 w 747"/>
              <a:gd name="T7" fmla="*/ 64 h 64"/>
              <a:gd name="T8" fmla="*/ 598 w 747"/>
              <a:gd name="T9" fmla="*/ 30 h 64"/>
              <a:gd name="T10" fmla="*/ 747 w 747"/>
              <a:gd name="T11" fmla="*/ 2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7" h="64">
                <a:moveTo>
                  <a:pt x="0" y="19"/>
                </a:moveTo>
                <a:lnTo>
                  <a:pt x="150" y="0"/>
                </a:lnTo>
                <a:lnTo>
                  <a:pt x="299" y="37"/>
                </a:lnTo>
                <a:lnTo>
                  <a:pt x="448" y="64"/>
                </a:lnTo>
                <a:lnTo>
                  <a:pt x="598" y="30"/>
                </a:lnTo>
                <a:lnTo>
                  <a:pt x="747" y="20"/>
                </a:lnTo>
              </a:path>
            </a:pathLst>
          </a:cu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7">
            <a:extLst>
              <a:ext uri="{FF2B5EF4-FFF2-40B4-BE49-F238E27FC236}">
                <a16:creationId xmlns:a16="http://schemas.microsoft.com/office/drawing/2014/main" id="{777038E7-1ABC-4438-85ED-9243EC7C719F}"/>
              </a:ext>
            </a:extLst>
          </p:cNvPr>
          <p:cNvSpPr>
            <a:spLocks/>
          </p:cNvSpPr>
          <p:nvPr/>
        </p:nvSpPr>
        <p:spPr bwMode="auto">
          <a:xfrm>
            <a:off x="6958013" y="469582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7 h 72"/>
              <a:gd name="T4" fmla="*/ 36 w 72"/>
              <a:gd name="T5" fmla="*/ 72 h 72"/>
              <a:gd name="T6" fmla="*/ 72 w 72"/>
              <a:gd name="T7" fmla="*/ 37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7"/>
                </a:lnTo>
                <a:lnTo>
                  <a:pt x="36" y="72"/>
                </a:lnTo>
                <a:lnTo>
                  <a:pt x="72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8">
            <a:extLst>
              <a:ext uri="{FF2B5EF4-FFF2-40B4-BE49-F238E27FC236}">
                <a16:creationId xmlns:a16="http://schemas.microsoft.com/office/drawing/2014/main" id="{95F6AAA6-7462-4D79-8F6F-7F22E0E7020C}"/>
              </a:ext>
            </a:extLst>
          </p:cNvPr>
          <p:cNvSpPr>
            <a:spLocks/>
          </p:cNvSpPr>
          <p:nvPr/>
        </p:nvSpPr>
        <p:spPr bwMode="auto">
          <a:xfrm>
            <a:off x="6970713" y="4708525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9 h 57"/>
              <a:gd name="T4" fmla="*/ 28 w 56"/>
              <a:gd name="T5" fmla="*/ 57 h 57"/>
              <a:gd name="T6" fmla="*/ 56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6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29">
            <a:extLst>
              <a:ext uri="{FF2B5EF4-FFF2-40B4-BE49-F238E27FC236}">
                <a16:creationId xmlns:a16="http://schemas.microsoft.com/office/drawing/2014/main" id="{11AE0C35-9F8D-4728-99B5-EE2F9AEAC293}"/>
              </a:ext>
            </a:extLst>
          </p:cNvPr>
          <p:cNvSpPr>
            <a:spLocks/>
          </p:cNvSpPr>
          <p:nvPr/>
        </p:nvSpPr>
        <p:spPr bwMode="auto">
          <a:xfrm>
            <a:off x="7196138" y="466725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30">
            <a:extLst>
              <a:ext uri="{FF2B5EF4-FFF2-40B4-BE49-F238E27FC236}">
                <a16:creationId xmlns:a16="http://schemas.microsoft.com/office/drawing/2014/main" id="{DFB66208-E31E-4D37-8B28-1661BCF3EC2D}"/>
              </a:ext>
            </a:extLst>
          </p:cNvPr>
          <p:cNvSpPr>
            <a:spLocks/>
          </p:cNvSpPr>
          <p:nvPr/>
        </p:nvSpPr>
        <p:spPr bwMode="auto">
          <a:xfrm>
            <a:off x="7207250" y="4679950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8 h 57"/>
              <a:gd name="T4" fmla="*/ 29 w 57"/>
              <a:gd name="T5" fmla="*/ 57 h 57"/>
              <a:gd name="T6" fmla="*/ 57 w 57"/>
              <a:gd name="T7" fmla="*/ 28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8"/>
                </a:lnTo>
                <a:lnTo>
                  <a:pt x="29" y="57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31">
            <a:extLst>
              <a:ext uri="{FF2B5EF4-FFF2-40B4-BE49-F238E27FC236}">
                <a16:creationId xmlns:a16="http://schemas.microsoft.com/office/drawing/2014/main" id="{C93F575E-150B-4801-8692-69E81295E45E}"/>
              </a:ext>
            </a:extLst>
          </p:cNvPr>
          <p:cNvSpPr>
            <a:spLocks/>
          </p:cNvSpPr>
          <p:nvPr/>
        </p:nvSpPr>
        <p:spPr bwMode="auto">
          <a:xfrm>
            <a:off x="7432675" y="472440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7 h 72"/>
              <a:gd name="T4" fmla="*/ 36 w 72"/>
              <a:gd name="T5" fmla="*/ 72 h 72"/>
              <a:gd name="T6" fmla="*/ 72 w 72"/>
              <a:gd name="T7" fmla="*/ 37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7"/>
                </a:lnTo>
                <a:lnTo>
                  <a:pt x="36" y="72"/>
                </a:lnTo>
                <a:lnTo>
                  <a:pt x="72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A6A3795B-0ADA-4352-B3CD-004F24562E3D}"/>
              </a:ext>
            </a:extLst>
          </p:cNvPr>
          <p:cNvSpPr>
            <a:spLocks/>
          </p:cNvSpPr>
          <p:nvPr/>
        </p:nvSpPr>
        <p:spPr bwMode="auto">
          <a:xfrm>
            <a:off x="7445375" y="4737100"/>
            <a:ext cx="88900" cy="90488"/>
          </a:xfrm>
          <a:custGeom>
            <a:avLst/>
            <a:gdLst>
              <a:gd name="T0" fmla="*/ 28 w 56"/>
              <a:gd name="T1" fmla="*/ 0 h 57"/>
              <a:gd name="T2" fmla="*/ 0 w 56"/>
              <a:gd name="T3" fmla="*/ 29 h 57"/>
              <a:gd name="T4" fmla="*/ 28 w 56"/>
              <a:gd name="T5" fmla="*/ 57 h 57"/>
              <a:gd name="T6" fmla="*/ 56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6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3">
            <a:extLst>
              <a:ext uri="{FF2B5EF4-FFF2-40B4-BE49-F238E27FC236}">
                <a16:creationId xmlns:a16="http://schemas.microsoft.com/office/drawing/2014/main" id="{C1D1B518-FC38-4F8F-BAD1-BA572329F9D4}"/>
              </a:ext>
            </a:extLst>
          </p:cNvPr>
          <p:cNvSpPr>
            <a:spLocks/>
          </p:cNvSpPr>
          <p:nvPr/>
        </p:nvSpPr>
        <p:spPr bwMode="auto">
          <a:xfrm>
            <a:off x="7669213" y="4767263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7 h 72"/>
              <a:gd name="T4" fmla="*/ 36 w 72"/>
              <a:gd name="T5" fmla="*/ 72 h 72"/>
              <a:gd name="T6" fmla="*/ 72 w 72"/>
              <a:gd name="T7" fmla="*/ 37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7"/>
                </a:lnTo>
                <a:lnTo>
                  <a:pt x="36" y="72"/>
                </a:lnTo>
                <a:lnTo>
                  <a:pt x="72" y="37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4">
            <a:extLst>
              <a:ext uri="{FF2B5EF4-FFF2-40B4-BE49-F238E27FC236}">
                <a16:creationId xmlns:a16="http://schemas.microsoft.com/office/drawing/2014/main" id="{8808E087-1D8C-4B12-BDD1-113947158F01}"/>
              </a:ext>
            </a:extLst>
          </p:cNvPr>
          <p:cNvSpPr>
            <a:spLocks/>
          </p:cNvSpPr>
          <p:nvPr/>
        </p:nvSpPr>
        <p:spPr bwMode="auto">
          <a:xfrm>
            <a:off x="7681913" y="4779963"/>
            <a:ext cx="90488" cy="90488"/>
          </a:xfrm>
          <a:custGeom>
            <a:avLst/>
            <a:gdLst>
              <a:gd name="T0" fmla="*/ 28 w 57"/>
              <a:gd name="T1" fmla="*/ 0 h 57"/>
              <a:gd name="T2" fmla="*/ 0 w 57"/>
              <a:gd name="T3" fmla="*/ 29 h 57"/>
              <a:gd name="T4" fmla="*/ 28 w 57"/>
              <a:gd name="T5" fmla="*/ 57 h 57"/>
              <a:gd name="T6" fmla="*/ 57 w 57"/>
              <a:gd name="T7" fmla="*/ 29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0" y="29"/>
                </a:lnTo>
                <a:lnTo>
                  <a:pt x="28" y="57"/>
                </a:lnTo>
                <a:lnTo>
                  <a:pt x="57" y="29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5">
            <a:extLst>
              <a:ext uri="{FF2B5EF4-FFF2-40B4-BE49-F238E27FC236}">
                <a16:creationId xmlns:a16="http://schemas.microsoft.com/office/drawing/2014/main" id="{E8FCC6A1-6679-4C25-8FD7-D16063D32D6F}"/>
              </a:ext>
            </a:extLst>
          </p:cNvPr>
          <p:cNvSpPr>
            <a:spLocks/>
          </p:cNvSpPr>
          <p:nvPr/>
        </p:nvSpPr>
        <p:spPr bwMode="auto">
          <a:xfrm>
            <a:off x="7907338" y="4714875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6">
            <a:extLst>
              <a:ext uri="{FF2B5EF4-FFF2-40B4-BE49-F238E27FC236}">
                <a16:creationId xmlns:a16="http://schemas.microsoft.com/office/drawing/2014/main" id="{E772D5AD-D56F-424C-92D0-6EB8E52B3B75}"/>
              </a:ext>
            </a:extLst>
          </p:cNvPr>
          <p:cNvSpPr>
            <a:spLocks/>
          </p:cNvSpPr>
          <p:nvPr/>
        </p:nvSpPr>
        <p:spPr bwMode="auto">
          <a:xfrm>
            <a:off x="7918450" y="4727575"/>
            <a:ext cx="90488" cy="90488"/>
          </a:xfrm>
          <a:custGeom>
            <a:avLst/>
            <a:gdLst>
              <a:gd name="T0" fmla="*/ 29 w 57"/>
              <a:gd name="T1" fmla="*/ 0 h 57"/>
              <a:gd name="T2" fmla="*/ 0 w 57"/>
              <a:gd name="T3" fmla="*/ 28 h 57"/>
              <a:gd name="T4" fmla="*/ 29 w 57"/>
              <a:gd name="T5" fmla="*/ 57 h 57"/>
              <a:gd name="T6" fmla="*/ 57 w 57"/>
              <a:gd name="T7" fmla="*/ 28 h 57"/>
              <a:gd name="T8" fmla="*/ 29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9" y="0"/>
                </a:moveTo>
                <a:lnTo>
                  <a:pt x="0" y="28"/>
                </a:lnTo>
                <a:lnTo>
                  <a:pt x="29" y="57"/>
                </a:lnTo>
                <a:lnTo>
                  <a:pt x="57" y="28"/>
                </a:lnTo>
                <a:lnTo>
                  <a:pt x="29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7">
            <a:extLst>
              <a:ext uri="{FF2B5EF4-FFF2-40B4-BE49-F238E27FC236}">
                <a16:creationId xmlns:a16="http://schemas.microsoft.com/office/drawing/2014/main" id="{3240FB30-F59B-439C-AABE-FC60C2EA1A6B}"/>
              </a:ext>
            </a:extLst>
          </p:cNvPr>
          <p:cNvSpPr>
            <a:spLocks/>
          </p:cNvSpPr>
          <p:nvPr/>
        </p:nvSpPr>
        <p:spPr bwMode="auto">
          <a:xfrm>
            <a:off x="8143875" y="4699000"/>
            <a:ext cx="114300" cy="114300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1A47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8">
            <a:extLst>
              <a:ext uri="{FF2B5EF4-FFF2-40B4-BE49-F238E27FC236}">
                <a16:creationId xmlns:a16="http://schemas.microsoft.com/office/drawing/2014/main" id="{C026E147-9220-4CE1-97E9-6375CC97078F}"/>
              </a:ext>
            </a:extLst>
          </p:cNvPr>
          <p:cNvSpPr>
            <a:spLocks/>
          </p:cNvSpPr>
          <p:nvPr/>
        </p:nvSpPr>
        <p:spPr bwMode="auto">
          <a:xfrm>
            <a:off x="8156575" y="4711700"/>
            <a:ext cx="90488" cy="88900"/>
          </a:xfrm>
          <a:custGeom>
            <a:avLst/>
            <a:gdLst>
              <a:gd name="T0" fmla="*/ 28 w 57"/>
              <a:gd name="T1" fmla="*/ 0 h 56"/>
              <a:gd name="T2" fmla="*/ 0 w 57"/>
              <a:gd name="T3" fmla="*/ 28 h 56"/>
              <a:gd name="T4" fmla="*/ 28 w 57"/>
              <a:gd name="T5" fmla="*/ 56 h 56"/>
              <a:gd name="T6" fmla="*/ 57 w 57"/>
              <a:gd name="T7" fmla="*/ 28 h 56"/>
              <a:gd name="T8" fmla="*/ 28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8" y="0"/>
                </a:moveTo>
                <a:lnTo>
                  <a:pt x="0" y="28"/>
                </a:lnTo>
                <a:lnTo>
                  <a:pt x="28" y="56"/>
                </a:lnTo>
                <a:lnTo>
                  <a:pt x="57" y="28"/>
                </a:lnTo>
                <a:lnTo>
                  <a:pt x="28" y="0"/>
                </a:lnTo>
                <a:close/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42">
            <a:extLst>
              <a:ext uri="{FF2B5EF4-FFF2-40B4-BE49-F238E27FC236}">
                <a16:creationId xmlns:a16="http://schemas.microsoft.com/office/drawing/2014/main" id="{83D19A00-BEE0-40AB-A8DA-A6188BB0F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5388" y="889000"/>
            <a:ext cx="0" cy="47275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43">
            <a:extLst>
              <a:ext uri="{FF2B5EF4-FFF2-40B4-BE49-F238E27FC236}">
                <a16:creationId xmlns:a16="http://schemas.microsoft.com/office/drawing/2014/main" id="{21005317-E34E-4FE2-BBB5-3F1E77178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5489575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44">
            <a:extLst>
              <a:ext uri="{FF2B5EF4-FFF2-40B4-BE49-F238E27FC236}">
                <a16:creationId xmlns:a16="http://schemas.microsoft.com/office/drawing/2014/main" id="{2A1A9139-74C5-4E46-9D80-8F268B5C1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5378450"/>
            <a:ext cx="2301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Line 145">
            <a:extLst>
              <a:ext uri="{FF2B5EF4-FFF2-40B4-BE49-F238E27FC236}">
                <a16:creationId xmlns:a16="http://schemas.microsoft.com/office/drawing/2014/main" id="{67BEF830-9282-4436-B663-A85CE9DD14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4594225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6">
            <a:extLst>
              <a:ext uri="{FF2B5EF4-FFF2-40B4-BE49-F238E27FC236}">
                <a16:creationId xmlns:a16="http://schemas.microsoft.com/office/drawing/2014/main" id="{FED499BC-CFFE-41B4-9AFC-316300BFE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13" y="4483100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Line 147">
            <a:extLst>
              <a:ext uri="{FF2B5EF4-FFF2-40B4-BE49-F238E27FC236}">
                <a16:creationId xmlns:a16="http://schemas.microsoft.com/office/drawing/2014/main" id="{DE6C10DA-80C2-410E-AF19-AC8CDB3D84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3700463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8">
            <a:extLst>
              <a:ext uri="{FF2B5EF4-FFF2-40B4-BE49-F238E27FC236}">
                <a16:creationId xmlns:a16="http://schemas.microsoft.com/office/drawing/2014/main" id="{2515929B-B26D-4B5C-A75F-BEA17A0FE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13" y="3587750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Line 149">
            <a:extLst>
              <a:ext uri="{FF2B5EF4-FFF2-40B4-BE49-F238E27FC236}">
                <a16:creationId xmlns:a16="http://schemas.microsoft.com/office/drawing/2014/main" id="{A31FECE1-814E-4FAA-96CF-587D606E3B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2805113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50">
            <a:extLst>
              <a:ext uri="{FF2B5EF4-FFF2-40B4-BE49-F238E27FC236}">
                <a16:creationId xmlns:a16="http://schemas.microsoft.com/office/drawing/2014/main" id="{20FF24A6-4D66-49B4-BB52-E884CAE8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13" y="2693988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Line 151">
            <a:extLst>
              <a:ext uri="{FF2B5EF4-FFF2-40B4-BE49-F238E27FC236}">
                <a16:creationId xmlns:a16="http://schemas.microsoft.com/office/drawing/2014/main" id="{47A923CB-1699-482D-9621-8B33B5EDD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1909763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152">
            <a:extLst>
              <a:ext uri="{FF2B5EF4-FFF2-40B4-BE49-F238E27FC236}">
                <a16:creationId xmlns:a16="http://schemas.microsoft.com/office/drawing/2014/main" id="{1CA3C57F-AA3E-4B32-A9B1-8BCCFC7E9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75" y="1800225"/>
            <a:ext cx="6700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Line 153">
            <a:extLst>
              <a:ext uri="{FF2B5EF4-FFF2-40B4-BE49-F238E27FC236}">
                <a16:creationId xmlns:a16="http://schemas.microsoft.com/office/drawing/2014/main" id="{C7F8319F-F7DE-461A-8CEA-EF4D834CD0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1016000"/>
            <a:ext cx="793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Rectangle 154">
            <a:extLst>
              <a:ext uri="{FF2B5EF4-FFF2-40B4-BE49-F238E27FC236}">
                <a16:creationId xmlns:a16="http://schemas.microsoft.com/office/drawing/2014/main" id="{2F3F6847-E71A-4F66-B9F1-E94E295E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75" y="904875"/>
            <a:ext cx="6700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Line 155">
            <a:extLst>
              <a:ext uri="{FF2B5EF4-FFF2-40B4-BE49-F238E27FC236}">
                <a16:creationId xmlns:a16="http://schemas.microsoft.com/office/drawing/2014/main" id="{6C9D5226-81CA-4737-8E0C-28446534D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388" y="5616575"/>
            <a:ext cx="73707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56">
            <a:extLst>
              <a:ext uri="{FF2B5EF4-FFF2-40B4-BE49-F238E27FC236}">
                <a16:creationId xmlns:a16="http://schemas.microsoft.com/office/drawing/2014/main" id="{2321A19C-4F22-4C7C-8B77-7350289BF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2388" y="5616575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26AD34CB-8DA6-47D2-A1CF-3D9F2984A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5738813"/>
            <a:ext cx="615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Line 158">
            <a:extLst>
              <a:ext uri="{FF2B5EF4-FFF2-40B4-BE49-F238E27FC236}">
                <a16:creationId xmlns:a16="http://schemas.microsoft.com/office/drawing/2014/main" id="{5B95E647-A75D-40B6-AA40-AF076C6B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75" y="5616575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159">
            <a:extLst>
              <a:ext uri="{FF2B5EF4-FFF2-40B4-BE49-F238E27FC236}">
                <a16:creationId xmlns:a16="http://schemas.microsoft.com/office/drawing/2014/main" id="{7F9F0940-A2EF-4769-9C83-68A8DE85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5738813"/>
            <a:ext cx="615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Line 160">
            <a:extLst>
              <a:ext uri="{FF2B5EF4-FFF2-40B4-BE49-F238E27FC236}">
                <a16:creationId xmlns:a16="http://schemas.microsoft.com/office/drawing/2014/main" id="{4578ADED-A065-475C-BD71-464818AE9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5" y="5616575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161">
            <a:extLst>
              <a:ext uri="{FF2B5EF4-FFF2-40B4-BE49-F238E27FC236}">
                <a16:creationId xmlns:a16="http://schemas.microsoft.com/office/drawing/2014/main" id="{2721887C-736F-469F-9B76-12C12129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738813"/>
            <a:ext cx="615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Line 162">
            <a:extLst>
              <a:ext uri="{FF2B5EF4-FFF2-40B4-BE49-F238E27FC236}">
                <a16:creationId xmlns:a16="http://schemas.microsoft.com/office/drawing/2014/main" id="{49F69304-8DE9-49EA-875B-5AD2826C8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616575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163">
            <a:extLst>
              <a:ext uri="{FF2B5EF4-FFF2-40B4-BE49-F238E27FC236}">
                <a16:creationId xmlns:a16="http://schemas.microsoft.com/office/drawing/2014/main" id="{DB13C22F-84B9-4EA8-9089-39640CFE6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5738813"/>
            <a:ext cx="615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Line 164">
            <a:extLst>
              <a:ext uri="{FF2B5EF4-FFF2-40B4-BE49-F238E27FC236}">
                <a16:creationId xmlns:a16="http://schemas.microsoft.com/office/drawing/2014/main" id="{4D7543CC-C7F8-46DC-A798-F4A4DAEE6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5163" y="5616575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Rectangle 165">
            <a:extLst>
              <a:ext uri="{FF2B5EF4-FFF2-40B4-BE49-F238E27FC236}">
                <a16:creationId xmlns:a16="http://schemas.microsoft.com/office/drawing/2014/main" id="{CFFDE886-0FC5-41DC-A5C9-4C94AAFE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5738813"/>
            <a:ext cx="615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Line 166">
            <a:extLst>
              <a:ext uri="{FF2B5EF4-FFF2-40B4-BE49-F238E27FC236}">
                <a16:creationId xmlns:a16="http://schemas.microsoft.com/office/drawing/2014/main" id="{7E18500F-B297-4FCF-9129-F15969C1B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150" y="5616575"/>
            <a:ext cx="0" cy="793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Rectangle 167">
            <a:extLst>
              <a:ext uri="{FF2B5EF4-FFF2-40B4-BE49-F238E27FC236}">
                <a16:creationId xmlns:a16="http://schemas.microsoft.com/office/drawing/2014/main" id="{EAE5B6C5-1457-41B8-B036-DCD863A97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5738813"/>
            <a:ext cx="615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68">
            <a:extLst>
              <a:ext uri="{FF2B5EF4-FFF2-40B4-BE49-F238E27FC236}">
                <a16:creationId xmlns:a16="http://schemas.microsoft.com/office/drawing/2014/main" id="{BA25A938-CBDD-4D92-AC5A-003D00200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5951538"/>
            <a:ext cx="1316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78">
            <a:extLst>
              <a:ext uri="{FF2B5EF4-FFF2-40B4-BE49-F238E27FC236}">
                <a16:creationId xmlns:a16="http://schemas.microsoft.com/office/drawing/2014/main" id="{39030CA4-D0AC-4B50-BF18-0C21366F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971" y="4610299"/>
            <a:ext cx="109805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Active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A476F"/>
                </a:solidFill>
              </a:rPr>
              <a:t>Choosers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80">
            <a:extLst>
              <a:ext uri="{FF2B5EF4-FFF2-40B4-BE49-F238E27FC236}">
                <a16:creationId xmlns:a16="http://schemas.microsoft.com/office/drawing/2014/main" id="{FCEDB4BE-B793-4480-AB64-4B4C60A1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262313"/>
            <a:ext cx="711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FB20C0A-C985-4D53-AD77-C1784915747D}"/>
              </a:ext>
            </a:extLst>
          </p:cNvPr>
          <p:cNvCxnSpPr>
            <a:cxnSpLocks/>
          </p:cNvCxnSpPr>
          <p:nvPr/>
        </p:nvCxnSpPr>
        <p:spPr>
          <a:xfrm>
            <a:off x="2649422" y="3776663"/>
            <a:ext cx="0" cy="679450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C609FD8-4248-45E9-9D11-79A5FC8E78F5}"/>
              </a:ext>
            </a:extLst>
          </p:cNvPr>
          <p:cNvCxnSpPr>
            <a:cxnSpLocks/>
          </p:cNvCxnSpPr>
          <p:nvPr/>
        </p:nvCxnSpPr>
        <p:spPr>
          <a:xfrm flipV="1">
            <a:off x="2649422" y="2438400"/>
            <a:ext cx="768303" cy="171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1B0D2360-1B01-4048-AC88-F29DE95F9828}"/>
              </a:ext>
            </a:extLst>
          </p:cNvPr>
          <p:cNvSpPr txBox="1"/>
          <p:nvPr/>
        </p:nvSpPr>
        <p:spPr>
          <a:xfrm>
            <a:off x="3078204" y="2061869"/>
            <a:ext cx="240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Passive Enrollees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AF3820F-DBA3-4796-AE1A-A06E2D1882B3}"/>
              </a:ext>
            </a:extLst>
          </p:cNvPr>
          <p:cNvSpPr txBox="1"/>
          <p:nvPr/>
        </p:nvSpPr>
        <p:spPr>
          <a:xfrm>
            <a:off x="3398666" y="2479948"/>
            <a:ext cx="246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= 43% of total</a:t>
            </a:r>
          </a:p>
          <a:p>
            <a:r>
              <a:rPr lang="en-US" dirty="0">
                <a:latin typeface="+mj-lt"/>
              </a:rPr>
              <a:t>   34% (in 2008-09)</a:t>
            </a:r>
          </a:p>
        </p:txBody>
      </p:sp>
      <p:sp>
        <p:nvSpPr>
          <p:cNvPr id="176" name="Rectangle 130">
            <a:extLst>
              <a:ext uri="{FF2B5EF4-FFF2-40B4-BE49-F238E27FC236}">
                <a16:creationId xmlns:a16="http://schemas.microsoft.com/office/drawing/2014/main" id="{C3E29F8B-E007-4F51-9F6F-4FD9A01C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087" y="1124655"/>
            <a:ext cx="23740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One-time auto</a:t>
            </a:r>
            <a:r>
              <a:rPr kumimoji="0" lang="en-US" altLang="en-US" sz="1600" b="0" i="1" u="none" strike="noStrike" cap="none" normalizeH="0" dirty="0">
                <a:ln>
                  <a:noFill/>
                </a:ln>
                <a:solidFill>
                  <a:srgbClr val="808080"/>
                </a:solidFill>
                <a:effectLst/>
              </a:rPr>
              <a:t>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enrollment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of charity</a:t>
            </a:r>
            <a:r>
              <a:rPr kumimoji="0" lang="en-US" altLang="en-US" sz="1600" b="0" i="1" u="none" strike="noStrike" cap="none" normalizeH="0" dirty="0">
                <a:ln>
                  <a:noFill/>
                </a:ln>
                <a:solidFill>
                  <a:srgbClr val="808080"/>
                </a:solidFill>
                <a:effectLst/>
              </a:rPr>
              <a:t> care pool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</a:endParaRP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F53388F-4676-4E9D-9485-85334DDE7BEA}"/>
              </a:ext>
            </a:extLst>
          </p:cNvPr>
          <p:cNvCxnSpPr/>
          <p:nvPr/>
        </p:nvCxnSpPr>
        <p:spPr>
          <a:xfrm flipH="1">
            <a:off x="2019193" y="1240179"/>
            <a:ext cx="333374" cy="9014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14">
            <a:extLst>
              <a:ext uri="{FF2B5EF4-FFF2-40B4-BE49-F238E27FC236}">
                <a16:creationId xmlns:a16="http://schemas.microsoft.com/office/drawing/2014/main" id="{ABEAC31A-F072-4BCB-9FAD-14BB5FFB2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81000"/>
            <a:ext cx="8289921" cy="3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New Enrollees per Month (0-100% Poverty)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81">
            <a:extLst>
              <a:ext uri="{FF2B5EF4-FFF2-40B4-BE49-F238E27FC236}">
                <a16:creationId xmlns:a16="http://schemas.microsoft.com/office/drawing/2014/main" id="{AAC07384-5552-4B44-8ED2-CA73D2C0D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789" y="1094928"/>
            <a:ext cx="16652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Suspension of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82">
            <a:extLst>
              <a:ext uri="{FF2B5EF4-FFF2-40B4-BE49-F238E27FC236}">
                <a16:creationId xmlns:a16="http://schemas.microsoft.com/office/drawing/2014/main" id="{86E15EAD-8EDF-4B56-B270-A251EFD7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789" y="1353890"/>
            <a:ext cx="16863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900" dirty="0">
                <a:solidFill>
                  <a:srgbClr val="808080"/>
                </a:solidFill>
              </a:rPr>
              <a:t>a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uto enrollment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130">
            <a:extLst>
              <a:ext uri="{FF2B5EF4-FFF2-40B4-BE49-F238E27FC236}">
                <a16:creationId xmlns:a16="http://schemas.microsoft.com/office/drawing/2014/main" id="{841A93B5-7239-4422-A0BA-37C76F80F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2909411"/>
            <a:ext cx="12439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Temporary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dirty="0">
                <a:solidFill>
                  <a:srgbClr val="808080"/>
                </a:solidFill>
              </a:rPr>
              <a:t>reinstatement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71B2FF23-3A4F-477B-B2C1-EB1119C6605C}"/>
              </a:ext>
            </a:extLst>
          </p:cNvPr>
          <p:cNvCxnSpPr/>
          <p:nvPr/>
        </p:nvCxnSpPr>
        <p:spPr>
          <a:xfrm flipH="1">
            <a:off x="6776370" y="3418283"/>
            <a:ext cx="419497" cy="59599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29581E6B-79C9-481F-84E0-15FB79069B24}"/>
              </a:ext>
            </a:extLst>
          </p:cNvPr>
          <p:cNvSpPr txBox="1"/>
          <p:nvPr/>
        </p:nvSpPr>
        <p:spPr>
          <a:xfrm>
            <a:off x="46195" y="6495634"/>
            <a:ext cx="1370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sym typeface="Wingdings" panose="05000000000000000000" pitchFamily="2" charset="2"/>
                <a:hlinkClick r:id="rId3" action="ppaction://hlinksldjump"/>
              </a:rPr>
              <a:t> Go back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4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>
            <a:extLst>
              <a:ext uri="{FF2B5EF4-FFF2-40B4-BE49-F238E27FC236}">
                <a16:creationId xmlns:a16="http://schemas.microsoft.com/office/drawing/2014/main" id="{5673E6B7-691C-436A-8DE6-C9F584E5F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5670551"/>
            <a:ext cx="7494588" cy="0"/>
          </a:xfrm>
          <a:prstGeom prst="line">
            <a:avLst/>
          </a:prstGeom>
          <a:noFill/>
          <a:ln w="22225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C907C5FE-46CC-4D1E-8B4A-599950BAB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4503738"/>
            <a:ext cx="7494588" cy="0"/>
          </a:xfrm>
          <a:prstGeom prst="line">
            <a:avLst/>
          </a:prstGeom>
          <a:noFill/>
          <a:ln w="22225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166F4BD-5C99-42F2-8840-A936DBCB9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3332163"/>
            <a:ext cx="7494588" cy="0"/>
          </a:xfrm>
          <a:prstGeom prst="line">
            <a:avLst/>
          </a:prstGeom>
          <a:noFill/>
          <a:ln w="22225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57FD699F-2BE7-4EB5-95A3-0F5CD0811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165351"/>
            <a:ext cx="7494588" cy="0"/>
          </a:xfrm>
          <a:prstGeom prst="line">
            <a:avLst/>
          </a:prstGeom>
          <a:noFill/>
          <a:ln w="22225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5117A22F-380B-4ABA-9A4F-A98A9D436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998538"/>
            <a:ext cx="7494588" cy="0"/>
          </a:xfrm>
          <a:prstGeom prst="line">
            <a:avLst/>
          </a:prstGeom>
          <a:noFill/>
          <a:ln w="22225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EBAA40DD-CA33-4E5A-B121-30C188A210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8338" y="858838"/>
            <a:ext cx="0" cy="4951413"/>
          </a:xfrm>
          <a:prstGeom prst="line">
            <a:avLst/>
          </a:prstGeom>
          <a:noFill/>
          <a:ln w="22225" cap="flat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C9C1420-FA2C-49EB-BBA0-09A56B7A6D8C}"/>
              </a:ext>
            </a:extLst>
          </p:cNvPr>
          <p:cNvSpPr>
            <a:spLocks/>
          </p:cNvSpPr>
          <p:nvPr/>
        </p:nvSpPr>
        <p:spPr bwMode="auto">
          <a:xfrm>
            <a:off x="1846263" y="1009651"/>
            <a:ext cx="6607175" cy="4086225"/>
          </a:xfrm>
          <a:custGeom>
            <a:avLst/>
            <a:gdLst>
              <a:gd name="T0" fmla="*/ 0 w 1229"/>
              <a:gd name="T1" fmla="*/ 681 h 760"/>
              <a:gd name="T2" fmla="*/ 22 w 1229"/>
              <a:gd name="T3" fmla="*/ 116 h 760"/>
              <a:gd name="T4" fmla="*/ 45 w 1229"/>
              <a:gd name="T5" fmla="*/ 0 h 760"/>
              <a:gd name="T6" fmla="*/ 67 w 1229"/>
              <a:gd name="T7" fmla="*/ 249 h 760"/>
              <a:gd name="T8" fmla="*/ 89 w 1229"/>
              <a:gd name="T9" fmla="*/ 589 h 760"/>
              <a:gd name="T10" fmla="*/ 112 w 1229"/>
              <a:gd name="T11" fmla="*/ 539 h 760"/>
              <a:gd name="T12" fmla="*/ 134 w 1229"/>
              <a:gd name="T13" fmla="*/ 699 h 760"/>
              <a:gd name="T14" fmla="*/ 156 w 1229"/>
              <a:gd name="T15" fmla="*/ 488 h 760"/>
              <a:gd name="T16" fmla="*/ 179 w 1229"/>
              <a:gd name="T17" fmla="*/ 595 h 760"/>
              <a:gd name="T18" fmla="*/ 201 w 1229"/>
              <a:gd name="T19" fmla="*/ 588 h 760"/>
              <a:gd name="T20" fmla="*/ 223 w 1229"/>
              <a:gd name="T21" fmla="*/ 564 h 760"/>
              <a:gd name="T22" fmla="*/ 246 w 1229"/>
              <a:gd name="T23" fmla="*/ 589 h 760"/>
              <a:gd name="T24" fmla="*/ 268 w 1229"/>
              <a:gd name="T25" fmla="*/ 575 h 760"/>
              <a:gd name="T26" fmla="*/ 291 w 1229"/>
              <a:gd name="T27" fmla="*/ 561 h 760"/>
              <a:gd name="T28" fmla="*/ 313 w 1229"/>
              <a:gd name="T29" fmla="*/ 538 h 760"/>
              <a:gd name="T30" fmla="*/ 335 w 1229"/>
              <a:gd name="T31" fmla="*/ 519 h 760"/>
              <a:gd name="T32" fmla="*/ 358 w 1229"/>
              <a:gd name="T33" fmla="*/ 577 h 760"/>
              <a:gd name="T34" fmla="*/ 380 w 1229"/>
              <a:gd name="T35" fmla="*/ 604 h 760"/>
              <a:gd name="T36" fmla="*/ 402 w 1229"/>
              <a:gd name="T37" fmla="*/ 629 h 760"/>
              <a:gd name="T38" fmla="*/ 425 w 1229"/>
              <a:gd name="T39" fmla="*/ 605 h 760"/>
              <a:gd name="T40" fmla="*/ 447 w 1229"/>
              <a:gd name="T41" fmla="*/ 646 h 760"/>
              <a:gd name="T42" fmla="*/ 469 w 1229"/>
              <a:gd name="T43" fmla="*/ 642 h 760"/>
              <a:gd name="T44" fmla="*/ 492 w 1229"/>
              <a:gd name="T45" fmla="*/ 655 h 760"/>
              <a:gd name="T46" fmla="*/ 514 w 1229"/>
              <a:gd name="T47" fmla="*/ 650 h 760"/>
              <a:gd name="T48" fmla="*/ 536 w 1229"/>
              <a:gd name="T49" fmla="*/ 641 h 760"/>
              <a:gd name="T50" fmla="*/ 559 w 1229"/>
              <a:gd name="T51" fmla="*/ 676 h 760"/>
              <a:gd name="T52" fmla="*/ 581 w 1229"/>
              <a:gd name="T53" fmla="*/ 676 h 760"/>
              <a:gd name="T54" fmla="*/ 604 w 1229"/>
              <a:gd name="T55" fmla="*/ 642 h 760"/>
              <a:gd name="T56" fmla="*/ 626 w 1229"/>
              <a:gd name="T57" fmla="*/ 666 h 760"/>
              <a:gd name="T58" fmla="*/ 648 w 1229"/>
              <a:gd name="T59" fmla="*/ 609 h 760"/>
              <a:gd name="T60" fmla="*/ 671 w 1229"/>
              <a:gd name="T61" fmla="*/ 590 h 760"/>
              <a:gd name="T62" fmla="*/ 693 w 1229"/>
              <a:gd name="T63" fmla="*/ 697 h 760"/>
              <a:gd name="T64" fmla="*/ 715 w 1229"/>
              <a:gd name="T65" fmla="*/ 572 h 760"/>
              <a:gd name="T66" fmla="*/ 738 w 1229"/>
              <a:gd name="T67" fmla="*/ 735 h 760"/>
              <a:gd name="T68" fmla="*/ 760 w 1229"/>
              <a:gd name="T69" fmla="*/ 724 h 760"/>
              <a:gd name="T70" fmla="*/ 782 w 1229"/>
              <a:gd name="T71" fmla="*/ 723 h 760"/>
              <a:gd name="T72" fmla="*/ 805 w 1229"/>
              <a:gd name="T73" fmla="*/ 720 h 760"/>
              <a:gd name="T74" fmla="*/ 827 w 1229"/>
              <a:gd name="T75" fmla="*/ 735 h 760"/>
              <a:gd name="T76" fmla="*/ 849 w 1229"/>
              <a:gd name="T77" fmla="*/ 718 h 760"/>
              <a:gd name="T78" fmla="*/ 872 w 1229"/>
              <a:gd name="T79" fmla="*/ 722 h 760"/>
              <a:gd name="T80" fmla="*/ 894 w 1229"/>
              <a:gd name="T81" fmla="*/ 712 h 760"/>
              <a:gd name="T82" fmla="*/ 916 w 1229"/>
              <a:gd name="T83" fmla="*/ 590 h 760"/>
              <a:gd name="T84" fmla="*/ 939 w 1229"/>
              <a:gd name="T85" fmla="*/ 728 h 760"/>
              <a:gd name="T86" fmla="*/ 961 w 1229"/>
              <a:gd name="T87" fmla="*/ 547 h 760"/>
              <a:gd name="T88" fmla="*/ 983 w 1229"/>
              <a:gd name="T89" fmla="*/ 741 h 760"/>
              <a:gd name="T90" fmla="*/ 1006 w 1229"/>
              <a:gd name="T91" fmla="*/ 725 h 760"/>
              <a:gd name="T92" fmla="*/ 1028 w 1229"/>
              <a:gd name="T93" fmla="*/ 730 h 760"/>
              <a:gd name="T94" fmla="*/ 1051 w 1229"/>
              <a:gd name="T95" fmla="*/ 726 h 760"/>
              <a:gd name="T96" fmla="*/ 1073 w 1229"/>
              <a:gd name="T97" fmla="*/ 742 h 760"/>
              <a:gd name="T98" fmla="*/ 1095 w 1229"/>
              <a:gd name="T99" fmla="*/ 735 h 760"/>
              <a:gd name="T100" fmla="*/ 1118 w 1229"/>
              <a:gd name="T101" fmla="*/ 738 h 760"/>
              <a:gd name="T102" fmla="*/ 1140 w 1229"/>
              <a:gd name="T103" fmla="*/ 754 h 760"/>
              <a:gd name="T104" fmla="*/ 1162 w 1229"/>
              <a:gd name="T105" fmla="*/ 760 h 760"/>
              <a:gd name="T106" fmla="*/ 1185 w 1229"/>
              <a:gd name="T107" fmla="*/ 712 h 760"/>
              <a:gd name="T108" fmla="*/ 1207 w 1229"/>
              <a:gd name="T109" fmla="*/ 734 h 760"/>
              <a:gd name="T110" fmla="*/ 1229 w 1229"/>
              <a:gd name="T111" fmla="*/ 733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29" h="760">
                <a:moveTo>
                  <a:pt x="0" y="681"/>
                </a:moveTo>
                <a:lnTo>
                  <a:pt x="22" y="116"/>
                </a:lnTo>
                <a:lnTo>
                  <a:pt x="45" y="0"/>
                </a:lnTo>
                <a:lnTo>
                  <a:pt x="67" y="249"/>
                </a:lnTo>
                <a:lnTo>
                  <a:pt x="89" y="589"/>
                </a:lnTo>
                <a:lnTo>
                  <a:pt x="112" y="539"/>
                </a:lnTo>
                <a:lnTo>
                  <a:pt x="134" y="699"/>
                </a:lnTo>
                <a:lnTo>
                  <a:pt x="156" y="488"/>
                </a:lnTo>
                <a:lnTo>
                  <a:pt x="179" y="595"/>
                </a:lnTo>
                <a:lnTo>
                  <a:pt x="201" y="588"/>
                </a:lnTo>
                <a:lnTo>
                  <a:pt x="223" y="564"/>
                </a:lnTo>
                <a:lnTo>
                  <a:pt x="246" y="589"/>
                </a:lnTo>
                <a:lnTo>
                  <a:pt x="268" y="575"/>
                </a:lnTo>
                <a:lnTo>
                  <a:pt x="291" y="561"/>
                </a:lnTo>
                <a:lnTo>
                  <a:pt x="313" y="538"/>
                </a:lnTo>
                <a:lnTo>
                  <a:pt x="335" y="519"/>
                </a:lnTo>
                <a:lnTo>
                  <a:pt x="358" y="577"/>
                </a:lnTo>
                <a:lnTo>
                  <a:pt x="380" y="604"/>
                </a:lnTo>
                <a:lnTo>
                  <a:pt x="402" y="629"/>
                </a:lnTo>
                <a:lnTo>
                  <a:pt x="425" y="605"/>
                </a:lnTo>
                <a:lnTo>
                  <a:pt x="447" y="646"/>
                </a:lnTo>
                <a:lnTo>
                  <a:pt x="469" y="642"/>
                </a:lnTo>
                <a:lnTo>
                  <a:pt x="492" y="655"/>
                </a:lnTo>
                <a:lnTo>
                  <a:pt x="514" y="650"/>
                </a:lnTo>
                <a:lnTo>
                  <a:pt x="536" y="641"/>
                </a:lnTo>
                <a:lnTo>
                  <a:pt x="559" y="676"/>
                </a:lnTo>
                <a:lnTo>
                  <a:pt x="581" y="676"/>
                </a:lnTo>
                <a:lnTo>
                  <a:pt x="604" y="642"/>
                </a:lnTo>
                <a:lnTo>
                  <a:pt x="626" y="666"/>
                </a:lnTo>
                <a:lnTo>
                  <a:pt x="648" y="609"/>
                </a:lnTo>
                <a:lnTo>
                  <a:pt x="671" y="590"/>
                </a:lnTo>
                <a:lnTo>
                  <a:pt x="693" y="697"/>
                </a:lnTo>
                <a:lnTo>
                  <a:pt x="715" y="572"/>
                </a:lnTo>
                <a:lnTo>
                  <a:pt x="738" y="735"/>
                </a:lnTo>
                <a:lnTo>
                  <a:pt x="760" y="724"/>
                </a:lnTo>
                <a:lnTo>
                  <a:pt x="782" y="723"/>
                </a:lnTo>
                <a:lnTo>
                  <a:pt x="805" y="720"/>
                </a:lnTo>
                <a:lnTo>
                  <a:pt x="827" y="735"/>
                </a:lnTo>
                <a:lnTo>
                  <a:pt x="849" y="718"/>
                </a:lnTo>
                <a:lnTo>
                  <a:pt x="872" y="722"/>
                </a:lnTo>
                <a:lnTo>
                  <a:pt x="894" y="712"/>
                </a:lnTo>
                <a:lnTo>
                  <a:pt x="916" y="590"/>
                </a:lnTo>
                <a:lnTo>
                  <a:pt x="939" y="728"/>
                </a:lnTo>
                <a:lnTo>
                  <a:pt x="961" y="547"/>
                </a:lnTo>
                <a:lnTo>
                  <a:pt x="983" y="741"/>
                </a:lnTo>
                <a:lnTo>
                  <a:pt x="1006" y="725"/>
                </a:lnTo>
                <a:lnTo>
                  <a:pt x="1028" y="730"/>
                </a:lnTo>
                <a:lnTo>
                  <a:pt x="1051" y="726"/>
                </a:lnTo>
                <a:lnTo>
                  <a:pt x="1073" y="742"/>
                </a:lnTo>
                <a:lnTo>
                  <a:pt x="1095" y="735"/>
                </a:lnTo>
                <a:lnTo>
                  <a:pt x="1118" y="738"/>
                </a:lnTo>
                <a:lnTo>
                  <a:pt x="1140" y="754"/>
                </a:lnTo>
                <a:lnTo>
                  <a:pt x="1162" y="760"/>
                </a:lnTo>
                <a:lnTo>
                  <a:pt x="1185" y="712"/>
                </a:lnTo>
                <a:lnTo>
                  <a:pt x="1207" y="734"/>
                </a:lnTo>
                <a:lnTo>
                  <a:pt x="1229" y="733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BEA7AEB8-E653-4A91-96D9-AAED0082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63391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70AD5AB1-14A8-4E69-B1B8-63F57552A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1595438"/>
            <a:ext cx="71438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0C4007D5-1441-4312-AAF5-9CFD4D2E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97155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F5BFA531-30D5-4F56-99D8-D9CC9AFB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231140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CA19BD80-E0D9-47F7-92DF-D8CDF14E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3861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5A3216BE-889B-49FA-B407-2D4CE207A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38703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BBC6493C-99A9-4E7E-884F-C652287B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473075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F1BB62D3-4D20-4A0E-B3DB-8D0619D29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3595688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52C95574-394E-4E74-85B1-12873D478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417036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35A226AA-A328-4C60-90B0-68964828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413385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E3B44E75-8A2B-44EF-9285-314467B1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40036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8707D995-D75C-4655-826C-32C9610B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413861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548F51B-FCCC-400D-9354-4D094BD87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406400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781BB218-4D2A-4D6F-A692-5F4CFC264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398780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1AE021F8-A5C1-4588-95FD-93F5B3BC0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8639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4FB3B8F-7AB6-45D4-8BD6-732C80F70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37623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5C9DFE5E-CD86-4CBC-87E1-26A1D75F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0735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3693DDF7-C7D3-45D2-8D8C-9D212A11B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2195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1CA3E6A0-E839-4004-A75F-6187EE04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35451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2FFEA4E5-B1A4-480D-BD2C-481AE151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4224338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469267C9-F06D-4A08-A2F0-1E6A1E340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44500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9E4C9484-18C3-4946-A923-00A496604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442436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0F75A07B-6697-47FB-A1D3-2C58E080E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449421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D89B723C-A51A-44D3-9975-BB88F84D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672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8C8798BC-0178-45AB-840E-EE44365F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441801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id="{674B30B6-0594-44B1-B4F1-364F113FD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46069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40">
            <a:extLst>
              <a:ext uri="{FF2B5EF4-FFF2-40B4-BE49-F238E27FC236}">
                <a16:creationId xmlns:a16="http://schemas.microsoft.com/office/drawing/2014/main" id="{0D81E96E-1BB5-43C7-8E2B-0F745A64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6069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199DB919-49B7-443C-A1DA-8B5AC9380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442436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42D801E2-465D-4DBF-BBF9-1B8092F4C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55295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3">
            <a:extLst>
              <a:ext uri="{FF2B5EF4-FFF2-40B4-BE49-F238E27FC236}">
                <a16:creationId xmlns:a16="http://schemas.microsoft.com/office/drawing/2014/main" id="{8763A4E6-F7D2-4FC9-9FB1-06D42874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24656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BA14523C-DFCF-42AF-909B-FBDE173CD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41433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5">
            <a:extLst>
              <a:ext uri="{FF2B5EF4-FFF2-40B4-BE49-F238E27FC236}">
                <a16:creationId xmlns:a16="http://schemas.microsoft.com/office/drawing/2014/main" id="{79F7FF58-142E-4EB9-9E8E-9C874C61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4719638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C2E5067F-487D-4675-A44A-7C2ACDB94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046538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D195EEF8-6DB9-41B8-B256-30343712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49244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9D3BB22B-B1E4-495B-B187-2D4728E02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486410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9">
            <a:extLst>
              <a:ext uri="{FF2B5EF4-FFF2-40B4-BE49-F238E27FC236}">
                <a16:creationId xmlns:a16="http://schemas.microsoft.com/office/drawing/2014/main" id="{17513BF2-92A1-4677-B2AE-B6520480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859338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50">
            <a:extLst>
              <a:ext uri="{FF2B5EF4-FFF2-40B4-BE49-F238E27FC236}">
                <a16:creationId xmlns:a16="http://schemas.microsoft.com/office/drawing/2014/main" id="{1594D7B6-0915-44E1-A2A6-8F6E9935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484346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1">
            <a:extLst>
              <a:ext uri="{FF2B5EF4-FFF2-40B4-BE49-F238E27FC236}">
                <a16:creationId xmlns:a16="http://schemas.microsoft.com/office/drawing/2014/main" id="{E71D8C49-69EA-4316-8D96-9247BD880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49244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2">
            <a:extLst>
              <a:ext uri="{FF2B5EF4-FFF2-40B4-BE49-F238E27FC236}">
                <a16:creationId xmlns:a16="http://schemas.microsoft.com/office/drawing/2014/main" id="{1BB99A07-0C95-4909-ABCB-EE7EC94EA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83235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3">
            <a:extLst>
              <a:ext uri="{FF2B5EF4-FFF2-40B4-BE49-F238E27FC236}">
                <a16:creationId xmlns:a16="http://schemas.microsoft.com/office/drawing/2014/main" id="{C85E9803-B447-4AA1-A030-643F248C8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4852988"/>
            <a:ext cx="69850" cy="71438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4">
            <a:extLst>
              <a:ext uri="{FF2B5EF4-FFF2-40B4-BE49-F238E27FC236}">
                <a16:creationId xmlns:a16="http://schemas.microsoft.com/office/drawing/2014/main" id="{37E1A427-CA19-4A8F-A7C5-DFE09501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480060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5">
            <a:extLst>
              <a:ext uri="{FF2B5EF4-FFF2-40B4-BE49-F238E27FC236}">
                <a16:creationId xmlns:a16="http://schemas.microsoft.com/office/drawing/2014/main" id="{8593B27B-05BF-4DB3-8C51-17AF9CA3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1433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6">
            <a:extLst>
              <a:ext uri="{FF2B5EF4-FFF2-40B4-BE49-F238E27FC236}">
                <a16:creationId xmlns:a16="http://schemas.microsoft.com/office/drawing/2014/main" id="{BD7ADF7A-1175-4DD1-B0B0-6B5CE0527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48863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7">
            <a:extLst>
              <a:ext uri="{FF2B5EF4-FFF2-40B4-BE49-F238E27FC236}">
                <a16:creationId xmlns:a16="http://schemas.microsoft.com/office/drawing/2014/main" id="{F8C23659-E130-4137-B631-3669EA8A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3913188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8">
            <a:extLst>
              <a:ext uri="{FF2B5EF4-FFF2-40B4-BE49-F238E27FC236}">
                <a16:creationId xmlns:a16="http://schemas.microsoft.com/office/drawing/2014/main" id="{9B55222B-3241-4003-8390-05039A28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9561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9">
            <a:extLst>
              <a:ext uri="{FF2B5EF4-FFF2-40B4-BE49-F238E27FC236}">
                <a16:creationId xmlns:a16="http://schemas.microsoft.com/office/drawing/2014/main" id="{5A9862C1-317C-42E5-B2EB-C465439F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487045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60">
            <a:extLst>
              <a:ext uri="{FF2B5EF4-FFF2-40B4-BE49-F238E27FC236}">
                <a16:creationId xmlns:a16="http://schemas.microsoft.com/office/drawing/2014/main" id="{0659886A-A57D-4B99-8BE6-D1A91FC94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4897438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61">
            <a:extLst>
              <a:ext uri="{FF2B5EF4-FFF2-40B4-BE49-F238E27FC236}">
                <a16:creationId xmlns:a16="http://schemas.microsoft.com/office/drawing/2014/main" id="{74F37881-AD8A-4F0F-8A1E-C679D212E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075" y="487521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2">
            <a:extLst>
              <a:ext uri="{FF2B5EF4-FFF2-40B4-BE49-F238E27FC236}">
                <a16:creationId xmlns:a16="http://schemas.microsoft.com/office/drawing/2014/main" id="{5322B937-570E-4297-BD50-EB0C075A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4960938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3">
            <a:extLst>
              <a:ext uri="{FF2B5EF4-FFF2-40B4-BE49-F238E27FC236}">
                <a16:creationId xmlns:a16="http://schemas.microsoft.com/office/drawing/2014/main" id="{1FEAFA31-A1C2-454B-BA81-73771AB2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49244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4">
            <a:extLst>
              <a:ext uri="{FF2B5EF4-FFF2-40B4-BE49-F238E27FC236}">
                <a16:creationId xmlns:a16="http://schemas.microsoft.com/office/drawing/2014/main" id="{CE02E739-103A-4CBB-9ADD-DFE1C7FAD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494030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65">
            <a:extLst>
              <a:ext uri="{FF2B5EF4-FFF2-40B4-BE49-F238E27FC236}">
                <a16:creationId xmlns:a16="http://schemas.microsoft.com/office/drawing/2014/main" id="{81251511-0883-421B-AACF-676E98DC7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502602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6">
            <a:extLst>
              <a:ext uri="{FF2B5EF4-FFF2-40B4-BE49-F238E27FC236}">
                <a16:creationId xmlns:a16="http://schemas.microsoft.com/office/drawing/2014/main" id="{BC336E69-16B6-4991-A0F6-9BA3D0E5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50577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7">
            <a:extLst>
              <a:ext uri="{FF2B5EF4-FFF2-40B4-BE49-F238E27FC236}">
                <a16:creationId xmlns:a16="http://schemas.microsoft.com/office/drawing/2014/main" id="{43AC26CA-C918-4675-9C09-898B6B90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800" y="4800601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8">
            <a:extLst>
              <a:ext uri="{FF2B5EF4-FFF2-40B4-BE49-F238E27FC236}">
                <a16:creationId xmlns:a16="http://schemas.microsoft.com/office/drawing/2014/main" id="{577B4B3C-7C8B-41FF-9AE2-67FD5462F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918076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9">
            <a:extLst>
              <a:ext uri="{FF2B5EF4-FFF2-40B4-BE49-F238E27FC236}">
                <a16:creationId xmlns:a16="http://schemas.microsoft.com/office/drawing/2014/main" id="{1D3C3C58-CC8F-4438-9F3E-EB490AAA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4913313"/>
            <a:ext cx="69850" cy="69850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57386518-1062-4AF1-A7A0-B020F14602A8}"/>
              </a:ext>
            </a:extLst>
          </p:cNvPr>
          <p:cNvSpPr>
            <a:spLocks/>
          </p:cNvSpPr>
          <p:nvPr/>
        </p:nvSpPr>
        <p:spPr bwMode="auto">
          <a:xfrm>
            <a:off x="1846263" y="3541713"/>
            <a:ext cx="4805363" cy="1585913"/>
          </a:xfrm>
          <a:custGeom>
            <a:avLst/>
            <a:gdLst>
              <a:gd name="T0" fmla="*/ 0 w 894"/>
              <a:gd name="T1" fmla="*/ 270 h 295"/>
              <a:gd name="T2" fmla="*/ 22 w 894"/>
              <a:gd name="T3" fmla="*/ 50 h 295"/>
              <a:gd name="T4" fmla="*/ 45 w 894"/>
              <a:gd name="T5" fmla="*/ 0 h 295"/>
              <a:gd name="T6" fmla="*/ 67 w 894"/>
              <a:gd name="T7" fmla="*/ 148 h 295"/>
              <a:gd name="T8" fmla="*/ 89 w 894"/>
              <a:gd name="T9" fmla="*/ 238 h 295"/>
              <a:gd name="T10" fmla="*/ 112 w 894"/>
              <a:gd name="T11" fmla="*/ 225 h 295"/>
              <a:gd name="T12" fmla="*/ 134 w 894"/>
              <a:gd name="T13" fmla="*/ 229 h 295"/>
              <a:gd name="T14" fmla="*/ 156 w 894"/>
              <a:gd name="T15" fmla="*/ 201 h 295"/>
              <a:gd name="T16" fmla="*/ 179 w 894"/>
              <a:gd name="T17" fmla="*/ 239 h 295"/>
              <a:gd name="T18" fmla="*/ 201 w 894"/>
              <a:gd name="T19" fmla="*/ 222 h 295"/>
              <a:gd name="T20" fmla="*/ 223 w 894"/>
              <a:gd name="T21" fmla="*/ 200 h 295"/>
              <a:gd name="T22" fmla="*/ 246 w 894"/>
              <a:gd name="T23" fmla="*/ 219 h 295"/>
              <a:gd name="T24" fmla="*/ 268 w 894"/>
              <a:gd name="T25" fmla="*/ 204 h 295"/>
              <a:gd name="T26" fmla="*/ 291 w 894"/>
              <a:gd name="T27" fmla="*/ 210 h 295"/>
              <a:gd name="T28" fmla="*/ 313 w 894"/>
              <a:gd name="T29" fmla="*/ 191 h 295"/>
              <a:gd name="T30" fmla="*/ 335 w 894"/>
              <a:gd name="T31" fmla="*/ 157 h 295"/>
              <a:gd name="T32" fmla="*/ 358 w 894"/>
              <a:gd name="T33" fmla="*/ 198 h 295"/>
              <a:gd name="T34" fmla="*/ 380 w 894"/>
              <a:gd name="T35" fmla="*/ 211 h 295"/>
              <a:gd name="T36" fmla="*/ 402 w 894"/>
              <a:gd name="T37" fmla="*/ 225 h 295"/>
              <a:gd name="T38" fmla="*/ 425 w 894"/>
              <a:gd name="T39" fmla="*/ 230 h 295"/>
              <a:gd name="T40" fmla="*/ 447 w 894"/>
              <a:gd name="T41" fmla="*/ 252 h 295"/>
              <a:gd name="T42" fmla="*/ 469 w 894"/>
              <a:gd name="T43" fmla="*/ 246 h 295"/>
              <a:gd name="T44" fmla="*/ 492 w 894"/>
              <a:gd name="T45" fmla="*/ 244 h 295"/>
              <a:gd name="T46" fmla="*/ 514 w 894"/>
              <a:gd name="T47" fmla="*/ 250 h 295"/>
              <a:gd name="T48" fmla="*/ 536 w 894"/>
              <a:gd name="T49" fmla="*/ 239 h 295"/>
              <a:gd name="T50" fmla="*/ 559 w 894"/>
              <a:gd name="T51" fmla="*/ 295 h 295"/>
              <a:gd name="T52" fmla="*/ 581 w 894"/>
              <a:gd name="T53" fmla="*/ 266 h 295"/>
              <a:gd name="T54" fmla="*/ 604 w 894"/>
              <a:gd name="T55" fmla="*/ 253 h 295"/>
              <a:gd name="T56" fmla="*/ 626 w 894"/>
              <a:gd name="T57" fmla="*/ 247 h 295"/>
              <a:gd name="T58" fmla="*/ 648 w 894"/>
              <a:gd name="T59" fmla="*/ 201 h 295"/>
              <a:gd name="T60" fmla="*/ 671 w 894"/>
              <a:gd name="T61" fmla="*/ 216 h 295"/>
              <a:gd name="T62" fmla="*/ 693 w 894"/>
              <a:gd name="T63" fmla="*/ 226 h 295"/>
              <a:gd name="T64" fmla="*/ 715 w 894"/>
              <a:gd name="T65" fmla="*/ 251 h 295"/>
              <a:gd name="T66" fmla="*/ 738 w 894"/>
              <a:gd name="T67" fmla="*/ 264 h 295"/>
              <a:gd name="T68" fmla="*/ 760 w 894"/>
              <a:gd name="T69" fmla="*/ 253 h 295"/>
              <a:gd name="T70" fmla="*/ 782 w 894"/>
              <a:gd name="T71" fmla="*/ 252 h 295"/>
              <a:gd name="T72" fmla="*/ 805 w 894"/>
              <a:gd name="T73" fmla="*/ 249 h 295"/>
              <a:gd name="T74" fmla="*/ 827 w 894"/>
              <a:gd name="T75" fmla="*/ 264 h 295"/>
              <a:gd name="T76" fmla="*/ 849 w 894"/>
              <a:gd name="T77" fmla="*/ 247 h 295"/>
              <a:gd name="T78" fmla="*/ 872 w 894"/>
              <a:gd name="T79" fmla="*/ 251 h 295"/>
              <a:gd name="T80" fmla="*/ 894 w 894"/>
              <a:gd name="T81" fmla="*/ 24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94" h="295">
                <a:moveTo>
                  <a:pt x="0" y="270"/>
                </a:moveTo>
                <a:lnTo>
                  <a:pt x="22" y="50"/>
                </a:lnTo>
                <a:lnTo>
                  <a:pt x="45" y="0"/>
                </a:lnTo>
                <a:lnTo>
                  <a:pt x="67" y="148"/>
                </a:lnTo>
                <a:lnTo>
                  <a:pt x="89" y="238"/>
                </a:lnTo>
                <a:lnTo>
                  <a:pt x="112" y="225"/>
                </a:lnTo>
                <a:lnTo>
                  <a:pt x="134" y="229"/>
                </a:lnTo>
                <a:lnTo>
                  <a:pt x="156" y="201"/>
                </a:lnTo>
                <a:lnTo>
                  <a:pt x="179" y="239"/>
                </a:lnTo>
                <a:lnTo>
                  <a:pt x="201" y="222"/>
                </a:lnTo>
                <a:lnTo>
                  <a:pt x="223" y="200"/>
                </a:lnTo>
                <a:lnTo>
                  <a:pt x="246" y="219"/>
                </a:lnTo>
                <a:lnTo>
                  <a:pt x="268" y="204"/>
                </a:lnTo>
                <a:lnTo>
                  <a:pt x="291" y="210"/>
                </a:lnTo>
                <a:lnTo>
                  <a:pt x="313" y="191"/>
                </a:lnTo>
                <a:lnTo>
                  <a:pt x="335" y="157"/>
                </a:lnTo>
                <a:lnTo>
                  <a:pt x="358" y="198"/>
                </a:lnTo>
                <a:lnTo>
                  <a:pt x="380" y="211"/>
                </a:lnTo>
                <a:lnTo>
                  <a:pt x="402" y="225"/>
                </a:lnTo>
                <a:lnTo>
                  <a:pt x="425" y="230"/>
                </a:lnTo>
                <a:lnTo>
                  <a:pt x="447" y="252"/>
                </a:lnTo>
                <a:lnTo>
                  <a:pt x="469" y="246"/>
                </a:lnTo>
                <a:lnTo>
                  <a:pt x="492" y="244"/>
                </a:lnTo>
                <a:lnTo>
                  <a:pt x="514" y="250"/>
                </a:lnTo>
                <a:lnTo>
                  <a:pt x="536" y="239"/>
                </a:lnTo>
                <a:lnTo>
                  <a:pt x="559" y="295"/>
                </a:lnTo>
                <a:lnTo>
                  <a:pt x="581" y="266"/>
                </a:lnTo>
                <a:lnTo>
                  <a:pt x="604" y="253"/>
                </a:lnTo>
                <a:lnTo>
                  <a:pt x="626" y="247"/>
                </a:lnTo>
                <a:lnTo>
                  <a:pt x="648" y="201"/>
                </a:lnTo>
                <a:lnTo>
                  <a:pt x="671" y="216"/>
                </a:lnTo>
                <a:lnTo>
                  <a:pt x="693" y="226"/>
                </a:lnTo>
                <a:lnTo>
                  <a:pt x="715" y="251"/>
                </a:lnTo>
                <a:lnTo>
                  <a:pt x="738" y="264"/>
                </a:lnTo>
                <a:lnTo>
                  <a:pt x="760" y="253"/>
                </a:lnTo>
                <a:lnTo>
                  <a:pt x="782" y="252"/>
                </a:lnTo>
                <a:lnTo>
                  <a:pt x="805" y="249"/>
                </a:lnTo>
                <a:lnTo>
                  <a:pt x="827" y="264"/>
                </a:lnTo>
                <a:lnTo>
                  <a:pt x="849" y="247"/>
                </a:lnTo>
                <a:lnTo>
                  <a:pt x="872" y="251"/>
                </a:lnTo>
                <a:lnTo>
                  <a:pt x="894" y="241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2E837A9F-8EB6-4E89-9B57-838D073C94E2}"/>
              </a:ext>
            </a:extLst>
          </p:cNvPr>
          <p:cNvSpPr>
            <a:spLocks/>
          </p:cNvSpPr>
          <p:nvPr/>
        </p:nvSpPr>
        <p:spPr bwMode="auto">
          <a:xfrm>
            <a:off x="1808163" y="4956176"/>
            <a:ext cx="74613" cy="7461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4 h 47"/>
              <a:gd name="T4" fmla="*/ 24 w 47"/>
              <a:gd name="T5" fmla="*/ 47 h 47"/>
              <a:gd name="T6" fmla="*/ 47 w 47"/>
              <a:gd name="T7" fmla="*/ 24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1FAF6172-E5BA-46D5-BD92-4C3A14415A3B}"/>
              </a:ext>
            </a:extLst>
          </p:cNvPr>
          <p:cNvSpPr>
            <a:spLocks/>
          </p:cNvSpPr>
          <p:nvPr/>
        </p:nvSpPr>
        <p:spPr bwMode="auto">
          <a:xfrm>
            <a:off x="1925638" y="3773488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8E8DDDB2-92A8-4F80-A192-D42425D1335F}"/>
              </a:ext>
            </a:extLst>
          </p:cNvPr>
          <p:cNvSpPr>
            <a:spLocks/>
          </p:cNvSpPr>
          <p:nvPr/>
        </p:nvSpPr>
        <p:spPr bwMode="auto">
          <a:xfrm>
            <a:off x="2049463" y="3503613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0F31DA6A-5099-4A69-979A-534325417288}"/>
              </a:ext>
            </a:extLst>
          </p:cNvPr>
          <p:cNvSpPr>
            <a:spLocks/>
          </p:cNvSpPr>
          <p:nvPr/>
        </p:nvSpPr>
        <p:spPr bwMode="auto">
          <a:xfrm>
            <a:off x="2168525" y="4300538"/>
            <a:ext cx="74613" cy="7461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3 h 47"/>
              <a:gd name="T4" fmla="*/ 24 w 47"/>
              <a:gd name="T5" fmla="*/ 47 h 47"/>
              <a:gd name="T6" fmla="*/ 47 w 47"/>
              <a:gd name="T7" fmla="*/ 23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7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1021EE54-6BBF-4DEA-A280-B34503F5089C}"/>
              </a:ext>
            </a:extLst>
          </p:cNvPr>
          <p:cNvSpPr>
            <a:spLocks/>
          </p:cNvSpPr>
          <p:nvPr/>
        </p:nvSpPr>
        <p:spPr bwMode="auto">
          <a:xfrm>
            <a:off x="2286000" y="4783138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9B78A5FA-3CCE-4C0E-AC49-5A8F1C0D9BC0}"/>
              </a:ext>
            </a:extLst>
          </p:cNvPr>
          <p:cNvSpPr>
            <a:spLocks/>
          </p:cNvSpPr>
          <p:nvPr/>
        </p:nvSpPr>
        <p:spPr bwMode="auto">
          <a:xfrm>
            <a:off x="2409825" y="4713288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7">
            <a:extLst>
              <a:ext uri="{FF2B5EF4-FFF2-40B4-BE49-F238E27FC236}">
                <a16:creationId xmlns:a16="http://schemas.microsoft.com/office/drawing/2014/main" id="{6C67A29E-449A-4F5A-8EC9-4DD894E4971D}"/>
              </a:ext>
            </a:extLst>
          </p:cNvPr>
          <p:cNvSpPr>
            <a:spLocks/>
          </p:cNvSpPr>
          <p:nvPr/>
        </p:nvSpPr>
        <p:spPr bwMode="auto">
          <a:xfrm>
            <a:off x="2528888" y="4735513"/>
            <a:ext cx="74613" cy="74613"/>
          </a:xfrm>
          <a:custGeom>
            <a:avLst/>
            <a:gdLst>
              <a:gd name="T0" fmla="*/ 23 w 47"/>
              <a:gd name="T1" fmla="*/ 0 h 47"/>
              <a:gd name="T2" fmla="*/ 0 w 47"/>
              <a:gd name="T3" fmla="*/ 24 h 47"/>
              <a:gd name="T4" fmla="*/ 23 w 47"/>
              <a:gd name="T5" fmla="*/ 47 h 47"/>
              <a:gd name="T6" fmla="*/ 47 w 47"/>
              <a:gd name="T7" fmla="*/ 24 h 47"/>
              <a:gd name="T8" fmla="*/ 23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0" y="24"/>
                </a:lnTo>
                <a:lnTo>
                  <a:pt x="23" y="47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52DBE137-1C48-44D5-B080-0D0C158BA237}"/>
              </a:ext>
            </a:extLst>
          </p:cNvPr>
          <p:cNvSpPr>
            <a:spLocks/>
          </p:cNvSpPr>
          <p:nvPr/>
        </p:nvSpPr>
        <p:spPr bwMode="auto">
          <a:xfrm>
            <a:off x="2646363" y="4584701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90CEAC52-7F40-4299-A44A-9D15422D4776}"/>
              </a:ext>
            </a:extLst>
          </p:cNvPr>
          <p:cNvSpPr>
            <a:spLocks/>
          </p:cNvSpPr>
          <p:nvPr/>
        </p:nvSpPr>
        <p:spPr bwMode="auto">
          <a:xfrm>
            <a:off x="2770188" y="4789488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4 h 47"/>
              <a:gd name="T4" fmla="*/ 24 w 48"/>
              <a:gd name="T5" fmla="*/ 47 h 47"/>
              <a:gd name="T6" fmla="*/ 48 w 48"/>
              <a:gd name="T7" fmla="*/ 24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3F7FFCFE-85AF-4419-BD16-7E313A738A12}"/>
              </a:ext>
            </a:extLst>
          </p:cNvPr>
          <p:cNvSpPr>
            <a:spLocks/>
          </p:cNvSpPr>
          <p:nvPr/>
        </p:nvSpPr>
        <p:spPr bwMode="auto">
          <a:xfrm>
            <a:off x="2889250" y="4697413"/>
            <a:ext cx="74613" cy="76200"/>
          </a:xfrm>
          <a:custGeom>
            <a:avLst/>
            <a:gdLst>
              <a:gd name="T0" fmla="*/ 23 w 47"/>
              <a:gd name="T1" fmla="*/ 0 h 48"/>
              <a:gd name="T2" fmla="*/ 0 w 47"/>
              <a:gd name="T3" fmla="*/ 24 h 48"/>
              <a:gd name="T4" fmla="*/ 23 w 47"/>
              <a:gd name="T5" fmla="*/ 48 h 48"/>
              <a:gd name="T6" fmla="*/ 47 w 47"/>
              <a:gd name="T7" fmla="*/ 24 h 48"/>
              <a:gd name="T8" fmla="*/ 23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0" y="24"/>
                </a:lnTo>
                <a:lnTo>
                  <a:pt x="23" y="48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246003B7-4026-40FD-8A2A-C8670AFC7F9F}"/>
              </a:ext>
            </a:extLst>
          </p:cNvPr>
          <p:cNvSpPr>
            <a:spLocks/>
          </p:cNvSpPr>
          <p:nvPr/>
        </p:nvSpPr>
        <p:spPr bwMode="auto">
          <a:xfrm>
            <a:off x="3006725" y="4579938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C061B300-98CB-424F-8DD7-E56FC413E457}"/>
              </a:ext>
            </a:extLst>
          </p:cNvPr>
          <p:cNvSpPr>
            <a:spLocks/>
          </p:cNvSpPr>
          <p:nvPr/>
        </p:nvSpPr>
        <p:spPr bwMode="auto">
          <a:xfrm>
            <a:off x="3130550" y="4681538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583D8EEA-A865-4E6D-B3DC-C3DC29CAB81D}"/>
              </a:ext>
            </a:extLst>
          </p:cNvPr>
          <p:cNvSpPr>
            <a:spLocks/>
          </p:cNvSpPr>
          <p:nvPr/>
        </p:nvSpPr>
        <p:spPr bwMode="auto">
          <a:xfrm>
            <a:off x="3249613" y="4600576"/>
            <a:ext cx="74613" cy="76200"/>
          </a:xfrm>
          <a:custGeom>
            <a:avLst/>
            <a:gdLst>
              <a:gd name="T0" fmla="*/ 23 w 47"/>
              <a:gd name="T1" fmla="*/ 0 h 48"/>
              <a:gd name="T2" fmla="*/ 0 w 47"/>
              <a:gd name="T3" fmla="*/ 24 h 48"/>
              <a:gd name="T4" fmla="*/ 23 w 47"/>
              <a:gd name="T5" fmla="*/ 48 h 48"/>
              <a:gd name="T6" fmla="*/ 47 w 47"/>
              <a:gd name="T7" fmla="*/ 24 h 48"/>
              <a:gd name="T8" fmla="*/ 23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0" y="24"/>
                </a:lnTo>
                <a:lnTo>
                  <a:pt x="23" y="48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56F550DF-F697-41DC-90D8-31C2DDC4FDB2}"/>
              </a:ext>
            </a:extLst>
          </p:cNvPr>
          <p:cNvSpPr>
            <a:spLocks/>
          </p:cNvSpPr>
          <p:nvPr/>
        </p:nvSpPr>
        <p:spPr bwMode="auto">
          <a:xfrm>
            <a:off x="3373438" y="4633913"/>
            <a:ext cx="74613" cy="74613"/>
          </a:xfrm>
          <a:custGeom>
            <a:avLst/>
            <a:gdLst>
              <a:gd name="T0" fmla="*/ 23 w 47"/>
              <a:gd name="T1" fmla="*/ 0 h 47"/>
              <a:gd name="T2" fmla="*/ 0 w 47"/>
              <a:gd name="T3" fmla="*/ 23 h 47"/>
              <a:gd name="T4" fmla="*/ 23 w 47"/>
              <a:gd name="T5" fmla="*/ 47 h 47"/>
              <a:gd name="T6" fmla="*/ 47 w 47"/>
              <a:gd name="T7" fmla="*/ 23 h 47"/>
              <a:gd name="T8" fmla="*/ 23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0" y="23"/>
                </a:lnTo>
                <a:lnTo>
                  <a:pt x="23" y="47"/>
                </a:lnTo>
                <a:lnTo>
                  <a:pt x="47" y="23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5">
            <a:extLst>
              <a:ext uri="{FF2B5EF4-FFF2-40B4-BE49-F238E27FC236}">
                <a16:creationId xmlns:a16="http://schemas.microsoft.com/office/drawing/2014/main" id="{8904389F-A5F8-4FF4-98CE-1FD40F7C9C9C}"/>
              </a:ext>
            </a:extLst>
          </p:cNvPr>
          <p:cNvSpPr>
            <a:spLocks/>
          </p:cNvSpPr>
          <p:nvPr/>
        </p:nvSpPr>
        <p:spPr bwMode="auto">
          <a:xfrm>
            <a:off x="3490913" y="4530726"/>
            <a:ext cx="74613" cy="76200"/>
          </a:xfrm>
          <a:custGeom>
            <a:avLst/>
            <a:gdLst>
              <a:gd name="T0" fmla="*/ 24 w 47"/>
              <a:gd name="T1" fmla="*/ 0 h 48"/>
              <a:gd name="T2" fmla="*/ 0 w 47"/>
              <a:gd name="T3" fmla="*/ 24 h 48"/>
              <a:gd name="T4" fmla="*/ 24 w 47"/>
              <a:gd name="T5" fmla="*/ 48 h 48"/>
              <a:gd name="T6" fmla="*/ 47 w 47"/>
              <a:gd name="T7" fmla="*/ 24 h 48"/>
              <a:gd name="T8" fmla="*/ 24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62CB05A5-34A7-42A0-B71B-23492F88E5E5}"/>
              </a:ext>
            </a:extLst>
          </p:cNvPr>
          <p:cNvSpPr>
            <a:spLocks/>
          </p:cNvSpPr>
          <p:nvPr/>
        </p:nvSpPr>
        <p:spPr bwMode="auto">
          <a:xfrm>
            <a:off x="3609975" y="4348163"/>
            <a:ext cx="74613" cy="76200"/>
          </a:xfrm>
          <a:custGeom>
            <a:avLst/>
            <a:gdLst>
              <a:gd name="T0" fmla="*/ 23 w 47"/>
              <a:gd name="T1" fmla="*/ 0 h 48"/>
              <a:gd name="T2" fmla="*/ 0 w 47"/>
              <a:gd name="T3" fmla="*/ 24 h 48"/>
              <a:gd name="T4" fmla="*/ 23 w 47"/>
              <a:gd name="T5" fmla="*/ 48 h 48"/>
              <a:gd name="T6" fmla="*/ 47 w 47"/>
              <a:gd name="T7" fmla="*/ 24 h 48"/>
              <a:gd name="T8" fmla="*/ 23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0" y="24"/>
                </a:lnTo>
                <a:lnTo>
                  <a:pt x="23" y="48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7">
            <a:extLst>
              <a:ext uri="{FF2B5EF4-FFF2-40B4-BE49-F238E27FC236}">
                <a16:creationId xmlns:a16="http://schemas.microsoft.com/office/drawing/2014/main" id="{3FAC21DE-2891-456F-A7D1-C14959CE26CB}"/>
              </a:ext>
            </a:extLst>
          </p:cNvPr>
          <p:cNvSpPr>
            <a:spLocks/>
          </p:cNvSpPr>
          <p:nvPr/>
        </p:nvSpPr>
        <p:spPr bwMode="auto">
          <a:xfrm>
            <a:off x="3732213" y="4568826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4 h 47"/>
              <a:gd name="T4" fmla="*/ 24 w 48"/>
              <a:gd name="T5" fmla="*/ 47 h 47"/>
              <a:gd name="T6" fmla="*/ 48 w 48"/>
              <a:gd name="T7" fmla="*/ 24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8">
            <a:extLst>
              <a:ext uri="{FF2B5EF4-FFF2-40B4-BE49-F238E27FC236}">
                <a16:creationId xmlns:a16="http://schemas.microsoft.com/office/drawing/2014/main" id="{D0F6FC8A-033E-4DE2-A316-6A17246B836D}"/>
              </a:ext>
            </a:extLst>
          </p:cNvPr>
          <p:cNvSpPr>
            <a:spLocks/>
          </p:cNvSpPr>
          <p:nvPr/>
        </p:nvSpPr>
        <p:spPr bwMode="auto">
          <a:xfrm>
            <a:off x="3851275" y="4638676"/>
            <a:ext cx="74613" cy="7461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4 h 47"/>
              <a:gd name="T4" fmla="*/ 24 w 47"/>
              <a:gd name="T5" fmla="*/ 47 h 47"/>
              <a:gd name="T6" fmla="*/ 47 w 47"/>
              <a:gd name="T7" fmla="*/ 24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9">
            <a:extLst>
              <a:ext uri="{FF2B5EF4-FFF2-40B4-BE49-F238E27FC236}">
                <a16:creationId xmlns:a16="http://schemas.microsoft.com/office/drawing/2014/main" id="{058A57DE-4077-4DE3-A23A-5E538385CB53}"/>
              </a:ext>
            </a:extLst>
          </p:cNvPr>
          <p:cNvSpPr>
            <a:spLocks/>
          </p:cNvSpPr>
          <p:nvPr/>
        </p:nvSpPr>
        <p:spPr bwMode="auto">
          <a:xfrm>
            <a:off x="3968750" y="4713288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B2B638F3-1D97-4C89-B469-1FEDD85D189A}"/>
              </a:ext>
            </a:extLst>
          </p:cNvPr>
          <p:cNvSpPr>
            <a:spLocks/>
          </p:cNvSpPr>
          <p:nvPr/>
        </p:nvSpPr>
        <p:spPr bwMode="auto">
          <a:xfrm>
            <a:off x="4092575" y="4740276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4BFB1B78-D72F-4762-A5A0-A9484185D1FC}"/>
              </a:ext>
            </a:extLst>
          </p:cNvPr>
          <p:cNvSpPr>
            <a:spLocks/>
          </p:cNvSpPr>
          <p:nvPr/>
        </p:nvSpPr>
        <p:spPr bwMode="auto">
          <a:xfrm>
            <a:off x="4211638" y="4859338"/>
            <a:ext cx="74613" cy="7461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4 h 47"/>
              <a:gd name="T4" fmla="*/ 24 w 47"/>
              <a:gd name="T5" fmla="*/ 47 h 47"/>
              <a:gd name="T6" fmla="*/ 47 w 47"/>
              <a:gd name="T7" fmla="*/ 24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045B301C-9012-4931-A4C9-741A8E03678B}"/>
              </a:ext>
            </a:extLst>
          </p:cNvPr>
          <p:cNvSpPr>
            <a:spLocks/>
          </p:cNvSpPr>
          <p:nvPr/>
        </p:nvSpPr>
        <p:spPr bwMode="auto">
          <a:xfrm>
            <a:off x="4329113" y="4827588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F1E20B55-1A2B-4E56-83D4-560A7D67051C}"/>
              </a:ext>
            </a:extLst>
          </p:cNvPr>
          <p:cNvSpPr>
            <a:spLocks/>
          </p:cNvSpPr>
          <p:nvPr/>
        </p:nvSpPr>
        <p:spPr bwMode="auto">
          <a:xfrm>
            <a:off x="4452938" y="4816476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C9A2AF96-FBF0-4287-B8FD-65C2B66E2882}"/>
              </a:ext>
            </a:extLst>
          </p:cNvPr>
          <p:cNvSpPr>
            <a:spLocks/>
          </p:cNvSpPr>
          <p:nvPr/>
        </p:nvSpPr>
        <p:spPr bwMode="auto">
          <a:xfrm>
            <a:off x="4572000" y="4848226"/>
            <a:ext cx="74613" cy="76200"/>
          </a:xfrm>
          <a:custGeom>
            <a:avLst/>
            <a:gdLst>
              <a:gd name="T0" fmla="*/ 23 w 47"/>
              <a:gd name="T1" fmla="*/ 0 h 48"/>
              <a:gd name="T2" fmla="*/ 0 w 47"/>
              <a:gd name="T3" fmla="*/ 24 h 48"/>
              <a:gd name="T4" fmla="*/ 23 w 47"/>
              <a:gd name="T5" fmla="*/ 48 h 48"/>
              <a:gd name="T6" fmla="*/ 47 w 47"/>
              <a:gd name="T7" fmla="*/ 24 h 48"/>
              <a:gd name="T8" fmla="*/ 23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0" y="24"/>
                </a:lnTo>
                <a:lnTo>
                  <a:pt x="23" y="48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68BC4C61-DCA0-4905-BC56-6EAFF5271BAB}"/>
              </a:ext>
            </a:extLst>
          </p:cNvPr>
          <p:cNvSpPr>
            <a:spLocks/>
          </p:cNvSpPr>
          <p:nvPr/>
        </p:nvSpPr>
        <p:spPr bwMode="auto">
          <a:xfrm>
            <a:off x="4689475" y="4789488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4 h 47"/>
              <a:gd name="T4" fmla="*/ 24 w 48"/>
              <a:gd name="T5" fmla="*/ 47 h 47"/>
              <a:gd name="T6" fmla="*/ 48 w 48"/>
              <a:gd name="T7" fmla="*/ 24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D2B1AE08-1DF4-418B-B2AA-0A79D2CFB7EA}"/>
              </a:ext>
            </a:extLst>
          </p:cNvPr>
          <p:cNvSpPr>
            <a:spLocks/>
          </p:cNvSpPr>
          <p:nvPr/>
        </p:nvSpPr>
        <p:spPr bwMode="auto">
          <a:xfrm>
            <a:off x="4813300" y="5091113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7">
            <a:extLst>
              <a:ext uri="{FF2B5EF4-FFF2-40B4-BE49-F238E27FC236}">
                <a16:creationId xmlns:a16="http://schemas.microsoft.com/office/drawing/2014/main" id="{E1DC59C2-2F07-4B95-B8F0-25A3D37A75A2}"/>
              </a:ext>
            </a:extLst>
          </p:cNvPr>
          <p:cNvSpPr>
            <a:spLocks/>
          </p:cNvSpPr>
          <p:nvPr/>
        </p:nvSpPr>
        <p:spPr bwMode="auto">
          <a:xfrm>
            <a:off x="4932363" y="4933951"/>
            <a:ext cx="74613" cy="76200"/>
          </a:xfrm>
          <a:custGeom>
            <a:avLst/>
            <a:gdLst>
              <a:gd name="T0" fmla="*/ 23 w 47"/>
              <a:gd name="T1" fmla="*/ 0 h 48"/>
              <a:gd name="T2" fmla="*/ 0 w 47"/>
              <a:gd name="T3" fmla="*/ 24 h 48"/>
              <a:gd name="T4" fmla="*/ 23 w 47"/>
              <a:gd name="T5" fmla="*/ 48 h 48"/>
              <a:gd name="T6" fmla="*/ 47 w 47"/>
              <a:gd name="T7" fmla="*/ 24 h 48"/>
              <a:gd name="T8" fmla="*/ 23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0" y="24"/>
                </a:lnTo>
                <a:lnTo>
                  <a:pt x="23" y="48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459B9615-EB15-4D97-8122-138DAC64940D}"/>
              </a:ext>
            </a:extLst>
          </p:cNvPr>
          <p:cNvSpPr>
            <a:spLocks/>
          </p:cNvSpPr>
          <p:nvPr/>
        </p:nvSpPr>
        <p:spPr bwMode="auto">
          <a:xfrm>
            <a:off x="5056188" y="4864101"/>
            <a:ext cx="74613" cy="76200"/>
          </a:xfrm>
          <a:custGeom>
            <a:avLst/>
            <a:gdLst>
              <a:gd name="T0" fmla="*/ 23 w 47"/>
              <a:gd name="T1" fmla="*/ 0 h 48"/>
              <a:gd name="T2" fmla="*/ 0 w 47"/>
              <a:gd name="T3" fmla="*/ 24 h 48"/>
              <a:gd name="T4" fmla="*/ 23 w 47"/>
              <a:gd name="T5" fmla="*/ 48 h 48"/>
              <a:gd name="T6" fmla="*/ 47 w 47"/>
              <a:gd name="T7" fmla="*/ 24 h 48"/>
              <a:gd name="T8" fmla="*/ 23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0" y="24"/>
                </a:lnTo>
                <a:lnTo>
                  <a:pt x="23" y="48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9">
            <a:extLst>
              <a:ext uri="{FF2B5EF4-FFF2-40B4-BE49-F238E27FC236}">
                <a16:creationId xmlns:a16="http://schemas.microsoft.com/office/drawing/2014/main" id="{8D0B1B14-D6B7-4D11-A82B-3DA55C5ED2A0}"/>
              </a:ext>
            </a:extLst>
          </p:cNvPr>
          <p:cNvSpPr>
            <a:spLocks/>
          </p:cNvSpPr>
          <p:nvPr/>
        </p:nvSpPr>
        <p:spPr bwMode="auto">
          <a:xfrm>
            <a:off x="5173663" y="4832351"/>
            <a:ext cx="74613" cy="7461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4 h 47"/>
              <a:gd name="T4" fmla="*/ 24 w 47"/>
              <a:gd name="T5" fmla="*/ 47 h 47"/>
              <a:gd name="T6" fmla="*/ 47 w 47"/>
              <a:gd name="T7" fmla="*/ 24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D768BCA2-8283-40EE-9DEF-C2A2BD440CB4}"/>
              </a:ext>
            </a:extLst>
          </p:cNvPr>
          <p:cNvSpPr>
            <a:spLocks/>
          </p:cNvSpPr>
          <p:nvPr/>
        </p:nvSpPr>
        <p:spPr bwMode="auto">
          <a:xfrm>
            <a:off x="5292725" y="4584701"/>
            <a:ext cx="74613" cy="76200"/>
          </a:xfrm>
          <a:custGeom>
            <a:avLst/>
            <a:gdLst>
              <a:gd name="T0" fmla="*/ 23 w 47"/>
              <a:gd name="T1" fmla="*/ 0 h 48"/>
              <a:gd name="T2" fmla="*/ 0 w 47"/>
              <a:gd name="T3" fmla="*/ 24 h 48"/>
              <a:gd name="T4" fmla="*/ 23 w 47"/>
              <a:gd name="T5" fmla="*/ 48 h 48"/>
              <a:gd name="T6" fmla="*/ 47 w 47"/>
              <a:gd name="T7" fmla="*/ 24 h 48"/>
              <a:gd name="T8" fmla="*/ 23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0" y="24"/>
                </a:lnTo>
                <a:lnTo>
                  <a:pt x="23" y="48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1">
            <a:extLst>
              <a:ext uri="{FF2B5EF4-FFF2-40B4-BE49-F238E27FC236}">
                <a16:creationId xmlns:a16="http://schemas.microsoft.com/office/drawing/2014/main" id="{407791B7-DDC3-4041-A3DB-D5384D903BA0}"/>
              </a:ext>
            </a:extLst>
          </p:cNvPr>
          <p:cNvSpPr>
            <a:spLocks/>
          </p:cNvSpPr>
          <p:nvPr/>
        </p:nvSpPr>
        <p:spPr bwMode="auto">
          <a:xfrm>
            <a:off x="5414963" y="4665663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4 h 47"/>
              <a:gd name="T4" fmla="*/ 24 w 48"/>
              <a:gd name="T5" fmla="*/ 47 h 47"/>
              <a:gd name="T6" fmla="*/ 48 w 48"/>
              <a:gd name="T7" fmla="*/ 24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2">
            <a:extLst>
              <a:ext uri="{FF2B5EF4-FFF2-40B4-BE49-F238E27FC236}">
                <a16:creationId xmlns:a16="http://schemas.microsoft.com/office/drawing/2014/main" id="{6A306987-C281-46DB-B500-39F9AFECEE3F}"/>
              </a:ext>
            </a:extLst>
          </p:cNvPr>
          <p:cNvSpPr>
            <a:spLocks/>
          </p:cNvSpPr>
          <p:nvPr/>
        </p:nvSpPr>
        <p:spPr bwMode="auto">
          <a:xfrm>
            <a:off x="5534025" y="4719638"/>
            <a:ext cx="74613" cy="7461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4 h 47"/>
              <a:gd name="T4" fmla="*/ 24 w 47"/>
              <a:gd name="T5" fmla="*/ 47 h 47"/>
              <a:gd name="T6" fmla="*/ 47 w 47"/>
              <a:gd name="T7" fmla="*/ 24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3">
            <a:extLst>
              <a:ext uri="{FF2B5EF4-FFF2-40B4-BE49-F238E27FC236}">
                <a16:creationId xmlns:a16="http://schemas.microsoft.com/office/drawing/2014/main" id="{3C434281-1B7A-489E-8D00-CD45CFA946ED}"/>
              </a:ext>
            </a:extLst>
          </p:cNvPr>
          <p:cNvSpPr>
            <a:spLocks/>
          </p:cNvSpPr>
          <p:nvPr/>
        </p:nvSpPr>
        <p:spPr bwMode="auto">
          <a:xfrm>
            <a:off x="5651500" y="4852988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4">
            <a:extLst>
              <a:ext uri="{FF2B5EF4-FFF2-40B4-BE49-F238E27FC236}">
                <a16:creationId xmlns:a16="http://schemas.microsoft.com/office/drawing/2014/main" id="{581290B1-1354-4A99-B85B-FB2D44812AD4}"/>
              </a:ext>
            </a:extLst>
          </p:cNvPr>
          <p:cNvSpPr>
            <a:spLocks/>
          </p:cNvSpPr>
          <p:nvPr/>
        </p:nvSpPr>
        <p:spPr bwMode="auto">
          <a:xfrm>
            <a:off x="5775325" y="4924426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EBE6CECB-B738-4B15-8BC0-9D3BB373EFFC}"/>
              </a:ext>
            </a:extLst>
          </p:cNvPr>
          <p:cNvSpPr>
            <a:spLocks/>
          </p:cNvSpPr>
          <p:nvPr/>
        </p:nvSpPr>
        <p:spPr bwMode="auto">
          <a:xfrm>
            <a:off x="5894388" y="4864101"/>
            <a:ext cx="74613" cy="76200"/>
          </a:xfrm>
          <a:custGeom>
            <a:avLst/>
            <a:gdLst>
              <a:gd name="T0" fmla="*/ 24 w 47"/>
              <a:gd name="T1" fmla="*/ 0 h 48"/>
              <a:gd name="T2" fmla="*/ 0 w 47"/>
              <a:gd name="T3" fmla="*/ 24 h 48"/>
              <a:gd name="T4" fmla="*/ 24 w 47"/>
              <a:gd name="T5" fmla="*/ 48 h 48"/>
              <a:gd name="T6" fmla="*/ 47 w 47"/>
              <a:gd name="T7" fmla="*/ 24 h 48"/>
              <a:gd name="T8" fmla="*/ 24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6">
            <a:extLst>
              <a:ext uri="{FF2B5EF4-FFF2-40B4-BE49-F238E27FC236}">
                <a16:creationId xmlns:a16="http://schemas.microsoft.com/office/drawing/2014/main" id="{4CB98D60-064C-4C3E-9A29-4E105D8EACA4}"/>
              </a:ext>
            </a:extLst>
          </p:cNvPr>
          <p:cNvSpPr>
            <a:spLocks/>
          </p:cNvSpPr>
          <p:nvPr/>
        </p:nvSpPr>
        <p:spPr bwMode="auto">
          <a:xfrm>
            <a:off x="6011863" y="4859338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4 h 47"/>
              <a:gd name="T4" fmla="*/ 24 w 48"/>
              <a:gd name="T5" fmla="*/ 47 h 47"/>
              <a:gd name="T6" fmla="*/ 48 w 48"/>
              <a:gd name="T7" fmla="*/ 24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7">
            <a:extLst>
              <a:ext uri="{FF2B5EF4-FFF2-40B4-BE49-F238E27FC236}">
                <a16:creationId xmlns:a16="http://schemas.microsoft.com/office/drawing/2014/main" id="{3C464058-99E9-40C2-BA6B-FB9F28D0BEBD}"/>
              </a:ext>
            </a:extLst>
          </p:cNvPr>
          <p:cNvSpPr>
            <a:spLocks/>
          </p:cNvSpPr>
          <p:nvPr/>
        </p:nvSpPr>
        <p:spPr bwMode="auto">
          <a:xfrm>
            <a:off x="6135688" y="4843463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08A9DE78-CBB8-4C70-8B3F-9334A2C1B1B6}"/>
              </a:ext>
            </a:extLst>
          </p:cNvPr>
          <p:cNvSpPr>
            <a:spLocks/>
          </p:cNvSpPr>
          <p:nvPr/>
        </p:nvSpPr>
        <p:spPr bwMode="auto">
          <a:xfrm>
            <a:off x="6254750" y="4924426"/>
            <a:ext cx="74613" cy="74613"/>
          </a:xfrm>
          <a:custGeom>
            <a:avLst/>
            <a:gdLst>
              <a:gd name="T0" fmla="*/ 23 w 47"/>
              <a:gd name="T1" fmla="*/ 0 h 47"/>
              <a:gd name="T2" fmla="*/ 0 w 47"/>
              <a:gd name="T3" fmla="*/ 23 h 47"/>
              <a:gd name="T4" fmla="*/ 23 w 47"/>
              <a:gd name="T5" fmla="*/ 47 h 47"/>
              <a:gd name="T6" fmla="*/ 47 w 47"/>
              <a:gd name="T7" fmla="*/ 23 h 47"/>
              <a:gd name="T8" fmla="*/ 23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0" y="23"/>
                </a:lnTo>
                <a:lnTo>
                  <a:pt x="23" y="47"/>
                </a:lnTo>
                <a:lnTo>
                  <a:pt x="47" y="23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9">
            <a:extLst>
              <a:ext uri="{FF2B5EF4-FFF2-40B4-BE49-F238E27FC236}">
                <a16:creationId xmlns:a16="http://schemas.microsoft.com/office/drawing/2014/main" id="{423DBD22-4287-4D32-9E3C-70CEB8CD00EB}"/>
              </a:ext>
            </a:extLst>
          </p:cNvPr>
          <p:cNvSpPr>
            <a:spLocks/>
          </p:cNvSpPr>
          <p:nvPr/>
        </p:nvSpPr>
        <p:spPr bwMode="auto">
          <a:xfrm>
            <a:off x="6372225" y="4832351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4 h 47"/>
              <a:gd name="T4" fmla="*/ 24 w 48"/>
              <a:gd name="T5" fmla="*/ 47 h 47"/>
              <a:gd name="T6" fmla="*/ 48 w 48"/>
              <a:gd name="T7" fmla="*/ 24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10">
            <a:extLst>
              <a:ext uri="{FF2B5EF4-FFF2-40B4-BE49-F238E27FC236}">
                <a16:creationId xmlns:a16="http://schemas.microsoft.com/office/drawing/2014/main" id="{AF3CCA97-4DB0-421B-821F-67313FDCB073}"/>
              </a:ext>
            </a:extLst>
          </p:cNvPr>
          <p:cNvSpPr>
            <a:spLocks/>
          </p:cNvSpPr>
          <p:nvPr/>
        </p:nvSpPr>
        <p:spPr bwMode="auto">
          <a:xfrm>
            <a:off x="6496050" y="4852988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11">
            <a:extLst>
              <a:ext uri="{FF2B5EF4-FFF2-40B4-BE49-F238E27FC236}">
                <a16:creationId xmlns:a16="http://schemas.microsoft.com/office/drawing/2014/main" id="{22DDF1E3-4712-42BC-A2D4-FA49D7600F5E}"/>
              </a:ext>
            </a:extLst>
          </p:cNvPr>
          <p:cNvSpPr>
            <a:spLocks/>
          </p:cNvSpPr>
          <p:nvPr/>
        </p:nvSpPr>
        <p:spPr bwMode="auto">
          <a:xfrm>
            <a:off x="6615113" y="4800601"/>
            <a:ext cx="74613" cy="74613"/>
          </a:xfrm>
          <a:custGeom>
            <a:avLst/>
            <a:gdLst>
              <a:gd name="T0" fmla="*/ 23 w 47"/>
              <a:gd name="T1" fmla="*/ 0 h 47"/>
              <a:gd name="T2" fmla="*/ 0 w 47"/>
              <a:gd name="T3" fmla="*/ 23 h 47"/>
              <a:gd name="T4" fmla="*/ 23 w 47"/>
              <a:gd name="T5" fmla="*/ 47 h 47"/>
              <a:gd name="T6" fmla="*/ 47 w 47"/>
              <a:gd name="T7" fmla="*/ 23 h 47"/>
              <a:gd name="T8" fmla="*/ 23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0" y="23"/>
                </a:lnTo>
                <a:lnTo>
                  <a:pt x="23" y="47"/>
                </a:lnTo>
                <a:lnTo>
                  <a:pt x="47" y="23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12">
            <a:extLst>
              <a:ext uri="{FF2B5EF4-FFF2-40B4-BE49-F238E27FC236}">
                <a16:creationId xmlns:a16="http://schemas.microsoft.com/office/drawing/2014/main" id="{183CFF1C-0FCF-4DE4-AF1A-C9D66224CBF0}"/>
              </a:ext>
            </a:extLst>
          </p:cNvPr>
          <p:cNvSpPr>
            <a:spLocks/>
          </p:cNvSpPr>
          <p:nvPr/>
        </p:nvSpPr>
        <p:spPr bwMode="auto">
          <a:xfrm>
            <a:off x="7131050" y="4837113"/>
            <a:ext cx="1322388" cy="258763"/>
          </a:xfrm>
          <a:custGeom>
            <a:avLst/>
            <a:gdLst>
              <a:gd name="T0" fmla="*/ 0 w 246"/>
              <a:gd name="T1" fmla="*/ 29 h 48"/>
              <a:gd name="T2" fmla="*/ 23 w 246"/>
              <a:gd name="T3" fmla="*/ 13 h 48"/>
              <a:gd name="T4" fmla="*/ 45 w 246"/>
              <a:gd name="T5" fmla="*/ 18 h 48"/>
              <a:gd name="T6" fmla="*/ 68 w 246"/>
              <a:gd name="T7" fmla="*/ 14 h 48"/>
              <a:gd name="T8" fmla="*/ 90 w 246"/>
              <a:gd name="T9" fmla="*/ 30 h 48"/>
              <a:gd name="T10" fmla="*/ 112 w 246"/>
              <a:gd name="T11" fmla="*/ 23 h 48"/>
              <a:gd name="T12" fmla="*/ 135 w 246"/>
              <a:gd name="T13" fmla="*/ 26 h 48"/>
              <a:gd name="T14" fmla="*/ 157 w 246"/>
              <a:gd name="T15" fmla="*/ 42 h 48"/>
              <a:gd name="T16" fmla="*/ 179 w 246"/>
              <a:gd name="T17" fmla="*/ 48 h 48"/>
              <a:gd name="T18" fmla="*/ 202 w 246"/>
              <a:gd name="T19" fmla="*/ 0 h 48"/>
              <a:gd name="T20" fmla="*/ 224 w 246"/>
              <a:gd name="T21" fmla="*/ 22 h 48"/>
              <a:gd name="T22" fmla="*/ 246 w 246"/>
              <a:gd name="T23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48">
                <a:moveTo>
                  <a:pt x="0" y="29"/>
                </a:moveTo>
                <a:lnTo>
                  <a:pt x="23" y="13"/>
                </a:lnTo>
                <a:lnTo>
                  <a:pt x="45" y="18"/>
                </a:lnTo>
                <a:lnTo>
                  <a:pt x="68" y="14"/>
                </a:lnTo>
                <a:lnTo>
                  <a:pt x="90" y="30"/>
                </a:lnTo>
                <a:lnTo>
                  <a:pt x="112" y="23"/>
                </a:lnTo>
                <a:lnTo>
                  <a:pt x="135" y="26"/>
                </a:lnTo>
                <a:lnTo>
                  <a:pt x="157" y="42"/>
                </a:lnTo>
                <a:lnTo>
                  <a:pt x="179" y="48"/>
                </a:lnTo>
                <a:lnTo>
                  <a:pt x="202" y="0"/>
                </a:lnTo>
                <a:lnTo>
                  <a:pt x="224" y="22"/>
                </a:lnTo>
                <a:lnTo>
                  <a:pt x="246" y="21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3">
            <a:extLst>
              <a:ext uri="{FF2B5EF4-FFF2-40B4-BE49-F238E27FC236}">
                <a16:creationId xmlns:a16="http://schemas.microsoft.com/office/drawing/2014/main" id="{6F3DDFFB-C59B-40A7-90A9-957CD9988D4D}"/>
              </a:ext>
            </a:extLst>
          </p:cNvPr>
          <p:cNvSpPr>
            <a:spLocks/>
          </p:cNvSpPr>
          <p:nvPr/>
        </p:nvSpPr>
        <p:spPr bwMode="auto">
          <a:xfrm>
            <a:off x="7092950" y="4956176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4 h 47"/>
              <a:gd name="T4" fmla="*/ 24 w 48"/>
              <a:gd name="T5" fmla="*/ 47 h 47"/>
              <a:gd name="T6" fmla="*/ 48 w 48"/>
              <a:gd name="T7" fmla="*/ 24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4">
            <a:extLst>
              <a:ext uri="{FF2B5EF4-FFF2-40B4-BE49-F238E27FC236}">
                <a16:creationId xmlns:a16="http://schemas.microsoft.com/office/drawing/2014/main" id="{B6B6E8FC-A1DE-4ACE-97E0-636A80C2EDCB}"/>
              </a:ext>
            </a:extLst>
          </p:cNvPr>
          <p:cNvSpPr>
            <a:spLocks/>
          </p:cNvSpPr>
          <p:nvPr/>
        </p:nvSpPr>
        <p:spPr bwMode="auto">
          <a:xfrm>
            <a:off x="7216775" y="4870451"/>
            <a:ext cx="74613" cy="7461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3 h 47"/>
              <a:gd name="T4" fmla="*/ 24 w 47"/>
              <a:gd name="T5" fmla="*/ 47 h 47"/>
              <a:gd name="T6" fmla="*/ 47 w 47"/>
              <a:gd name="T7" fmla="*/ 23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7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5">
            <a:extLst>
              <a:ext uri="{FF2B5EF4-FFF2-40B4-BE49-F238E27FC236}">
                <a16:creationId xmlns:a16="http://schemas.microsoft.com/office/drawing/2014/main" id="{0DBBB31A-3303-4E62-AE45-AF6E4E6C8C2C}"/>
              </a:ext>
            </a:extLst>
          </p:cNvPr>
          <p:cNvSpPr>
            <a:spLocks/>
          </p:cNvSpPr>
          <p:nvPr/>
        </p:nvSpPr>
        <p:spPr bwMode="auto">
          <a:xfrm>
            <a:off x="7335838" y="4897438"/>
            <a:ext cx="74613" cy="74613"/>
          </a:xfrm>
          <a:custGeom>
            <a:avLst/>
            <a:gdLst>
              <a:gd name="T0" fmla="*/ 23 w 47"/>
              <a:gd name="T1" fmla="*/ 0 h 47"/>
              <a:gd name="T2" fmla="*/ 0 w 47"/>
              <a:gd name="T3" fmla="*/ 23 h 47"/>
              <a:gd name="T4" fmla="*/ 23 w 47"/>
              <a:gd name="T5" fmla="*/ 47 h 47"/>
              <a:gd name="T6" fmla="*/ 47 w 47"/>
              <a:gd name="T7" fmla="*/ 23 h 47"/>
              <a:gd name="T8" fmla="*/ 23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0" y="23"/>
                </a:lnTo>
                <a:lnTo>
                  <a:pt x="23" y="47"/>
                </a:lnTo>
                <a:lnTo>
                  <a:pt x="47" y="23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20C7A0E6-209D-4482-8E85-64310F120DF2}"/>
              </a:ext>
            </a:extLst>
          </p:cNvPr>
          <p:cNvSpPr>
            <a:spLocks/>
          </p:cNvSpPr>
          <p:nvPr/>
        </p:nvSpPr>
        <p:spPr bwMode="auto">
          <a:xfrm>
            <a:off x="7458075" y="4875213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4 h 47"/>
              <a:gd name="T4" fmla="*/ 24 w 48"/>
              <a:gd name="T5" fmla="*/ 47 h 47"/>
              <a:gd name="T6" fmla="*/ 48 w 48"/>
              <a:gd name="T7" fmla="*/ 24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9A60A42A-757B-455A-97A0-DF5DF5BE4876}"/>
              </a:ext>
            </a:extLst>
          </p:cNvPr>
          <p:cNvSpPr>
            <a:spLocks/>
          </p:cNvSpPr>
          <p:nvPr/>
        </p:nvSpPr>
        <p:spPr bwMode="auto">
          <a:xfrm>
            <a:off x="7577138" y="4960938"/>
            <a:ext cx="74613" cy="76200"/>
          </a:xfrm>
          <a:custGeom>
            <a:avLst/>
            <a:gdLst>
              <a:gd name="T0" fmla="*/ 24 w 47"/>
              <a:gd name="T1" fmla="*/ 0 h 48"/>
              <a:gd name="T2" fmla="*/ 0 w 47"/>
              <a:gd name="T3" fmla="*/ 24 h 48"/>
              <a:gd name="T4" fmla="*/ 24 w 47"/>
              <a:gd name="T5" fmla="*/ 48 h 48"/>
              <a:gd name="T6" fmla="*/ 47 w 47"/>
              <a:gd name="T7" fmla="*/ 24 h 48"/>
              <a:gd name="T8" fmla="*/ 24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2D7869CA-7E31-4FAA-A8A6-15EF6F336485}"/>
              </a:ext>
            </a:extLst>
          </p:cNvPr>
          <p:cNvSpPr>
            <a:spLocks/>
          </p:cNvSpPr>
          <p:nvPr/>
        </p:nvSpPr>
        <p:spPr bwMode="auto">
          <a:xfrm>
            <a:off x="7694613" y="4924426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9">
            <a:extLst>
              <a:ext uri="{FF2B5EF4-FFF2-40B4-BE49-F238E27FC236}">
                <a16:creationId xmlns:a16="http://schemas.microsoft.com/office/drawing/2014/main" id="{1DA5A5D1-A176-4085-BF2D-E032772342ED}"/>
              </a:ext>
            </a:extLst>
          </p:cNvPr>
          <p:cNvSpPr>
            <a:spLocks/>
          </p:cNvSpPr>
          <p:nvPr/>
        </p:nvSpPr>
        <p:spPr bwMode="auto">
          <a:xfrm>
            <a:off x="7818438" y="4940301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20">
            <a:extLst>
              <a:ext uri="{FF2B5EF4-FFF2-40B4-BE49-F238E27FC236}">
                <a16:creationId xmlns:a16="http://schemas.microsoft.com/office/drawing/2014/main" id="{BA3E8907-C087-4591-AB60-620BB945400F}"/>
              </a:ext>
            </a:extLst>
          </p:cNvPr>
          <p:cNvSpPr>
            <a:spLocks/>
          </p:cNvSpPr>
          <p:nvPr/>
        </p:nvSpPr>
        <p:spPr bwMode="auto">
          <a:xfrm>
            <a:off x="7937500" y="5026026"/>
            <a:ext cx="74613" cy="7461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4 h 47"/>
              <a:gd name="T4" fmla="*/ 24 w 47"/>
              <a:gd name="T5" fmla="*/ 47 h 47"/>
              <a:gd name="T6" fmla="*/ 47 w 47"/>
              <a:gd name="T7" fmla="*/ 24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0" y="24"/>
                </a:lnTo>
                <a:lnTo>
                  <a:pt x="24" y="47"/>
                </a:lnTo>
                <a:lnTo>
                  <a:pt x="47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C514331E-56E1-43DB-92A9-D9600B06DA0F}"/>
              </a:ext>
            </a:extLst>
          </p:cNvPr>
          <p:cNvSpPr>
            <a:spLocks/>
          </p:cNvSpPr>
          <p:nvPr/>
        </p:nvSpPr>
        <p:spPr bwMode="auto">
          <a:xfrm>
            <a:off x="8054975" y="5057776"/>
            <a:ext cx="76200" cy="76200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0" y="24"/>
                </a:lnTo>
                <a:lnTo>
                  <a:pt x="24" y="48"/>
                </a:lnTo>
                <a:lnTo>
                  <a:pt x="48" y="24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22">
            <a:extLst>
              <a:ext uri="{FF2B5EF4-FFF2-40B4-BE49-F238E27FC236}">
                <a16:creationId xmlns:a16="http://schemas.microsoft.com/office/drawing/2014/main" id="{01C0F0F2-5B20-48D9-A8BB-B76EF093B432}"/>
              </a:ext>
            </a:extLst>
          </p:cNvPr>
          <p:cNvSpPr>
            <a:spLocks/>
          </p:cNvSpPr>
          <p:nvPr/>
        </p:nvSpPr>
        <p:spPr bwMode="auto">
          <a:xfrm>
            <a:off x="8178800" y="4800601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23">
            <a:extLst>
              <a:ext uri="{FF2B5EF4-FFF2-40B4-BE49-F238E27FC236}">
                <a16:creationId xmlns:a16="http://schemas.microsoft.com/office/drawing/2014/main" id="{2FD29848-0A74-478E-B360-2D7CEC7ECADA}"/>
              </a:ext>
            </a:extLst>
          </p:cNvPr>
          <p:cNvSpPr>
            <a:spLocks/>
          </p:cNvSpPr>
          <p:nvPr/>
        </p:nvSpPr>
        <p:spPr bwMode="auto">
          <a:xfrm>
            <a:off x="8297863" y="4918076"/>
            <a:ext cx="74613" cy="76200"/>
          </a:xfrm>
          <a:custGeom>
            <a:avLst/>
            <a:gdLst>
              <a:gd name="T0" fmla="*/ 23 w 47"/>
              <a:gd name="T1" fmla="*/ 0 h 48"/>
              <a:gd name="T2" fmla="*/ 0 w 47"/>
              <a:gd name="T3" fmla="*/ 24 h 48"/>
              <a:gd name="T4" fmla="*/ 23 w 47"/>
              <a:gd name="T5" fmla="*/ 48 h 48"/>
              <a:gd name="T6" fmla="*/ 47 w 47"/>
              <a:gd name="T7" fmla="*/ 24 h 48"/>
              <a:gd name="T8" fmla="*/ 23 w 4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0" y="24"/>
                </a:lnTo>
                <a:lnTo>
                  <a:pt x="23" y="48"/>
                </a:lnTo>
                <a:lnTo>
                  <a:pt x="47" y="24"/>
                </a:lnTo>
                <a:lnTo>
                  <a:pt x="23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4">
            <a:extLst>
              <a:ext uri="{FF2B5EF4-FFF2-40B4-BE49-F238E27FC236}">
                <a16:creationId xmlns:a16="http://schemas.microsoft.com/office/drawing/2014/main" id="{0D35FD30-5296-43C3-92F6-29603FC27631}"/>
              </a:ext>
            </a:extLst>
          </p:cNvPr>
          <p:cNvSpPr>
            <a:spLocks/>
          </p:cNvSpPr>
          <p:nvPr/>
        </p:nvSpPr>
        <p:spPr bwMode="auto">
          <a:xfrm>
            <a:off x="8415338" y="4913313"/>
            <a:ext cx="76200" cy="74613"/>
          </a:xfrm>
          <a:custGeom>
            <a:avLst/>
            <a:gdLst>
              <a:gd name="T0" fmla="*/ 24 w 48"/>
              <a:gd name="T1" fmla="*/ 0 h 47"/>
              <a:gd name="T2" fmla="*/ 0 w 48"/>
              <a:gd name="T3" fmla="*/ 23 h 47"/>
              <a:gd name="T4" fmla="*/ 24 w 48"/>
              <a:gd name="T5" fmla="*/ 47 h 47"/>
              <a:gd name="T6" fmla="*/ 48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0" y="23"/>
                </a:lnTo>
                <a:lnTo>
                  <a:pt x="24" y="47"/>
                </a:lnTo>
                <a:lnTo>
                  <a:pt x="48" y="23"/>
                </a:lnTo>
                <a:lnTo>
                  <a:pt x="24" y="0"/>
                </a:lnTo>
                <a:close/>
              </a:path>
            </a:pathLst>
          </a:cu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25">
            <a:extLst>
              <a:ext uri="{FF2B5EF4-FFF2-40B4-BE49-F238E27FC236}">
                <a16:creationId xmlns:a16="http://schemas.microsoft.com/office/drawing/2014/main" id="{2741938A-99A5-4B10-AFDA-BA4AE907F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1625" y="4837113"/>
            <a:ext cx="49213" cy="15875"/>
          </a:xfrm>
          <a:prstGeom prst="line">
            <a:avLst/>
          </a:pr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26">
            <a:extLst>
              <a:ext uri="{FF2B5EF4-FFF2-40B4-BE49-F238E27FC236}">
                <a16:creationId xmlns:a16="http://schemas.microsoft.com/office/drawing/2014/main" id="{15989229-FCBB-4B16-A623-4A117B900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870451"/>
            <a:ext cx="47625" cy="9525"/>
          </a:xfrm>
          <a:prstGeom prst="line">
            <a:avLst/>
          </a:pr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27">
            <a:extLst>
              <a:ext uri="{FF2B5EF4-FFF2-40B4-BE49-F238E27FC236}">
                <a16:creationId xmlns:a16="http://schemas.microsoft.com/office/drawing/2014/main" id="{CB2F3689-5CB9-4A5D-BEA5-9D400CE48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775" y="4897438"/>
            <a:ext cx="47625" cy="15875"/>
          </a:xfrm>
          <a:prstGeom prst="line">
            <a:avLst/>
          </a:pr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8">
            <a:extLst>
              <a:ext uri="{FF2B5EF4-FFF2-40B4-BE49-F238E27FC236}">
                <a16:creationId xmlns:a16="http://schemas.microsoft.com/office/drawing/2014/main" id="{14668BF5-7F81-4AAA-8225-BF8C1B0CF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263" y="4929188"/>
            <a:ext cx="53975" cy="11113"/>
          </a:xfrm>
          <a:prstGeom prst="line">
            <a:avLst/>
          </a:pr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129">
            <a:extLst>
              <a:ext uri="{FF2B5EF4-FFF2-40B4-BE49-F238E27FC236}">
                <a16:creationId xmlns:a16="http://schemas.microsoft.com/office/drawing/2014/main" id="{6F8F97BE-D943-404A-B618-4B8CFB4E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3100" y="4956176"/>
            <a:ext cx="49213" cy="15875"/>
          </a:xfrm>
          <a:prstGeom prst="line">
            <a:avLst/>
          </a:pr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30">
            <a:extLst>
              <a:ext uri="{FF2B5EF4-FFF2-40B4-BE49-F238E27FC236}">
                <a16:creationId xmlns:a16="http://schemas.microsoft.com/office/drawing/2014/main" id="{1D718484-BBBA-4C6D-8775-4DF673089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5" y="4987926"/>
            <a:ext cx="15875" cy="6350"/>
          </a:xfrm>
          <a:prstGeom prst="line">
            <a:avLst/>
          </a:prstGeom>
          <a:noFill/>
          <a:ln w="22225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31">
            <a:extLst>
              <a:ext uri="{FF2B5EF4-FFF2-40B4-BE49-F238E27FC236}">
                <a16:creationId xmlns:a16="http://schemas.microsoft.com/office/drawing/2014/main" id="{FCF5D245-D772-46C5-9B3B-9A2C6FDEF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232" y="4843464"/>
            <a:ext cx="882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Active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32">
            <a:extLst>
              <a:ext uri="{FF2B5EF4-FFF2-40B4-BE49-F238E27FC236}">
                <a16:creationId xmlns:a16="http://schemas.microsoft.com/office/drawing/2014/main" id="{4675D286-13B3-41A8-9459-CA45F493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682" y="5113339"/>
            <a:ext cx="13223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Choosers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33">
            <a:extLst>
              <a:ext uri="{FF2B5EF4-FFF2-40B4-BE49-F238E27FC236}">
                <a16:creationId xmlns:a16="http://schemas.microsoft.com/office/drawing/2014/main" id="{83E861F1-AC67-4D33-8404-BC9BC6FA3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3205163"/>
            <a:ext cx="7477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4">
            <a:extLst>
              <a:ext uri="{FF2B5EF4-FFF2-40B4-BE49-F238E27FC236}">
                <a16:creationId xmlns:a16="http://schemas.microsoft.com/office/drawing/2014/main" id="{EB4E34BB-9E9A-4610-A942-BFE3F018C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649" y="1122362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Suspension of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5">
            <a:extLst>
              <a:ext uri="{FF2B5EF4-FFF2-40B4-BE49-F238E27FC236}">
                <a16:creationId xmlns:a16="http://schemas.microsoft.com/office/drawing/2014/main" id="{9851801A-9213-4C9B-972E-062FC377F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649" y="1363662"/>
            <a:ext cx="186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auto-enrollment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Line 138">
            <a:extLst>
              <a:ext uri="{FF2B5EF4-FFF2-40B4-BE49-F238E27FC236}">
                <a16:creationId xmlns:a16="http://schemas.microsoft.com/office/drawing/2014/main" id="{C48C6DF3-5EA9-4C96-9163-187615CAAB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858838"/>
            <a:ext cx="0" cy="49514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139">
            <a:extLst>
              <a:ext uri="{FF2B5EF4-FFF2-40B4-BE49-F238E27FC236}">
                <a16:creationId xmlns:a16="http://schemas.microsoft.com/office/drawing/2014/main" id="{C17767EC-DA22-4D7C-AE96-3B092148B1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1563" y="5670551"/>
            <a:ext cx="920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40">
            <a:extLst>
              <a:ext uri="{FF2B5EF4-FFF2-40B4-BE49-F238E27FC236}">
                <a16:creationId xmlns:a16="http://schemas.microsoft.com/office/drawing/2014/main" id="{A30EFA16-50FE-4EA0-9404-D692B1E45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5553076"/>
            <a:ext cx="231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Line 141">
            <a:extLst>
              <a:ext uri="{FF2B5EF4-FFF2-40B4-BE49-F238E27FC236}">
                <a16:creationId xmlns:a16="http://schemas.microsoft.com/office/drawing/2014/main" id="{ACA3F234-72AE-4DF1-AC84-08F5A20B32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1563" y="4503738"/>
            <a:ext cx="920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42">
            <a:extLst>
              <a:ext uri="{FF2B5EF4-FFF2-40B4-BE49-F238E27FC236}">
                <a16:creationId xmlns:a16="http://schemas.microsoft.com/office/drawing/2014/main" id="{58783259-4D61-411B-949A-3E64B921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86263"/>
            <a:ext cx="619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Line 143">
            <a:extLst>
              <a:ext uri="{FF2B5EF4-FFF2-40B4-BE49-F238E27FC236}">
                <a16:creationId xmlns:a16="http://schemas.microsoft.com/office/drawing/2014/main" id="{CF559163-CAF8-4EF9-94A0-69013BA259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1563" y="3332163"/>
            <a:ext cx="920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44">
            <a:extLst>
              <a:ext uri="{FF2B5EF4-FFF2-40B4-BE49-F238E27FC236}">
                <a16:creationId xmlns:a16="http://schemas.microsoft.com/office/drawing/2014/main" id="{5C64FF67-578D-4488-96A7-BB6A10874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19451"/>
            <a:ext cx="619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Line 145">
            <a:extLst>
              <a:ext uri="{FF2B5EF4-FFF2-40B4-BE49-F238E27FC236}">
                <a16:creationId xmlns:a16="http://schemas.microsoft.com/office/drawing/2014/main" id="{E869F5C1-2B8B-41C2-A801-09AA261242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1563" y="2165351"/>
            <a:ext cx="920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6">
            <a:extLst>
              <a:ext uri="{FF2B5EF4-FFF2-40B4-BE49-F238E27FC236}">
                <a16:creationId xmlns:a16="http://schemas.microsoft.com/office/drawing/2014/main" id="{C184359C-BF06-4C6B-B932-0A439D784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052638"/>
            <a:ext cx="7477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Line 147">
            <a:extLst>
              <a:ext uri="{FF2B5EF4-FFF2-40B4-BE49-F238E27FC236}">
                <a16:creationId xmlns:a16="http://schemas.microsoft.com/office/drawing/2014/main" id="{7ACEBCB5-79E7-4073-9E11-33E060406C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1563" y="998538"/>
            <a:ext cx="920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8">
            <a:extLst>
              <a:ext uri="{FF2B5EF4-FFF2-40B4-BE49-F238E27FC236}">
                <a16:creationId xmlns:a16="http://schemas.microsoft.com/office/drawing/2014/main" id="{1CCA41A3-C271-4367-9F8E-F6DEAB8C6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881063"/>
            <a:ext cx="7477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Line 149">
            <a:extLst>
              <a:ext uri="{FF2B5EF4-FFF2-40B4-BE49-F238E27FC236}">
                <a16:creationId xmlns:a16="http://schemas.microsoft.com/office/drawing/2014/main" id="{7CDA3E51-A839-42A2-BE8B-D035DF5B2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5810251"/>
            <a:ext cx="7494588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0">
            <a:extLst>
              <a:ext uri="{FF2B5EF4-FFF2-40B4-BE49-F238E27FC236}">
                <a16:creationId xmlns:a16="http://schemas.microsoft.com/office/drawing/2014/main" id="{7B3C14FC-5C7C-41AF-98F4-D7A587007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3338" y="5810251"/>
            <a:ext cx="0" cy="920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51">
            <a:extLst>
              <a:ext uri="{FF2B5EF4-FFF2-40B4-BE49-F238E27FC236}">
                <a16:creationId xmlns:a16="http://schemas.microsoft.com/office/drawing/2014/main" id="{B9878792-917D-4E70-ADB5-EE0CC1A49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945188"/>
            <a:ext cx="619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Line 152">
            <a:extLst>
              <a:ext uri="{FF2B5EF4-FFF2-40B4-BE49-F238E27FC236}">
                <a16:creationId xmlns:a16="http://schemas.microsoft.com/office/drawing/2014/main" id="{168CDA6B-283F-4E4E-8400-F75A6B986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9550" y="5810251"/>
            <a:ext cx="0" cy="920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3">
            <a:extLst>
              <a:ext uri="{FF2B5EF4-FFF2-40B4-BE49-F238E27FC236}">
                <a16:creationId xmlns:a16="http://schemas.microsoft.com/office/drawing/2014/main" id="{533E8992-CF75-4688-9EBD-5A736AA5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5945188"/>
            <a:ext cx="619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Line 154">
            <a:extLst>
              <a:ext uri="{FF2B5EF4-FFF2-40B4-BE49-F238E27FC236}">
                <a16:creationId xmlns:a16="http://schemas.microsoft.com/office/drawing/2014/main" id="{3E40D97E-63B8-4B8F-8135-D24ECAA3E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5810251"/>
            <a:ext cx="0" cy="920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06310970-1195-40B8-B38D-D4096BA6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5945188"/>
            <a:ext cx="619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Line 156">
            <a:extLst>
              <a:ext uri="{FF2B5EF4-FFF2-40B4-BE49-F238E27FC236}">
                <a16:creationId xmlns:a16="http://schemas.microsoft.com/office/drawing/2014/main" id="{9FA08688-9E2D-4FBE-A473-330122E02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0863" y="5810251"/>
            <a:ext cx="0" cy="920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33811F2E-7CF0-47FF-8914-F1F29CE95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5945188"/>
            <a:ext cx="619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Line 158">
            <a:extLst>
              <a:ext uri="{FF2B5EF4-FFF2-40B4-BE49-F238E27FC236}">
                <a16:creationId xmlns:a16="http://schemas.microsoft.com/office/drawing/2014/main" id="{0C3A3FE7-1C95-42DD-9E56-2724CCC61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3" y="5810251"/>
            <a:ext cx="0" cy="920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159">
            <a:extLst>
              <a:ext uri="{FF2B5EF4-FFF2-40B4-BE49-F238E27FC236}">
                <a16:creationId xmlns:a16="http://schemas.microsoft.com/office/drawing/2014/main" id="{DDC8FBE3-1888-462C-B62D-F4AB6255E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5945188"/>
            <a:ext cx="619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Line 160">
            <a:extLst>
              <a:ext uri="{FF2B5EF4-FFF2-40B4-BE49-F238E27FC236}">
                <a16:creationId xmlns:a16="http://schemas.microsoft.com/office/drawing/2014/main" id="{A7E20FFE-6CF4-41EF-8CB4-D4BA55156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8525" y="5810251"/>
            <a:ext cx="0" cy="920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161">
            <a:extLst>
              <a:ext uri="{FF2B5EF4-FFF2-40B4-BE49-F238E27FC236}">
                <a16:creationId xmlns:a16="http://schemas.microsoft.com/office/drawing/2014/main" id="{191F3423-ABA4-4BE8-9E33-0F511B675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5945188"/>
            <a:ext cx="619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62">
            <a:extLst>
              <a:ext uri="{FF2B5EF4-FFF2-40B4-BE49-F238E27FC236}">
                <a16:creationId xmlns:a16="http://schemas.microsoft.com/office/drawing/2014/main" id="{8446F0A9-7F74-41BD-BFD9-B9B01FCE2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6246812"/>
            <a:ext cx="1258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Year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63">
            <a:extLst>
              <a:ext uri="{FF2B5EF4-FFF2-40B4-BE49-F238E27FC236}">
                <a16:creationId xmlns:a16="http://schemas.microsoft.com/office/drawing/2014/main" id="{7FE69271-B554-422D-B6A1-C106161B8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381000"/>
            <a:ext cx="5800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New Enrollees per Month into Exchange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16F44CEF-F8F8-4839-B71E-CD2B61686A11}"/>
              </a:ext>
            </a:extLst>
          </p:cNvPr>
          <p:cNvCxnSpPr/>
          <p:nvPr/>
        </p:nvCxnSpPr>
        <p:spPr>
          <a:xfrm flipH="1">
            <a:off x="3040061" y="4084639"/>
            <a:ext cx="1" cy="549274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30">
            <a:extLst>
              <a:ext uri="{FF2B5EF4-FFF2-40B4-BE49-F238E27FC236}">
                <a16:creationId xmlns:a16="http://schemas.microsoft.com/office/drawing/2014/main" id="{114C9CA9-B73F-487D-81F0-3EA3C96BE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422" y="2657623"/>
            <a:ext cx="12439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Temporary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dirty="0">
                <a:solidFill>
                  <a:srgbClr val="808080"/>
                </a:solidFill>
              </a:rPr>
              <a:t>reinstatement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5791F32C-D17B-4248-B5D0-678C3D197F95}"/>
              </a:ext>
            </a:extLst>
          </p:cNvPr>
          <p:cNvCxnSpPr/>
          <p:nvPr/>
        </p:nvCxnSpPr>
        <p:spPr>
          <a:xfrm flipH="1">
            <a:off x="6901544" y="3159885"/>
            <a:ext cx="294482" cy="68277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FB32893-454E-4850-B464-1EE584C2CDC2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sym typeface="Wingdings" panose="05000000000000000000" pitchFamily="2" charset="2"/>
                <a:hlinkClick r:id="rId3" action="ppaction://hlinksldjump"/>
              </a:rPr>
              <a:t> Go back</a:t>
            </a:r>
            <a:endParaRPr lang="en-US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FAD0F1-D95C-0E3A-66D4-0E5CD63FB0E1}"/>
              </a:ext>
            </a:extLst>
          </p:cNvPr>
          <p:cNvCxnSpPr>
            <a:cxnSpLocks/>
          </p:cNvCxnSpPr>
          <p:nvPr/>
        </p:nvCxnSpPr>
        <p:spPr>
          <a:xfrm flipV="1">
            <a:off x="3064264" y="2574695"/>
            <a:ext cx="561197" cy="1784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88B8ACC-7C07-BD65-75F9-AA0DE8FEC462}"/>
              </a:ext>
            </a:extLst>
          </p:cNvPr>
          <p:cNvSpPr txBox="1"/>
          <p:nvPr/>
        </p:nvSpPr>
        <p:spPr>
          <a:xfrm>
            <a:off x="3340142" y="2222943"/>
            <a:ext cx="240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Passive Enrollees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2CF08-1A5B-B1DD-4499-3A77B27B1EB4}"/>
              </a:ext>
            </a:extLst>
          </p:cNvPr>
          <p:cNvSpPr txBox="1"/>
          <p:nvPr/>
        </p:nvSpPr>
        <p:spPr>
          <a:xfrm>
            <a:off x="3660604" y="2641022"/>
            <a:ext cx="246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= 43% of total</a:t>
            </a:r>
          </a:p>
          <a:p>
            <a:r>
              <a:rPr lang="en-US" dirty="0">
                <a:latin typeface="+mj-lt"/>
              </a:rPr>
              <a:t>   34% (in 2008-09)</a:t>
            </a:r>
          </a:p>
        </p:txBody>
      </p:sp>
    </p:spTree>
    <p:extLst>
      <p:ext uri="{BB962C8B-B14F-4D97-AF65-F5344CB8AC3E}">
        <p14:creationId xmlns:p14="http://schemas.microsoft.com/office/powerpoint/2010/main" val="280513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585B-55A1-5C6C-C967-A91ABE9A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B9854-9557-3664-4D36-A8F4C2447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3366"/>
                </a:solidFill>
              </a:rPr>
              <a:t>Take-up: </a:t>
            </a:r>
            <a:r>
              <a:rPr lang="en-US" dirty="0">
                <a:solidFill>
                  <a:srgbClr val="003366"/>
                </a:solidFill>
              </a:rPr>
              <a:t>Minor ordeals have a major enrollment impact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↓33% in enrollment when add small hassle (suspend auto-</a:t>
            </a:r>
            <a:r>
              <a:rPr lang="en-US" dirty="0" err="1"/>
              <a:t>enr</a:t>
            </a:r>
            <a:r>
              <a:rPr lang="en-US" dirty="0"/>
              <a:t>).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Take-away:</a:t>
            </a:r>
            <a:r>
              <a:rPr lang="en-US" dirty="0"/>
              <a:t> Removing ordeals may be key to universal coverage</a:t>
            </a:r>
          </a:p>
          <a:p>
            <a:pPr marL="1257300" lvl="2" indent="-457200">
              <a:buFont typeface="+mj-lt"/>
              <a:buAutoNum type="arabicPeriod"/>
            </a:pPr>
            <a:endParaRPr lang="en-US" dirty="0"/>
          </a:p>
          <a:p>
            <a:pPr marL="1257300" lvl="2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3366"/>
                </a:solidFill>
              </a:rPr>
              <a:t>Targeting:</a:t>
            </a:r>
            <a:r>
              <a:rPr lang="en-US" dirty="0">
                <a:solidFill>
                  <a:srgbClr val="003366"/>
                </a:solidFill>
              </a:rPr>
              <a:t> Ordeals differentially exclude young, healthy, and poor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4 years younger, 33% less likely to be chronically ill, 44% lower medical costs per month. Also lower-income and in poorer neighborhoods.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Take-away: </a:t>
            </a:r>
            <a:r>
              <a:rPr lang="en-US" dirty="0"/>
              <a:t>Ordeals matter for insurance risk pools and for equity</a:t>
            </a:r>
          </a:p>
          <a:p>
            <a:pPr marL="1257300" lvl="2" indent="-457200">
              <a:buFont typeface="+mj-lt"/>
              <a:buAutoNum type="arabicPeriod"/>
            </a:pPr>
            <a:endParaRPr lang="en-US" dirty="0"/>
          </a:p>
          <a:p>
            <a:pPr marL="1257300" lvl="2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3366"/>
                </a:solidFill>
              </a:rPr>
              <a:t>Conceptual:</a:t>
            </a:r>
            <a:r>
              <a:rPr lang="en-US" dirty="0">
                <a:solidFill>
                  <a:srgbClr val="003366"/>
                </a:solidFill>
              </a:rPr>
              <a:t> Adverse selection undermines the classic “self-targeting” logic for ordeals</a:t>
            </a:r>
          </a:p>
          <a:p>
            <a:pPr lvl="1"/>
            <a:r>
              <a:rPr lang="en-US" b="1" dirty="0"/>
              <a:t>Adverse selection:</a:t>
            </a:r>
            <a:r>
              <a:rPr lang="en-US" dirty="0"/>
              <a:t> Low-value types are also low-cost </a:t>
            </a:r>
            <a:r>
              <a:rPr lang="en-US" i="1" dirty="0"/>
              <a:t>(+ correlation)</a:t>
            </a:r>
          </a:p>
          <a:p>
            <a:pPr lvl="1"/>
            <a:r>
              <a:rPr lang="en-US" dirty="0"/>
              <a:t>“Taxes” away the gains from targeting, making ordeals work poorly.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08E2DC-1360-4225-A5F5-03558B795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4839"/>
            <a:ext cx="8013390" cy="5813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78701-FBDE-403B-850F-A0E62772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Evidence: No Change in Average Attributes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A340346-1DF8-4C05-8E72-9541FDA03C8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5300" y="852488"/>
            <a:ext cx="81534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14">
            <a:extLst>
              <a:ext uri="{FF2B5EF4-FFF2-40B4-BE49-F238E27FC236}">
                <a16:creationId xmlns:a16="http://schemas.microsoft.com/office/drawing/2014/main" id="{1D15EE96-BECC-4CBB-BF24-0F9A7DE7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914400"/>
            <a:ext cx="7886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E2D53"/>
                </a:solidFill>
              </a:rPr>
              <a:t>Share Male for New Enrollees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27121C8F-4A0E-45B2-9B94-B29556956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451" y="5475286"/>
            <a:ext cx="4008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1" u="none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No jump up </a:t>
            </a:r>
            <a:r>
              <a:rPr lang="en-US" altLang="en-US" sz="2000" i="1" dirty="0">
                <a:solidFill>
                  <a:srgbClr val="003366"/>
                </a:solidFill>
              </a:rPr>
              <a:t>in share male</a:t>
            </a:r>
            <a:endParaRPr kumimoji="0" lang="en-US" altLang="en-US" sz="2000" i="1" u="none" strike="noStrike" cap="none" normalizeH="0" dirty="0">
              <a:ln>
                <a:noFill/>
              </a:ln>
              <a:solidFill>
                <a:srgbClr val="003366"/>
              </a:solidFill>
              <a:effectLst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F63B47-8FB5-48B8-872D-8F741C5EA4BD}"/>
              </a:ext>
            </a:extLst>
          </p:cNvPr>
          <p:cNvCxnSpPr/>
          <p:nvPr/>
        </p:nvCxnSpPr>
        <p:spPr>
          <a:xfrm>
            <a:off x="4267200" y="5410200"/>
            <a:ext cx="914400" cy="0"/>
          </a:xfrm>
          <a:prstGeom prst="straightConnector1">
            <a:avLst/>
          </a:prstGeom>
          <a:ln w="25400">
            <a:solidFill>
              <a:srgbClr val="00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30">
            <a:extLst>
              <a:ext uri="{FF2B5EF4-FFF2-40B4-BE49-F238E27FC236}">
                <a16:creationId xmlns:a16="http://schemas.microsoft.com/office/drawing/2014/main" id="{EF38845D-C74A-48F1-A603-139F1B175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524" y="2362200"/>
            <a:ext cx="12439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Temporary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dirty="0">
                <a:solidFill>
                  <a:srgbClr val="808080"/>
                </a:solidFill>
              </a:rPr>
              <a:t>reinstatement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DA719A-6024-4080-988F-8F4A8BD6C3CC}"/>
              </a:ext>
            </a:extLst>
          </p:cNvPr>
          <p:cNvCxnSpPr>
            <a:cxnSpLocks/>
          </p:cNvCxnSpPr>
          <p:nvPr/>
        </p:nvCxnSpPr>
        <p:spPr>
          <a:xfrm flipH="1">
            <a:off x="6172200" y="2631440"/>
            <a:ext cx="420898" cy="49276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11">
            <a:extLst>
              <a:ext uri="{FF2B5EF4-FFF2-40B4-BE49-F238E27FC236}">
                <a16:creationId xmlns:a16="http://schemas.microsoft.com/office/drawing/2014/main" id="{7D43E9FE-56B0-4C32-9988-99F7454F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1424052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Passive Enrollees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1">
            <a:extLst>
              <a:ext uri="{FF2B5EF4-FFF2-40B4-BE49-F238E27FC236}">
                <a16:creationId xmlns:a16="http://schemas.microsoft.com/office/drawing/2014/main" id="{830602CD-DACB-44CA-B382-6BA60719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5040422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Active Choosers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59CF2-2923-3125-AD26-DBD138A5BA72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sym typeface="Wingdings" panose="05000000000000000000" pitchFamily="2" charset="2"/>
                <a:hlinkClick r:id="rId4" action="ppaction://hlinksldjump"/>
              </a:rPr>
              <a:t> Go back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3973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73E23-5A0B-4D97-BB33-AA4BEF0AB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038225"/>
            <a:ext cx="8013390" cy="5813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78701-FBDE-403B-850F-A0E62772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Evidence: No Change in Average Attributes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A340346-1DF8-4C05-8E72-9541FDA03C8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5300" y="852488"/>
            <a:ext cx="81534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14">
            <a:extLst>
              <a:ext uri="{FF2B5EF4-FFF2-40B4-BE49-F238E27FC236}">
                <a16:creationId xmlns:a16="http://schemas.microsoft.com/office/drawing/2014/main" id="{1D15EE96-BECC-4CBB-BF24-0F9A7DE7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43" y="914400"/>
            <a:ext cx="76730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E2D53"/>
                </a:solidFill>
              </a:rPr>
              <a:t>Average Age of New Enrollees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22">
            <a:extLst>
              <a:ext uri="{FF2B5EF4-FFF2-40B4-BE49-F238E27FC236}">
                <a16:creationId xmlns:a16="http://schemas.microsoft.com/office/drawing/2014/main" id="{1BFD9276-0805-4496-B9A4-7F3A362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451" y="1749623"/>
            <a:ext cx="4008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1" u="none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No jump down </a:t>
            </a:r>
            <a:r>
              <a:rPr lang="en-US" altLang="en-US" sz="2000" i="1" dirty="0">
                <a:solidFill>
                  <a:srgbClr val="003366"/>
                </a:solidFill>
              </a:rPr>
              <a:t>in average age</a:t>
            </a:r>
            <a:endParaRPr kumimoji="0" lang="en-US" altLang="en-US" sz="2000" i="1" u="none" strike="noStrike" cap="none" normalizeH="0" dirty="0">
              <a:ln>
                <a:noFill/>
              </a:ln>
              <a:solidFill>
                <a:srgbClr val="003366"/>
              </a:solidFill>
              <a:effectLst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61F4FF5-752F-45B6-9C60-F031AEBB86EE}"/>
              </a:ext>
            </a:extLst>
          </p:cNvPr>
          <p:cNvCxnSpPr/>
          <p:nvPr/>
        </p:nvCxnSpPr>
        <p:spPr>
          <a:xfrm>
            <a:off x="4267200" y="2209800"/>
            <a:ext cx="914400" cy="0"/>
          </a:xfrm>
          <a:prstGeom prst="straightConnector1">
            <a:avLst/>
          </a:prstGeom>
          <a:ln w="25400">
            <a:solidFill>
              <a:srgbClr val="00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30">
            <a:extLst>
              <a:ext uri="{FF2B5EF4-FFF2-40B4-BE49-F238E27FC236}">
                <a16:creationId xmlns:a16="http://schemas.microsoft.com/office/drawing/2014/main" id="{5940AF4E-F5E6-4F37-96BA-2E846D746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044" y="4800601"/>
            <a:ext cx="12439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Temporary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dirty="0">
                <a:solidFill>
                  <a:srgbClr val="808080"/>
                </a:solidFill>
              </a:rPr>
              <a:t>reinstatement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B950EA-892A-444B-ACBA-33DFF72A102D}"/>
              </a:ext>
            </a:extLst>
          </p:cNvPr>
          <p:cNvCxnSpPr>
            <a:cxnSpLocks/>
          </p:cNvCxnSpPr>
          <p:nvPr/>
        </p:nvCxnSpPr>
        <p:spPr>
          <a:xfrm flipH="1" flipV="1">
            <a:off x="6151352" y="4572000"/>
            <a:ext cx="420898" cy="2286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1">
            <a:extLst>
              <a:ext uri="{FF2B5EF4-FFF2-40B4-BE49-F238E27FC236}">
                <a16:creationId xmlns:a16="http://schemas.microsoft.com/office/drawing/2014/main" id="{8CC12FA4-3894-4486-A946-4E456E33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130" y="3611031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Passive Enrollees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1">
            <a:extLst>
              <a:ext uri="{FF2B5EF4-FFF2-40B4-BE49-F238E27FC236}">
                <a16:creationId xmlns:a16="http://schemas.microsoft.com/office/drawing/2014/main" id="{0D35BEFC-DD82-4F9E-98FE-FFD271195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130" y="1922671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Active Choosers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AE5F3-FACC-6C52-5613-8A05369F0005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sym typeface="Wingdings" panose="05000000000000000000" pitchFamily="2" charset="2"/>
                <a:hlinkClick r:id="rId4" action="ppaction://hlinksldjump"/>
              </a:rPr>
              <a:t> Go back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8768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E929EE-632E-43F6-B55B-0F62BF9E0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1010775"/>
            <a:ext cx="8013390" cy="5813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78701-FBDE-403B-850F-A0E62772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Evidence: No Change in Average Attributes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A340346-1DF8-4C05-8E72-9541FDA03C8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5300" y="852488"/>
            <a:ext cx="81534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14">
            <a:extLst>
              <a:ext uri="{FF2B5EF4-FFF2-40B4-BE49-F238E27FC236}">
                <a16:creationId xmlns:a16="http://schemas.microsoft.com/office/drawing/2014/main" id="{1D15EE96-BECC-4CBB-BF24-0F9A7DE7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2" y="892373"/>
            <a:ext cx="8289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E2D53"/>
                </a:solidFill>
              </a:rPr>
              <a:t>Average Spell Length of New Enrollees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0882D21F-D738-43EC-8A36-787491AA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451" y="1828800"/>
            <a:ext cx="4008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1" u="none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No jump down </a:t>
            </a:r>
            <a:r>
              <a:rPr lang="en-US" altLang="en-US" sz="2000" i="1" dirty="0">
                <a:solidFill>
                  <a:srgbClr val="003366"/>
                </a:solidFill>
              </a:rPr>
              <a:t>in avg. spell length</a:t>
            </a:r>
            <a:endParaRPr kumimoji="0" lang="en-US" altLang="en-US" sz="2000" i="1" u="none" strike="noStrike" cap="none" normalizeH="0" dirty="0">
              <a:ln>
                <a:noFill/>
              </a:ln>
              <a:solidFill>
                <a:srgbClr val="003366"/>
              </a:solidFill>
              <a:effectLst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F96530-A495-4D2A-A413-8067B5919929}"/>
              </a:ext>
            </a:extLst>
          </p:cNvPr>
          <p:cNvCxnSpPr/>
          <p:nvPr/>
        </p:nvCxnSpPr>
        <p:spPr>
          <a:xfrm>
            <a:off x="4267200" y="2220914"/>
            <a:ext cx="914400" cy="0"/>
          </a:xfrm>
          <a:prstGeom prst="straightConnector1">
            <a:avLst/>
          </a:prstGeom>
          <a:ln w="25400">
            <a:solidFill>
              <a:srgbClr val="00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30">
            <a:extLst>
              <a:ext uri="{FF2B5EF4-FFF2-40B4-BE49-F238E27FC236}">
                <a16:creationId xmlns:a16="http://schemas.microsoft.com/office/drawing/2014/main" id="{3A57E314-3FF5-4B0C-99A0-44EDE7429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144" y="5032057"/>
            <a:ext cx="12439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</a:rPr>
              <a:t>Temporary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dirty="0">
                <a:solidFill>
                  <a:srgbClr val="808080"/>
                </a:solidFill>
              </a:rPr>
              <a:t>reinstatement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0AB622-6F94-42B2-85E9-50D2FC393F3F}"/>
              </a:ext>
            </a:extLst>
          </p:cNvPr>
          <p:cNvCxnSpPr>
            <a:cxnSpLocks/>
          </p:cNvCxnSpPr>
          <p:nvPr/>
        </p:nvCxnSpPr>
        <p:spPr>
          <a:xfrm flipH="1" flipV="1">
            <a:off x="6170402" y="4651058"/>
            <a:ext cx="512742" cy="41624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11">
            <a:extLst>
              <a:ext uri="{FF2B5EF4-FFF2-40B4-BE49-F238E27FC236}">
                <a16:creationId xmlns:a16="http://schemas.microsoft.com/office/drawing/2014/main" id="{EE42D7EC-9215-47ED-B9DB-912FE044C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180" y="4185009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Passive Enrollees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1">
            <a:extLst>
              <a:ext uri="{FF2B5EF4-FFF2-40B4-BE49-F238E27FC236}">
                <a16:creationId xmlns:a16="http://schemas.microsoft.com/office/drawing/2014/main" id="{80B93E60-8518-4974-B3B1-C14ED7FC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04567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Active Choosers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215F5-B706-4F48-AED5-1893648B23AA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sym typeface="Wingdings" panose="05000000000000000000" pitchFamily="2" charset="2"/>
                <a:hlinkClick r:id="rId4" action="ppaction://hlinksldjump"/>
              </a:rPr>
              <a:t> Go back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7568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D47-2933-4E84-B184-15504A0A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Steady State Enrollment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4C78A1A-972B-446F-B191-249B3C12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125538"/>
            <a:ext cx="6950075" cy="4749800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3AB1048-4279-4A6E-8344-5DA5B8C269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0675" y="1247774"/>
            <a:ext cx="0" cy="4632325"/>
          </a:xfrm>
          <a:prstGeom prst="line">
            <a:avLst/>
          </a:prstGeom>
          <a:noFill/>
          <a:ln w="17463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99C77D6-CAA8-4866-ADFC-E044E3254131}"/>
              </a:ext>
            </a:extLst>
          </p:cNvPr>
          <p:cNvGrpSpPr/>
          <p:nvPr/>
        </p:nvGrpSpPr>
        <p:grpSpPr>
          <a:xfrm>
            <a:off x="1408113" y="3132138"/>
            <a:ext cx="6921500" cy="0"/>
            <a:chOff x="1408113" y="3132138"/>
            <a:chExt cx="6921500" cy="0"/>
          </a:xfrm>
        </p:grpSpPr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CA6AB344-30E5-4391-AF7D-C8EBE8AD1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811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E164E20-C447-4CC0-8CC3-0EA7F128B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73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1CE4D812-0AC0-49A5-BF87-F6B7E3855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36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F7CDD37A-520C-4264-A736-1DD9038C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198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4E9D03D1-5C54-4257-8187-83F097A05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661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B8C37821-9AD2-458B-AEE3-2E8919B8B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23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0723224D-7E47-48B3-8882-D90B99F8D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586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909C1CAB-5633-4978-841A-671725DE3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EC075F96-D861-48E6-AC28-57C34085C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11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C7F4274C-9D8B-4440-ADB5-8B319CBFE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73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3058C039-066B-4530-97BE-53454C47D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775" y="31321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3F76F766-DDB2-44F5-A32E-A83044325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400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B936AA1-BE59-4C77-BED0-8827CF439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2025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0ACE3EE0-D8F9-4961-9F1D-B60AC6FBE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CEB089CA-80F3-4BFB-A89A-8FE7FEDDD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569E80B2-4A32-4994-8607-FCD331C00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900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9013B82B-0648-4FDF-B2B3-CFEC933B9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525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FB91D507-7EDB-4497-80AB-2915B4463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150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64D2035F-3024-4C3A-B21D-9913DC37A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9775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20D9F7A7-0C2D-4A62-B023-8C3B3E3DE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4EE805CE-0300-47E7-A2FE-2BEDB55FB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1321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E586B63B-F863-4B4E-BB77-C29DAB93C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063" y="31321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D6BEEB4-44E1-40E4-848B-B95E24BE5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6688" y="31321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F74D461C-FA9D-4BAD-AD69-A28BF27A3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31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726156C2-1AE2-4C6E-92DF-A8D522B2F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593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EAB21E76-B2B5-4A6D-AE3B-7E0FD10BC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056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65F9604A-7BE7-4A8A-B3CC-C8CAEEC97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518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53D395DB-4D28-48C9-AA7C-E50D50C86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981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78AE3458-684A-4F66-9C49-D752B4451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443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0B794794-FB25-4343-A8A7-540ED1E88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906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CB356149-C188-4062-87B2-1C9594D17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368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E422F5BA-EEDD-4B2E-B8D0-931242D95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13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C913BAF5-50D1-42B7-811B-A1DFD6899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2938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C66208DC-E159-455F-A6F8-B7DEEF221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975" y="31321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AD8E15B8-7DC0-400B-A0C6-BBACC9D85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0600" y="31321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EB2BE886-FFC5-4D41-B2AB-0AE789D0A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5225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AE571422-F3A1-403A-9E05-16E57841A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0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B109C5DC-68D9-4D20-8FA4-513F80F84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4475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CA12ED66-45AF-42C0-AA20-1D87C566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9100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582B190B-5DEE-480E-87A5-775A64223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725" y="31321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60AEC3F-3D91-4B2B-B741-B923A12CA2A7}"/>
              </a:ext>
            </a:extLst>
          </p:cNvPr>
          <p:cNvGrpSpPr/>
          <p:nvPr/>
        </p:nvGrpSpPr>
        <p:grpSpPr>
          <a:xfrm>
            <a:off x="1408113" y="4913313"/>
            <a:ext cx="6921500" cy="1587"/>
            <a:chOff x="1408113" y="4913313"/>
            <a:chExt cx="6921500" cy="1587"/>
          </a:xfrm>
        </p:grpSpPr>
        <p:sp>
          <p:nvSpPr>
            <p:cNvPr id="51" name="Line 49">
              <a:extLst>
                <a:ext uri="{FF2B5EF4-FFF2-40B4-BE49-F238E27FC236}">
                  <a16:creationId xmlns:a16="http://schemas.microsoft.com/office/drawing/2014/main" id="{4DCF46D0-3684-45D8-86D2-4C342D1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8113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0">
              <a:extLst>
                <a:ext uri="{FF2B5EF4-FFF2-40B4-BE49-F238E27FC236}">
                  <a16:creationId xmlns:a16="http://schemas.microsoft.com/office/drawing/2014/main" id="{4C1418EE-DE5E-4E82-B286-8CB643121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738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1">
              <a:extLst>
                <a:ext uri="{FF2B5EF4-FFF2-40B4-BE49-F238E27FC236}">
                  <a16:creationId xmlns:a16="http://schemas.microsoft.com/office/drawing/2014/main" id="{09D8A014-3530-4DFC-8E84-7916624C5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363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2">
              <a:extLst>
                <a:ext uri="{FF2B5EF4-FFF2-40B4-BE49-F238E27FC236}">
                  <a16:creationId xmlns:a16="http://schemas.microsoft.com/office/drawing/2014/main" id="{6AF12213-7033-4922-BA2A-067CC319E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1988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3">
              <a:extLst>
                <a:ext uri="{FF2B5EF4-FFF2-40B4-BE49-F238E27FC236}">
                  <a16:creationId xmlns:a16="http://schemas.microsoft.com/office/drawing/2014/main" id="{948D79CF-618C-4330-BB97-FEDA078EC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6613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7B7FE3BE-946D-4699-AAC0-DD88C8EDB2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238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55250D89-08D2-428C-8CD2-8051ABA42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5863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6">
              <a:extLst>
                <a:ext uri="{FF2B5EF4-FFF2-40B4-BE49-F238E27FC236}">
                  <a16:creationId xmlns:a16="http://schemas.microsoft.com/office/drawing/2014/main" id="{A24AF073-F401-4CBA-9EB8-8655B71FB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7">
              <a:extLst>
                <a:ext uri="{FF2B5EF4-FFF2-40B4-BE49-F238E27FC236}">
                  <a16:creationId xmlns:a16="http://schemas.microsoft.com/office/drawing/2014/main" id="{C534C503-3422-4E86-8834-085EE0B30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113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E5041BD7-D16B-4CA2-841B-F40F62E4C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738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>
              <a:extLst>
                <a:ext uri="{FF2B5EF4-FFF2-40B4-BE49-F238E27FC236}">
                  <a16:creationId xmlns:a16="http://schemas.microsoft.com/office/drawing/2014/main" id="{4912BD65-F410-4915-B23D-CCF3EBB1B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775" y="4913313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>
              <a:extLst>
                <a:ext uri="{FF2B5EF4-FFF2-40B4-BE49-F238E27FC236}">
                  <a16:creationId xmlns:a16="http://schemas.microsoft.com/office/drawing/2014/main" id="{20212FE4-E7AA-4530-BFD9-51753E240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400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>
              <a:extLst>
                <a:ext uri="{FF2B5EF4-FFF2-40B4-BE49-F238E27FC236}">
                  <a16:creationId xmlns:a16="http://schemas.microsoft.com/office/drawing/2014/main" id="{5FD8916D-FDA0-493B-AB3F-A3CC8AC91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2025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>
              <a:extLst>
                <a:ext uri="{FF2B5EF4-FFF2-40B4-BE49-F238E27FC236}">
                  <a16:creationId xmlns:a16="http://schemas.microsoft.com/office/drawing/2014/main" id="{4510E2FA-AE90-4439-AFE4-79B54D422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>
              <a:extLst>
                <a:ext uri="{FF2B5EF4-FFF2-40B4-BE49-F238E27FC236}">
                  <a16:creationId xmlns:a16="http://schemas.microsoft.com/office/drawing/2014/main" id="{5A3E4663-F6D6-4044-9D70-AB9CCEF5C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>
              <a:extLst>
                <a:ext uri="{FF2B5EF4-FFF2-40B4-BE49-F238E27FC236}">
                  <a16:creationId xmlns:a16="http://schemas.microsoft.com/office/drawing/2014/main" id="{8CFDA8A0-3114-4759-8452-398C9D3D3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900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>
              <a:extLst>
                <a:ext uri="{FF2B5EF4-FFF2-40B4-BE49-F238E27FC236}">
                  <a16:creationId xmlns:a16="http://schemas.microsoft.com/office/drawing/2014/main" id="{2C71C04E-2340-4B5F-A0BB-4C069B49A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525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>
              <a:extLst>
                <a:ext uri="{FF2B5EF4-FFF2-40B4-BE49-F238E27FC236}">
                  <a16:creationId xmlns:a16="http://schemas.microsoft.com/office/drawing/2014/main" id="{35F4C4B1-3427-40C0-9174-01882DCEB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150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>
              <a:extLst>
                <a:ext uri="{FF2B5EF4-FFF2-40B4-BE49-F238E27FC236}">
                  <a16:creationId xmlns:a16="http://schemas.microsoft.com/office/drawing/2014/main" id="{10E23F59-A86F-4564-B0AC-15DCF62DE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9775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8">
              <a:extLst>
                <a:ext uri="{FF2B5EF4-FFF2-40B4-BE49-F238E27FC236}">
                  <a16:creationId xmlns:a16="http://schemas.microsoft.com/office/drawing/2014/main" id="{A954FDD3-6E97-43CB-AE44-BF08BE0FF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4913313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9">
              <a:extLst>
                <a:ext uri="{FF2B5EF4-FFF2-40B4-BE49-F238E27FC236}">
                  <a16:creationId xmlns:a16="http://schemas.microsoft.com/office/drawing/2014/main" id="{4FBC26F5-53E9-44D9-BE25-C61BDAF14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4913313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0">
              <a:extLst>
                <a:ext uri="{FF2B5EF4-FFF2-40B4-BE49-F238E27FC236}">
                  <a16:creationId xmlns:a16="http://schemas.microsoft.com/office/drawing/2014/main" id="{EDD1A11D-9764-437C-8561-32BE71139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063" y="4913313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1">
              <a:extLst>
                <a:ext uri="{FF2B5EF4-FFF2-40B4-BE49-F238E27FC236}">
                  <a16:creationId xmlns:a16="http://schemas.microsoft.com/office/drawing/2014/main" id="{021DC24D-FB3E-42D6-849A-6E86EFFF5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6688" y="4913313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2">
              <a:extLst>
                <a:ext uri="{FF2B5EF4-FFF2-40B4-BE49-F238E27FC236}">
                  <a16:creationId xmlns:a16="http://schemas.microsoft.com/office/drawing/2014/main" id="{94938C87-AB47-4807-8616-968B90042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313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3">
              <a:extLst>
                <a:ext uri="{FF2B5EF4-FFF2-40B4-BE49-F238E27FC236}">
                  <a16:creationId xmlns:a16="http://schemas.microsoft.com/office/drawing/2014/main" id="{339E1CBC-A957-49FD-8D1D-28E8DFF7A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5938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4">
              <a:extLst>
                <a:ext uri="{FF2B5EF4-FFF2-40B4-BE49-F238E27FC236}">
                  <a16:creationId xmlns:a16="http://schemas.microsoft.com/office/drawing/2014/main" id="{04D102A5-B9E1-44DE-86EB-40BA92BCF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0563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5">
              <a:extLst>
                <a:ext uri="{FF2B5EF4-FFF2-40B4-BE49-F238E27FC236}">
                  <a16:creationId xmlns:a16="http://schemas.microsoft.com/office/drawing/2014/main" id="{019ED3B2-0764-4962-A433-B246B1A14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5188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6">
              <a:extLst>
                <a:ext uri="{FF2B5EF4-FFF2-40B4-BE49-F238E27FC236}">
                  <a16:creationId xmlns:a16="http://schemas.microsoft.com/office/drawing/2014/main" id="{58E377B4-42FB-48E5-AB34-5BAF5B0BB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9813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7">
              <a:extLst>
                <a:ext uri="{FF2B5EF4-FFF2-40B4-BE49-F238E27FC236}">
                  <a16:creationId xmlns:a16="http://schemas.microsoft.com/office/drawing/2014/main" id="{CAF29B76-69DE-472C-8A0D-EBD0E5237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4438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Line 78">
              <a:extLst>
                <a:ext uri="{FF2B5EF4-FFF2-40B4-BE49-F238E27FC236}">
                  <a16:creationId xmlns:a16="http://schemas.microsoft.com/office/drawing/2014/main" id="{24F99B9E-BD96-4DF9-B7E7-35D355B82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9063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9">
              <a:extLst>
                <a:ext uri="{FF2B5EF4-FFF2-40B4-BE49-F238E27FC236}">
                  <a16:creationId xmlns:a16="http://schemas.microsoft.com/office/drawing/2014/main" id="{AD7709EE-3F95-4AD4-AB38-2570924F4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3688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0">
              <a:extLst>
                <a:ext uri="{FF2B5EF4-FFF2-40B4-BE49-F238E27FC236}">
                  <a16:creationId xmlns:a16="http://schemas.microsoft.com/office/drawing/2014/main" id="{E8CB8F40-646F-440C-A361-F21C215E8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13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81">
              <a:extLst>
                <a:ext uri="{FF2B5EF4-FFF2-40B4-BE49-F238E27FC236}">
                  <a16:creationId xmlns:a16="http://schemas.microsoft.com/office/drawing/2014/main" id="{9DE240B1-DE95-45AA-9F17-772D3632E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2938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2">
              <a:extLst>
                <a:ext uri="{FF2B5EF4-FFF2-40B4-BE49-F238E27FC236}">
                  <a16:creationId xmlns:a16="http://schemas.microsoft.com/office/drawing/2014/main" id="{AF4E99A9-6422-4765-A60B-77B529F8A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975" y="4914900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3">
              <a:extLst>
                <a:ext uri="{FF2B5EF4-FFF2-40B4-BE49-F238E27FC236}">
                  <a16:creationId xmlns:a16="http://schemas.microsoft.com/office/drawing/2014/main" id="{3609731A-926E-45D0-98D1-1A2BB0883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0600" y="4914900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4">
              <a:extLst>
                <a:ext uri="{FF2B5EF4-FFF2-40B4-BE49-F238E27FC236}">
                  <a16:creationId xmlns:a16="http://schemas.microsoft.com/office/drawing/2014/main" id="{18E514FE-B88F-426C-815F-1D9FD1B2D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5225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5">
              <a:extLst>
                <a:ext uri="{FF2B5EF4-FFF2-40B4-BE49-F238E27FC236}">
                  <a16:creationId xmlns:a16="http://schemas.microsoft.com/office/drawing/2014/main" id="{41D5C182-F773-43B1-9ADF-36F08E87F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0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6">
              <a:extLst>
                <a:ext uri="{FF2B5EF4-FFF2-40B4-BE49-F238E27FC236}">
                  <a16:creationId xmlns:a16="http://schemas.microsoft.com/office/drawing/2014/main" id="{125AAD8C-A476-44FD-9211-63405B4F0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4475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7">
              <a:extLst>
                <a:ext uri="{FF2B5EF4-FFF2-40B4-BE49-F238E27FC236}">
                  <a16:creationId xmlns:a16="http://schemas.microsoft.com/office/drawing/2014/main" id="{C29B965D-B917-49A3-A681-E2987014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9100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8">
              <a:extLst>
                <a:ext uri="{FF2B5EF4-FFF2-40B4-BE49-F238E27FC236}">
                  <a16:creationId xmlns:a16="http://schemas.microsoft.com/office/drawing/2014/main" id="{A63B607F-4C9B-41F1-AA54-A03A25BED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725" y="4914900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4DA0126-B7B7-4286-9954-E4755B88200D}"/>
              </a:ext>
            </a:extLst>
          </p:cNvPr>
          <p:cNvGrpSpPr/>
          <p:nvPr/>
        </p:nvGrpSpPr>
        <p:grpSpPr>
          <a:xfrm>
            <a:off x="1408113" y="2293938"/>
            <a:ext cx="6921500" cy="0"/>
            <a:chOff x="1408113" y="2293938"/>
            <a:chExt cx="6921500" cy="0"/>
          </a:xfrm>
        </p:grpSpPr>
        <p:sp>
          <p:nvSpPr>
            <p:cNvPr id="91" name="Line 89">
              <a:extLst>
                <a:ext uri="{FF2B5EF4-FFF2-40B4-BE49-F238E27FC236}">
                  <a16:creationId xmlns:a16="http://schemas.microsoft.com/office/drawing/2014/main" id="{5CF930A8-A123-47FF-A694-3629D5A53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811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90">
              <a:extLst>
                <a:ext uri="{FF2B5EF4-FFF2-40B4-BE49-F238E27FC236}">
                  <a16:creationId xmlns:a16="http://schemas.microsoft.com/office/drawing/2014/main" id="{6676447A-66E2-45E6-B2DB-34D9C5399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73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1">
              <a:extLst>
                <a:ext uri="{FF2B5EF4-FFF2-40B4-BE49-F238E27FC236}">
                  <a16:creationId xmlns:a16="http://schemas.microsoft.com/office/drawing/2014/main" id="{D428274C-74F9-4995-8EC5-10DA37C0F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36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2">
              <a:extLst>
                <a:ext uri="{FF2B5EF4-FFF2-40B4-BE49-F238E27FC236}">
                  <a16:creationId xmlns:a16="http://schemas.microsoft.com/office/drawing/2014/main" id="{FB581BE8-A5FA-4B2D-8201-F719B88BA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198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3">
              <a:extLst>
                <a:ext uri="{FF2B5EF4-FFF2-40B4-BE49-F238E27FC236}">
                  <a16:creationId xmlns:a16="http://schemas.microsoft.com/office/drawing/2014/main" id="{8F019A1A-6586-4D61-A0B4-93C902E97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661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4">
              <a:extLst>
                <a:ext uri="{FF2B5EF4-FFF2-40B4-BE49-F238E27FC236}">
                  <a16:creationId xmlns:a16="http://schemas.microsoft.com/office/drawing/2014/main" id="{E43C251E-253A-444F-92FC-2A79BFADD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23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5">
              <a:extLst>
                <a:ext uri="{FF2B5EF4-FFF2-40B4-BE49-F238E27FC236}">
                  <a16:creationId xmlns:a16="http://schemas.microsoft.com/office/drawing/2014/main" id="{CD6BE732-A927-48AA-87FD-E7AB5E134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586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6">
              <a:extLst>
                <a:ext uri="{FF2B5EF4-FFF2-40B4-BE49-F238E27FC236}">
                  <a16:creationId xmlns:a16="http://schemas.microsoft.com/office/drawing/2014/main" id="{33CB0562-F094-49EB-85F3-22294D5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7">
              <a:extLst>
                <a:ext uri="{FF2B5EF4-FFF2-40B4-BE49-F238E27FC236}">
                  <a16:creationId xmlns:a16="http://schemas.microsoft.com/office/drawing/2014/main" id="{E0C3A43B-BD6B-40FD-972A-5801175DF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11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8">
              <a:extLst>
                <a:ext uri="{FF2B5EF4-FFF2-40B4-BE49-F238E27FC236}">
                  <a16:creationId xmlns:a16="http://schemas.microsoft.com/office/drawing/2014/main" id="{A7B47A3E-1873-4858-84E0-F43B484C3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73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9">
              <a:extLst>
                <a:ext uri="{FF2B5EF4-FFF2-40B4-BE49-F238E27FC236}">
                  <a16:creationId xmlns:a16="http://schemas.microsoft.com/office/drawing/2014/main" id="{ED786D8B-4615-43E0-818A-193F12989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775" y="22939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00">
              <a:extLst>
                <a:ext uri="{FF2B5EF4-FFF2-40B4-BE49-F238E27FC236}">
                  <a16:creationId xmlns:a16="http://schemas.microsoft.com/office/drawing/2014/main" id="{48B55041-4000-4B89-9CED-740CC8154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400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01">
              <a:extLst>
                <a:ext uri="{FF2B5EF4-FFF2-40B4-BE49-F238E27FC236}">
                  <a16:creationId xmlns:a16="http://schemas.microsoft.com/office/drawing/2014/main" id="{2977E89E-BE6E-4BE6-8F78-2B99EB9D2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2025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2">
              <a:extLst>
                <a:ext uri="{FF2B5EF4-FFF2-40B4-BE49-F238E27FC236}">
                  <a16:creationId xmlns:a16="http://schemas.microsoft.com/office/drawing/2014/main" id="{D4FD638E-A572-4365-BA49-4F047EEB7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3">
              <a:extLst>
                <a:ext uri="{FF2B5EF4-FFF2-40B4-BE49-F238E27FC236}">
                  <a16:creationId xmlns:a16="http://schemas.microsoft.com/office/drawing/2014/main" id="{4E190C68-2D17-4D5D-8D51-F620F0DB5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4">
              <a:extLst>
                <a:ext uri="{FF2B5EF4-FFF2-40B4-BE49-F238E27FC236}">
                  <a16:creationId xmlns:a16="http://schemas.microsoft.com/office/drawing/2014/main" id="{78310C63-3109-490D-B6D5-0CDB4F8FB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900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5">
              <a:extLst>
                <a:ext uri="{FF2B5EF4-FFF2-40B4-BE49-F238E27FC236}">
                  <a16:creationId xmlns:a16="http://schemas.microsoft.com/office/drawing/2014/main" id="{B7A5307C-B865-4266-8986-03FD2DA12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525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6">
              <a:extLst>
                <a:ext uri="{FF2B5EF4-FFF2-40B4-BE49-F238E27FC236}">
                  <a16:creationId xmlns:a16="http://schemas.microsoft.com/office/drawing/2014/main" id="{5679DC25-F335-4B6A-A2C2-7E2248272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150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7">
              <a:extLst>
                <a:ext uri="{FF2B5EF4-FFF2-40B4-BE49-F238E27FC236}">
                  <a16:creationId xmlns:a16="http://schemas.microsoft.com/office/drawing/2014/main" id="{42105339-C1C6-4974-BA82-0CC0C74AE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9775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8">
              <a:extLst>
                <a:ext uri="{FF2B5EF4-FFF2-40B4-BE49-F238E27FC236}">
                  <a16:creationId xmlns:a16="http://schemas.microsoft.com/office/drawing/2014/main" id="{157EA91F-F7C3-4F95-BE33-DBB1FD166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9">
              <a:extLst>
                <a:ext uri="{FF2B5EF4-FFF2-40B4-BE49-F238E27FC236}">
                  <a16:creationId xmlns:a16="http://schemas.microsoft.com/office/drawing/2014/main" id="{93CEA5F0-D321-40E1-957D-0FBE2CDDD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22939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10">
              <a:extLst>
                <a:ext uri="{FF2B5EF4-FFF2-40B4-BE49-F238E27FC236}">
                  <a16:creationId xmlns:a16="http://schemas.microsoft.com/office/drawing/2014/main" id="{DD79A1FF-0139-4960-9EE7-F695EB849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063" y="22939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11">
              <a:extLst>
                <a:ext uri="{FF2B5EF4-FFF2-40B4-BE49-F238E27FC236}">
                  <a16:creationId xmlns:a16="http://schemas.microsoft.com/office/drawing/2014/main" id="{00E17AB1-BA2E-4709-BEDB-536079AAF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6688" y="22939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2">
              <a:extLst>
                <a:ext uri="{FF2B5EF4-FFF2-40B4-BE49-F238E27FC236}">
                  <a16:creationId xmlns:a16="http://schemas.microsoft.com/office/drawing/2014/main" id="{91A271BD-4804-43C8-ACB2-69DE49CDB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31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13">
              <a:extLst>
                <a:ext uri="{FF2B5EF4-FFF2-40B4-BE49-F238E27FC236}">
                  <a16:creationId xmlns:a16="http://schemas.microsoft.com/office/drawing/2014/main" id="{270AAEE2-2FDE-4614-A38E-36E8795A9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593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4">
              <a:extLst>
                <a:ext uri="{FF2B5EF4-FFF2-40B4-BE49-F238E27FC236}">
                  <a16:creationId xmlns:a16="http://schemas.microsoft.com/office/drawing/2014/main" id="{2E82810D-282C-4CAB-B03F-F88DE6C80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056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15">
              <a:extLst>
                <a:ext uri="{FF2B5EF4-FFF2-40B4-BE49-F238E27FC236}">
                  <a16:creationId xmlns:a16="http://schemas.microsoft.com/office/drawing/2014/main" id="{03828214-C238-4D42-B1BE-9828C9022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518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6">
              <a:extLst>
                <a:ext uri="{FF2B5EF4-FFF2-40B4-BE49-F238E27FC236}">
                  <a16:creationId xmlns:a16="http://schemas.microsoft.com/office/drawing/2014/main" id="{474DFB12-27C1-4266-9C1E-A46648CC5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981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17">
              <a:extLst>
                <a:ext uri="{FF2B5EF4-FFF2-40B4-BE49-F238E27FC236}">
                  <a16:creationId xmlns:a16="http://schemas.microsoft.com/office/drawing/2014/main" id="{564BB662-8D75-418C-BE56-96B36EA49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443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8">
              <a:extLst>
                <a:ext uri="{FF2B5EF4-FFF2-40B4-BE49-F238E27FC236}">
                  <a16:creationId xmlns:a16="http://schemas.microsoft.com/office/drawing/2014/main" id="{A1B1F175-117F-4C57-9970-6B00FC375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906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9">
              <a:extLst>
                <a:ext uri="{FF2B5EF4-FFF2-40B4-BE49-F238E27FC236}">
                  <a16:creationId xmlns:a16="http://schemas.microsoft.com/office/drawing/2014/main" id="{27994231-2B05-4AAD-92B7-C10C0F69B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368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20">
              <a:extLst>
                <a:ext uri="{FF2B5EF4-FFF2-40B4-BE49-F238E27FC236}">
                  <a16:creationId xmlns:a16="http://schemas.microsoft.com/office/drawing/2014/main" id="{2C616663-6ED8-43CD-AD5D-ADFC94F38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13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21">
              <a:extLst>
                <a:ext uri="{FF2B5EF4-FFF2-40B4-BE49-F238E27FC236}">
                  <a16:creationId xmlns:a16="http://schemas.microsoft.com/office/drawing/2014/main" id="{73CCC7DB-BB12-4B0F-BB58-775225521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2938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2">
              <a:extLst>
                <a:ext uri="{FF2B5EF4-FFF2-40B4-BE49-F238E27FC236}">
                  <a16:creationId xmlns:a16="http://schemas.microsoft.com/office/drawing/2014/main" id="{8D233543-DDB3-4EFE-9A9D-908F5E079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975" y="22939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23">
              <a:extLst>
                <a:ext uri="{FF2B5EF4-FFF2-40B4-BE49-F238E27FC236}">
                  <a16:creationId xmlns:a16="http://schemas.microsoft.com/office/drawing/2014/main" id="{37CBFDA4-C836-4F96-A999-5E9C74947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0600" y="2293938"/>
              <a:ext cx="117475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24">
              <a:extLst>
                <a:ext uri="{FF2B5EF4-FFF2-40B4-BE49-F238E27FC236}">
                  <a16:creationId xmlns:a16="http://schemas.microsoft.com/office/drawing/2014/main" id="{CA804E79-3920-4379-B3F6-2DC3F28F8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5225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5">
              <a:extLst>
                <a:ext uri="{FF2B5EF4-FFF2-40B4-BE49-F238E27FC236}">
                  <a16:creationId xmlns:a16="http://schemas.microsoft.com/office/drawing/2014/main" id="{FD75FBA2-CF5C-4DDF-A35E-23295E881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0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Line 126">
              <a:extLst>
                <a:ext uri="{FF2B5EF4-FFF2-40B4-BE49-F238E27FC236}">
                  <a16:creationId xmlns:a16="http://schemas.microsoft.com/office/drawing/2014/main" id="{655FEF26-4029-4AD5-B2F0-F01A75E13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4475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27">
              <a:extLst>
                <a:ext uri="{FF2B5EF4-FFF2-40B4-BE49-F238E27FC236}">
                  <a16:creationId xmlns:a16="http://schemas.microsoft.com/office/drawing/2014/main" id="{9809D184-ED87-4B88-B42B-8C633F3BC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9100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28">
              <a:extLst>
                <a:ext uri="{FF2B5EF4-FFF2-40B4-BE49-F238E27FC236}">
                  <a16:creationId xmlns:a16="http://schemas.microsoft.com/office/drawing/2014/main" id="{B464BCB3-AA94-4D39-843F-ACC611175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725" y="2293938"/>
              <a:ext cx="115888" cy="0"/>
            </a:xfrm>
            <a:prstGeom prst="line">
              <a:avLst/>
            </a:prstGeom>
            <a:noFill/>
            <a:ln w="11113" cap="flat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" name="Freeform 129">
            <a:extLst>
              <a:ext uri="{FF2B5EF4-FFF2-40B4-BE49-F238E27FC236}">
                <a16:creationId xmlns:a16="http://schemas.microsoft.com/office/drawing/2014/main" id="{F7745C23-720A-4717-AA9B-F8ACE869FF54}"/>
              </a:ext>
            </a:extLst>
          </p:cNvPr>
          <p:cNvSpPr>
            <a:spLocks/>
          </p:cNvSpPr>
          <p:nvPr/>
        </p:nvSpPr>
        <p:spPr bwMode="auto">
          <a:xfrm>
            <a:off x="1536700" y="1252538"/>
            <a:ext cx="6705600" cy="4306888"/>
          </a:xfrm>
          <a:custGeom>
            <a:avLst/>
            <a:gdLst>
              <a:gd name="T0" fmla="*/ 50 w 4224"/>
              <a:gd name="T1" fmla="*/ 2225 h 2713"/>
              <a:gd name="T2" fmla="*/ 151 w 4224"/>
              <a:gd name="T3" fmla="*/ 1338 h 2713"/>
              <a:gd name="T4" fmla="*/ 251 w 4224"/>
              <a:gd name="T5" fmla="*/ 1064 h 2713"/>
              <a:gd name="T6" fmla="*/ 352 w 4224"/>
              <a:gd name="T7" fmla="*/ 828 h 2713"/>
              <a:gd name="T8" fmla="*/ 452 w 4224"/>
              <a:gd name="T9" fmla="*/ 606 h 2713"/>
              <a:gd name="T10" fmla="*/ 553 w 4224"/>
              <a:gd name="T11" fmla="*/ 350 h 2713"/>
              <a:gd name="T12" fmla="*/ 654 w 4224"/>
              <a:gd name="T13" fmla="*/ 196 h 2713"/>
              <a:gd name="T14" fmla="*/ 754 w 4224"/>
              <a:gd name="T15" fmla="*/ 0 h 2713"/>
              <a:gd name="T16" fmla="*/ 855 w 4224"/>
              <a:gd name="T17" fmla="*/ 308 h 2713"/>
              <a:gd name="T18" fmla="*/ 955 w 4224"/>
              <a:gd name="T19" fmla="*/ 342 h 2713"/>
              <a:gd name="T20" fmla="*/ 1056 w 4224"/>
              <a:gd name="T21" fmla="*/ 358 h 2713"/>
              <a:gd name="T22" fmla="*/ 1156 w 4224"/>
              <a:gd name="T23" fmla="*/ 451 h 2713"/>
              <a:gd name="T24" fmla="*/ 1257 w 4224"/>
              <a:gd name="T25" fmla="*/ 593 h 2713"/>
              <a:gd name="T26" fmla="*/ 1358 w 4224"/>
              <a:gd name="T27" fmla="*/ 680 h 2713"/>
              <a:gd name="T28" fmla="*/ 1458 w 4224"/>
              <a:gd name="T29" fmla="*/ 700 h 2713"/>
              <a:gd name="T30" fmla="*/ 1559 w 4224"/>
              <a:gd name="T31" fmla="*/ 711 h 2713"/>
              <a:gd name="T32" fmla="*/ 1659 w 4224"/>
              <a:gd name="T33" fmla="*/ 743 h 2713"/>
              <a:gd name="T34" fmla="*/ 1760 w 4224"/>
              <a:gd name="T35" fmla="*/ 819 h 2713"/>
              <a:gd name="T36" fmla="*/ 1860 w 4224"/>
              <a:gd name="T37" fmla="*/ 853 h 2713"/>
              <a:gd name="T38" fmla="*/ 1961 w 4224"/>
              <a:gd name="T39" fmla="*/ 909 h 2713"/>
              <a:gd name="T40" fmla="*/ 2061 w 4224"/>
              <a:gd name="T41" fmla="*/ 828 h 2713"/>
              <a:gd name="T42" fmla="*/ 2162 w 4224"/>
              <a:gd name="T43" fmla="*/ 790 h 2713"/>
              <a:gd name="T44" fmla="*/ 2263 w 4224"/>
              <a:gd name="T45" fmla="*/ 927 h 2713"/>
              <a:gd name="T46" fmla="*/ 2363 w 4224"/>
              <a:gd name="T47" fmla="*/ 999 h 2713"/>
              <a:gd name="T48" fmla="*/ 2464 w 4224"/>
              <a:gd name="T49" fmla="*/ 990 h 2713"/>
              <a:gd name="T50" fmla="*/ 2564 w 4224"/>
              <a:gd name="T51" fmla="*/ 1036 h 2713"/>
              <a:gd name="T52" fmla="*/ 2665 w 4224"/>
              <a:gd name="T53" fmla="*/ 1081 h 2713"/>
              <a:gd name="T54" fmla="*/ 2766 w 4224"/>
              <a:gd name="T55" fmla="*/ 1093 h 2713"/>
              <a:gd name="T56" fmla="*/ 2866 w 4224"/>
              <a:gd name="T57" fmla="*/ 1148 h 2713"/>
              <a:gd name="T58" fmla="*/ 2967 w 4224"/>
              <a:gd name="T59" fmla="*/ 1172 h 2713"/>
              <a:gd name="T60" fmla="*/ 3067 w 4224"/>
              <a:gd name="T61" fmla="*/ 1204 h 2713"/>
              <a:gd name="T62" fmla="*/ 3168 w 4224"/>
              <a:gd name="T63" fmla="*/ 1233 h 2713"/>
              <a:gd name="T64" fmla="*/ 3269 w 4224"/>
              <a:gd name="T65" fmla="*/ 1224 h 2713"/>
              <a:gd name="T66" fmla="*/ 3369 w 4224"/>
              <a:gd name="T67" fmla="*/ 1231 h 2713"/>
              <a:gd name="T68" fmla="*/ 3470 w 4224"/>
              <a:gd name="T69" fmla="*/ 1261 h 2713"/>
              <a:gd name="T70" fmla="*/ 3570 w 4224"/>
              <a:gd name="T71" fmla="*/ 1256 h 2713"/>
              <a:gd name="T72" fmla="*/ 3671 w 4224"/>
              <a:gd name="T73" fmla="*/ 1230 h 2713"/>
              <a:gd name="T74" fmla="*/ 3771 w 4224"/>
              <a:gd name="T75" fmla="*/ 1222 h 2713"/>
              <a:gd name="T76" fmla="*/ 3872 w 4224"/>
              <a:gd name="T77" fmla="*/ 1198 h 2713"/>
              <a:gd name="T78" fmla="*/ 3973 w 4224"/>
              <a:gd name="T79" fmla="*/ 1208 h 2713"/>
              <a:gd name="T80" fmla="*/ 4073 w 4224"/>
              <a:gd name="T81" fmla="*/ 1215 h 2713"/>
              <a:gd name="T82" fmla="*/ 4174 w 4224"/>
              <a:gd name="T83" fmla="*/ 1218 h 2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24" h="2713">
                <a:moveTo>
                  <a:pt x="0" y="2713"/>
                </a:moveTo>
                <a:lnTo>
                  <a:pt x="50" y="2225"/>
                </a:lnTo>
                <a:lnTo>
                  <a:pt x="100" y="1686"/>
                </a:lnTo>
                <a:lnTo>
                  <a:pt x="151" y="1338"/>
                </a:lnTo>
                <a:lnTo>
                  <a:pt x="201" y="1221"/>
                </a:lnTo>
                <a:lnTo>
                  <a:pt x="251" y="1064"/>
                </a:lnTo>
                <a:lnTo>
                  <a:pt x="301" y="1025"/>
                </a:lnTo>
                <a:lnTo>
                  <a:pt x="352" y="828"/>
                </a:lnTo>
                <a:lnTo>
                  <a:pt x="402" y="714"/>
                </a:lnTo>
                <a:lnTo>
                  <a:pt x="452" y="606"/>
                </a:lnTo>
                <a:lnTo>
                  <a:pt x="503" y="480"/>
                </a:lnTo>
                <a:lnTo>
                  <a:pt x="553" y="350"/>
                </a:lnTo>
                <a:lnTo>
                  <a:pt x="603" y="331"/>
                </a:lnTo>
                <a:lnTo>
                  <a:pt x="654" y="196"/>
                </a:lnTo>
                <a:lnTo>
                  <a:pt x="704" y="75"/>
                </a:lnTo>
                <a:lnTo>
                  <a:pt x="754" y="0"/>
                </a:lnTo>
                <a:lnTo>
                  <a:pt x="804" y="189"/>
                </a:lnTo>
                <a:lnTo>
                  <a:pt x="855" y="308"/>
                </a:lnTo>
                <a:lnTo>
                  <a:pt x="905" y="352"/>
                </a:lnTo>
                <a:lnTo>
                  <a:pt x="955" y="342"/>
                </a:lnTo>
                <a:lnTo>
                  <a:pt x="1006" y="346"/>
                </a:lnTo>
                <a:lnTo>
                  <a:pt x="1056" y="358"/>
                </a:lnTo>
                <a:lnTo>
                  <a:pt x="1106" y="409"/>
                </a:lnTo>
                <a:lnTo>
                  <a:pt x="1156" y="451"/>
                </a:lnTo>
                <a:lnTo>
                  <a:pt x="1207" y="540"/>
                </a:lnTo>
                <a:lnTo>
                  <a:pt x="1257" y="593"/>
                </a:lnTo>
                <a:lnTo>
                  <a:pt x="1307" y="640"/>
                </a:lnTo>
                <a:lnTo>
                  <a:pt x="1358" y="680"/>
                </a:lnTo>
                <a:lnTo>
                  <a:pt x="1408" y="707"/>
                </a:lnTo>
                <a:lnTo>
                  <a:pt x="1458" y="700"/>
                </a:lnTo>
                <a:lnTo>
                  <a:pt x="1508" y="686"/>
                </a:lnTo>
                <a:lnTo>
                  <a:pt x="1559" y="711"/>
                </a:lnTo>
                <a:lnTo>
                  <a:pt x="1609" y="649"/>
                </a:lnTo>
                <a:lnTo>
                  <a:pt x="1659" y="743"/>
                </a:lnTo>
                <a:lnTo>
                  <a:pt x="1709" y="792"/>
                </a:lnTo>
                <a:lnTo>
                  <a:pt x="1760" y="819"/>
                </a:lnTo>
                <a:lnTo>
                  <a:pt x="1810" y="843"/>
                </a:lnTo>
                <a:lnTo>
                  <a:pt x="1860" y="853"/>
                </a:lnTo>
                <a:lnTo>
                  <a:pt x="1911" y="881"/>
                </a:lnTo>
                <a:lnTo>
                  <a:pt x="1961" y="909"/>
                </a:lnTo>
                <a:lnTo>
                  <a:pt x="2011" y="903"/>
                </a:lnTo>
                <a:lnTo>
                  <a:pt x="2061" y="828"/>
                </a:lnTo>
                <a:lnTo>
                  <a:pt x="2112" y="872"/>
                </a:lnTo>
                <a:lnTo>
                  <a:pt x="2162" y="790"/>
                </a:lnTo>
                <a:lnTo>
                  <a:pt x="2212" y="859"/>
                </a:lnTo>
                <a:lnTo>
                  <a:pt x="2263" y="927"/>
                </a:lnTo>
                <a:lnTo>
                  <a:pt x="2313" y="958"/>
                </a:lnTo>
                <a:lnTo>
                  <a:pt x="2363" y="999"/>
                </a:lnTo>
                <a:lnTo>
                  <a:pt x="2413" y="1019"/>
                </a:lnTo>
                <a:lnTo>
                  <a:pt x="2464" y="990"/>
                </a:lnTo>
                <a:lnTo>
                  <a:pt x="2514" y="982"/>
                </a:lnTo>
                <a:lnTo>
                  <a:pt x="2564" y="1036"/>
                </a:lnTo>
                <a:lnTo>
                  <a:pt x="2615" y="1091"/>
                </a:lnTo>
                <a:lnTo>
                  <a:pt x="2665" y="1081"/>
                </a:lnTo>
                <a:lnTo>
                  <a:pt x="2715" y="1083"/>
                </a:lnTo>
                <a:lnTo>
                  <a:pt x="2766" y="1093"/>
                </a:lnTo>
                <a:lnTo>
                  <a:pt x="2816" y="1121"/>
                </a:lnTo>
                <a:lnTo>
                  <a:pt x="2866" y="1148"/>
                </a:lnTo>
                <a:lnTo>
                  <a:pt x="2916" y="1149"/>
                </a:lnTo>
                <a:lnTo>
                  <a:pt x="2967" y="1172"/>
                </a:lnTo>
                <a:lnTo>
                  <a:pt x="3017" y="1196"/>
                </a:lnTo>
                <a:lnTo>
                  <a:pt x="3067" y="1204"/>
                </a:lnTo>
                <a:lnTo>
                  <a:pt x="3118" y="1227"/>
                </a:lnTo>
                <a:lnTo>
                  <a:pt x="3168" y="1233"/>
                </a:lnTo>
                <a:lnTo>
                  <a:pt x="3218" y="1228"/>
                </a:lnTo>
                <a:lnTo>
                  <a:pt x="3269" y="1224"/>
                </a:lnTo>
                <a:lnTo>
                  <a:pt x="3319" y="1221"/>
                </a:lnTo>
                <a:lnTo>
                  <a:pt x="3369" y="1231"/>
                </a:lnTo>
                <a:lnTo>
                  <a:pt x="3419" y="1251"/>
                </a:lnTo>
                <a:lnTo>
                  <a:pt x="3470" y="1261"/>
                </a:lnTo>
                <a:lnTo>
                  <a:pt x="3520" y="1254"/>
                </a:lnTo>
                <a:lnTo>
                  <a:pt x="3570" y="1256"/>
                </a:lnTo>
                <a:lnTo>
                  <a:pt x="3621" y="1239"/>
                </a:lnTo>
                <a:lnTo>
                  <a:pt x="3671" y="1230"/>
                </a:lnTo>
                <a:lnTo>
                  <a:pt x="3721" y="1231"/>
                </a:lnTo>
                <a:lnTo>
                  <a:pt x="3771" y="1222"/>
                </a:lnTo>
                <a:lnTo>
                  <a:pt x="3822" y="1213"/>
                </a:lnTo>
                <a:lnTo>
                  <a:pt x="3872" y="1198"/>
                </a:lnTo>
                <a:lnTo>
                  <a:pt x="3922" y="1199"/>
                </a:lnTo>
                <a:lnTo>
                  <a:pt x="3973" y="1208"/>
                </a:lnTo>
                <a:lnTo>
                  <a:pt x="4023" y="1208"/>
                </a:lnTo>
                <a:lnTo>
                  <a:pt x="4073" y="1215"/>
                </a:lnTo>
                <a:lnTo>
                  <a:pt x="4123" y="1219"/>
                </a:lnTo>
                <a:lnTo>
                  <a:pt x="4174" y="1218"/>
                </a:lnTo>
                <a:lnTo>
                  <a:pt x="4224" y="1210"/>
                </a:lnTo>
              </a:path>
            </a:pathLst>
          </a:custGeom>
          <a:noFill/>
          <a:ln w="17463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30">
            <a:extLst>
              <a:ext uri="{FF2B5EF4-FFF2-40B4-BE49-F238E27FC236}">
                <a16:creationId xmlns:a16="http://schemas.microsoft.com/office/drawing/2014/main" id="{BF121DDB-4FF4-408B-BF82-474A4C4F1897}"/>
              </a:ext>
            </a:extLst>
          </p:cNvPr>
          <p:cNvSpPr>
            <a:spLocks/>
          </p:cNvSpPr>
          <p:nvPr/>
        </p:nvSpPr>
        <p:spPr bwMode="auto">
          <a:xfrm>
            <a:off x="1536700" y="2882900"/>
            <a:ext cx="6705600" cy="2740025"/>
          </a:xfrm>
          <a:custGeom>
            <a:avLst/>
            <a:gdLst>
              <a:gd name="T0" fmla="*/ 50 w 4224"/>
              <a:gd name="T1" fmla="*/ 1501 h 1726"/>
              <a:gd name="T2" fmla="*/ 151 w 4224"/>
              <a:gd name="T3" fmla="*/ 1112 h 1726"/>
              <a:gd name="T4" fmla="*/ 251 w 4224"/>
              <a:gd name="T5" fmla="*/ 946 h 1726"/>
              <a:gd name="T6" fmla="*/ 352 w 4224"/>
              <a:gd name="T7" fmla="*/ 766 h 1726"/>
              <a:gd name="T8" fmla="*/ 452 w 4224"/>
              <a:gd name="T9" fmla="*/ 620 h 1726"/>
              <a:gd name="T10" fmla="*/ 553 w 4224"/>
              <a:gd name="T11" fmla="*/ 441 h 1726"/>
              <a:gd name="T12" fmla="*/ 654 w 4224"/>
              <a:gd name="T13" fmla="*/ 299 h 1726"/>
              <a:gd name="T14" fmla="*/ 754 w 4224"/>
              <a:gd name="T15" fmla="*/ 133 h 1726"/>
              <a:gd name="T16" fmla="*/ 855 w 4224"/>
              <a:gd name="T17" fmla="*/ 192 h 1726"/>
              <a:gd name="T18" fmla="*/ 955 w 4224"/>
              <a:gd name="T19" fmla="*/ 189 h 1726"/>
              <a:gd name="T20" fmla="*/ 1056 w 4224"/>
              <a:gd name="T21" fmla="*/ 186 h 1726"/>
              <a:gd name="T22" fmla="*/ 1156 w 4224"/>
              <a:gd name="T23" fmla="*/ 188 h 1726"/>
              <a:gd name="T24" fmla="*/ 1257 w 4224"/>
              <a:gd name="T25" fmla="*/ 262 h 1726"/>
              <a:gd name="T26" fmla="*/ 1358 w 4224"/>
              <a:gd name="T27" fmla="*/ 308 h 1726"/>
              <a:gd name="T28" fmla="*/ 1458 w 4224"/>
              <a:gd name="T29" fmla="*/ 284 h 1726"/>
              <a:gd name="T30" fmla="*/ 1559 w 4224"/>
              <a:gd name="T31" fmla="*/ 250 h 1726"/>
              <a:gd name="T32" fmla="*/ 1659 w 4224"/>
              <a:gd name="T33" fmla="*/ 268 h 1726"/>
              <a:gd name="T34" fmla="*/ 1760 w 4224"/>
              <a:gd name="T35" fmla="*/ 259 h 1726"/>
              <a:gd name="T36" fmla="*/ 1860 w 4224"/>
              <a:gd name="T37" fmla="*/ 234 h 1726"/>
              <a:gd name="T38" fmla="*/ 1961 w 4224"/>
              <a:gd name="T39" fmla="*/ 221 h 1726"/>
              <a:gd name="T40" fmla="*/ 2061 w 4224"/>
              <a:gd name="T41" fmla="*/ 92 h 1726"/>
              <a:gd name="T42" fmla="*/ 2162 w 4224"/>
              <a:gd name="T43" fmla="*/ 0 h 1726"/>
              <a:gd name="T44" fmla="*/ 2263 w 4224"/>
              <a:gd name="T45" fmla="*/ 89 h 1726"/>
              <a:gd name="T46" fmla="*/ 2363 w 4224"/>
              <a:gd name="T47" fmla="*/ 133 h 1726"/>
              <a:gd name="T48" fmla="*/ 2464 w 4224"/>
              <a:gd name="T49" fmla="*/ 114 h 1726"/>
              <a:gd name="T50" fmla="*/ 2564 w 4224"/>
              <a:gd name="T51" fmla="*/ 145 h 1726"/>
              <a:gd name="T52" fmla="*/ 2665 w 4224"/>
              <a:gd name="T53" fmla="*/ 177 h 1726"/>
              <a:gd name="T54" fmla="*/ 2766 w 4224"/>
              <a:gd name="T55" fmla="*/ 178 h 1726"/>
              <a:gd name="T56" fmla="*/ 2866 w 4224"/>
              <a:gd name="T57" fmla="*/ 219 h 1726"/>
              <a:gd name="T58" fmla="*/ 2967 w 4224"/>
              <a:gd name="T59" fmla="*/ 233 h 1726"/>
              <a:gd name="T60" fmla="*/ 3067 w 4224"/>
              <a:gd name="T61" fmla="*/ 259 h 1726"/>
              <a:gd name="T62" fmla="*/ 3168 w 4224"/>
              <a:gd name="T63" fmla="*/ 282 h 1726"/>
              <a:gd name="T64" fmla="*/ 3269 w 4224"/>
              <a:gd name="T65" fmla="*/ 268 h 1726"/>
              <a:gd name="T66" fmla="*/ 3369 w 4224"/>
              <a:gd name="T67" fmla="*/ 271 h 1726"/>
              <a:gd name="T68" fmla="*/ 3470 w 4224"/>
              <a:gd name="T69" fmla="*/ 296 h 1726"/>
              <a:gd name="T70" fmla="*/ 3570 w 4224"/>
              <a:gd name="T71" fmla="*/ 287 h 1726"/>
              <a:gd name="T72" fmla="*/ 3671 w 4224"/>
              <a:gd name="T73" fmla="*/ 257 h 1726"/>
              <a:gd name="T74" fmla="*/ 3771 w 4224"/>
              <a:gd name="T75" fmla="*/ 246 h 1726"/>
              <a:gd name="T76" fmla="*/ 3872 w 4224"/>
              <a:gd name="T77" fmla="*/ 221 h 1726"/>
              <a:gd name="T78" fmla="*/ 3973 w 4224"/>
              <a:gd name="T79" fmla="*/ 228 h 1726"/>
              <a:gd name="T80" fmla="*/ 4073 w 4224"/>
              <a:gd name="T81" fmla="*/ 229 h 1726"/>
              <a:gd name="T82" fmla="*/ 4174 w 4224"/>
              <a:gd name="T83" fmla="*/ 227 h 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24" h="1726">
                <a:moveTo>
                  <a:pt x="0" y="1726"/>
                </a:moveTo>
                <a:lnTo>
                  <a:pt x="50" y="1501"/>
                </a:lnTo>
                <a:lnTo>
                  <a:pt x="100" y="1252"/>
                </a:lnTo>
                <a:lnTo>
                  <a:pt x="151" y="1112"/>
                </a:lnTo>
                <a:lnTo>
                  <a:pt x="201" y="1032"/>
                </a:lnTo>
                <a:lnTo>
                  <a:pt x="251" y="946"/>
                </a:lnTo>
                <a:lnTo>
                  <a:pt x="301" y="867"/>
                </a:lnTo>
                <a:lnTo>
                  <a:pt x="352" y="766"/>
                </a:lnTo>
                <a:lnTo>
                  <a:pt x="402" y="697"/>
                </a:lnTo>
                <a:lnTo>
                  <a:pt x="452" y="620"/>
                </a:lnTo>
                <a:lnTo>
                  <a:pt x="503" y="528"/>
                </a:lnTo>
                <a:lnTo>
                  <a:pt x="553" y="441"/>
                </a:lnTo>
                <a:lnTo>
                  <a:pt x="603" y="384"/>
                </a:lnTo>
                <a:lnTo>
                  <a:pt x="654" y="299"/>
                </a:lnTo>
                <a:lnTo>
                  <a:pt x="704" y="210"/>
                </a:lnTo>
                <a:lnTo>
                  <a:pt x="754" y="133"/>
                </a:lnTo>
                <a:lnTo>
                  <a:pt x="804" y="152"/>
                </a:lnTo>
                <a:lnTo>
                  <a:pt x="855" y="192"/>
                </a:lnTo>
                <a:lnTo>
                  <a:pt x="905" y="198"/>
                </a:lnTo>
                <a:lnTo>
                  <a:pt x="955" y="189"/>
                </a:lnTo>
                <a:lnTo>
                  <a:pt x="1006" y="191"/>
                </a:lnTo>
                <a:lnTo>
                  <a:pt x="1056" y="186"/>
                </a:lnTo>
                <a:lnTo>
                  <a:pt x="1106" y="179"/>
                </a:lnTo>
                <a:lnTo>
                  <a:pt x="1156" y="188"/>
                </a:lnTo>
                <a:lnTo>
                  <a:pt x="1207" y="223"/>
                </a:lnTo>
                <a:lnTo>
                  <a:pt x="1257" y="262"/>
                </a:lnTo>
                <a:lnTo>
                  <a:pt x="1307" y="284"/>
                </a:lnTo>
                <a:lnTo>
                  <a:pt x="1358" y="308"/>
                </a:lnTo>
                <a:lnTo>
                  <a:pt x="1408" y="308"/>
                </a:lnTo>
                <a:lnTo>
                  <a:pt x="1458" y="284"/>
                </a:lnTo>
                <a:lnTo>
                  <a:pt x="1508" y="274"/>
                </a:lnTo>
                <a:lnTo>
                  <a:pt x="1559" y="250"/>
                </a:lnTo>
                <a:lnTo>
                  <a:pt x="1609" y="241"/>
                </a:lnTo>
                <a:lnTo>
                  <a:pt x="1659" y="268"/>
                </a:lnTo>
                <a:lnTo>
                  <a:pt x="1709" y="269"/>
                </a:lnTo>
                <a:lnTo>
                  <a:pt x="1760" y="259"/>
                </a:lnTo>
                <a:lnTo>
                  <a:pt x="1810" y="249"/>
                </a:lnTo>
                <a:lnTo>
                  <a:pt x="1860" y="234"/>
                </a:lnTo>
                <a:lnTo>
                  <a:pt x="1911" y="225"/>
                </a:lnTo>
                <a:lnTo>
                  <a:pt x="1961" y="221"/>
                </a:lnTo>
                <a:lnTo>
                  <a:pt x="2011" y="191"/>
                </a:lnTo>
                <a:lnTo>
                  <a:pt x="2061" y="92"/>
                </a:lnTo>
                <a:lnTo>
                  <a:pt x="2112" y="106"/>
                </a:lnTo>
                <a:lnTo>
                  <a:pt x="2162" y="0"/>
                </a:lnTo>
                <a:lnTo>
                  <a:pt x="2212" y="45"/>
                </a:lnTo>
                <a:lnTo>
                  <a:pt x="2263" y="89"/>
                </a:lnTo>
                <a:lnTo>
                  <a:pt x="2313" y="106"/>
                </a:lnTo>
                <a:lnTo>
                  <a:pt x="2363" y="133"/>
                </a:lnTo>
                <a:lnTo>
                  <a:pt x="2413" y="147"/>
                </a:lnTo>
                <a:lnTo>
                  <a:pt x="2464" y="114"/>
                </a:lnTo>
                <a:lnTo>
                  <a:pt x="2514" y="100"/>
                </a:lnTo>
                <a:lnTo>
                  <a:pt x="2564" y="145"/>
                </a:lnTo>
                <a:lnTo>
                  <a:pt x="2615" y="193"/>
                </a:lnTo>
                <a:lnTo>
                  <a:pt x="2665" y="177"/>
                </a:lnTo>
                <a:lnTo>
                  <a:pt x="2715" y="174"/>
                </a:lnTo>
                <a:lnTo>
                  <a:pt x="2766" y="178"/>
                </a:lnTo>
                <a:lnTo>
                  <a:pt x="2816" y="198"/>
                </a:lnTo>
                <a:lnTo>
                  <a:pt x="2866" y="219"/>
                </a:lnTo>
                <a:lnTo>
                  <a:pt x="2916" y="216"/>
                </a:lnTo>
                <a:lnTo>
                  <a:pt x="2967" y="233"/>
                </a:lnTo>
                <a:lnTo>
                  <a:pt x="3017" y="254"/>
                </a:lnTo>
                <a:lnTo>
                  <a:pt x="3067" y="259"/>
                </a:lnTo>
                <a:lnTo>
                  <a:pt x="3118" y="278"/>
                </a:lnTo>
                <a:lnTo>
                  <a:pt x="3168" y="282"/>
                </a:lnTo>
                <a:lnTo>
                  <a:pt x="3218" y="274"/>
                </a:lnTo>
                <a:lnTo>
                  <a:pt x="3269" y="268"/>
                </a:lnTo>
                <a:lnTo>
                  <a:pt x="3319" y="263"/>
                </a:lnTo>
                <a:lnTo>
                  <a:pt x="3369" y="271"/>
                </a:lnTo>
                <a:lnTo>
                  <a:pt x="3419" y="288"/>
                </a:lnTo>
                <a:lnTo>
                  <a:pt x="3470" y="296"/>
                </a:lnTo>
                <a:lnTo>
                  <a:pt x="3520" y="286"/>
                </a:lnTo>
                <a:lnTo>
                  <a:pt x="3570" y="287"/>
                </a:lnTo>
                <a:lnTo>
                  <a:pt x="3621" y="268"/>
                </a:lnTo>
                <a:lnTo>
                  <a:pt x="3671" y="257"/>
                </a:lnTo>
                <a:lnTo>
                  <a:pt x="3721" y="257"/>
                </a:lnTo>
                <a:lnTo>
                  <a:pt x="3771" y="246"/>
                </a:lnTo>
                <a:lnTo>
                  <a:pt x="3822" y="237"/>
                </a:lnTo>
                <a:lnTo>
                  <a:pt x="3872" y="221"/>
                </a:lnTo>
                <a:lnTo>
                  <a:pt x="3922" y="220"/>
                </a:lnTo>
                <a:lnTo>
                  <a:pt x="3973" y="228"/>
                </a:lnTo>
                <a:lnTo>
                  <a:pt x="4023" y="228"/>
                </a:lnTo>
                <a:lnTo>
                  <a:pt x="4073" y="229"/>
                </a:lnTo>
                <a:lnTo>
                  <a:pt x="4123" y="229"/>
                </a:lnTo>
                <a:lnTo>
                  <a:pt x="4174" y="227"/>
                </a:lnTo>
                <a:lnTo>
                  <a:pt x="4224" y="217"/>
                </a:lnTo>
              </a:path>
            </a:pathLst>
          </a:custGeom>
          <a:noFill/>
          <a:ln w="17463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1">
            <a:extLst>
              <a:ext uri="{FF2B5EF4-FFF2-40B4-BE49-F238E27FC236}">
                <a16:creationId xmlns:a16="http://schemas.microsoft.com/office/drawing/2014/main" id="{200CCEAF-B787-48EA-A275-756CD87BE3FF}"/>
              </a:ext>
            </a:extLst>
          </p:cNvPr>
          <p:cNvSpPr>
            <a:spLocks/>
          </p:cNvSpPr>
          <p:nvPr/>
        </p:nvSpPr>
        <p:spPr bwMode="auto">
          <a:xfrm>
            <a:off x="1536700" y="3908425"/>
            <a:ext cx="6705600" cy="1790700"/>
          </a:xfrm>
          <a:custGeom>
            <a:avLst/>
            <a:gdLst>
              <a:gd name="T0" fmla="*/ 50 w 4224"/>
              <a:gd name="T1" fmla="*/ 859 h 1128"/>
              <a:gd name="T2" fmla="*/ 151 w 4224"/>
              <a:gd name="T3" fmla="*/ 361 h 1128"/>
              <a:gd name="T4" fmla="*/ 251 w 4224"/>
              <a:gd name="T5" fmla="*/ 252 h 1128"/>
              <a:gd name="T6" fmla="*/ 352 w 4224"/>
              <a:gd name="T7" fmla="*/ 197 h 1128"/>
              <a:gd name="T8" fmla="*/ 452 w 4224"/>
              <a:gd name="T9" fmla="*/ 121 h 1128"/>
              <a:gd name="T10" fmla="*/ 553 w 4224"/>
              <a:gd name="T11" fmla="*/ 44 h 1128"/>
              <a:gd name="T12" fmla="*/ 654 w 4224"/>
              <a:gd name="T13" fmla="*/ 32 h 1128"/>
              <a:gd name="T14" fmla="*/ 754 w 4224"/>
              <a:gd name="T15" fmla="*/ 1 h 1128"/>
              <a:gd name="T16" fmla="*/ 855 w 4224"/>
              <a:gd name="T17" fmla="*/ 251 h 1128"/>
              <a:gd name="T18" fmla="*/ 955 w 4224"/>
              <a:gd name="T19" fmla="*/ 288 h 1128"/>
              <a:gd name="T20" fmla="*/ 1056 w 4224"/>
              <a:gd name="T21" fmla="*/ 307 h 1128"/>
              <a:gd name="T22" fmla="*/ 1156 w 4224"/>
              <a:gd name="T23" fmla="*/ 397 h 1128"/>
              <a:gd name="T24" fmla="*/ 1257 w 4224"/>
              <a:gd name="T25" fmla="*/ 466 h 1128"/>
              <a:gd name="T26" fmla="*/ 1358 w 4224"/>
              <a:gd name="T27" fmla="*/ 507 h 1128"/>
              <a:gd name="T28" fmla="*/ 1458 w 4224"/>
              <a:gd name="T29" fmla="*/ 552 h 1128"/>
              <a:gd name="T30" fmla="*/ 1559 w 4224"/>
              <a:gd name="T31" fmla="*/ 596 h 1128"/>
              <a:gd name="T32" fmla="*/ 1659 w 4224"/>
              <a:gd name="T33" fmla="*/ 610 h 1128"/>
              <a:gd name="T34" fmla="*/ 1760 w 4224"/>
              <a:gd name="T35" fmla="*/ 695 h 1128"/>
              <a:gd name="T36" fmla="*/ 1860 w 4224"/>
              <a:gd name="T37" fmla="*/ 755 h 1128"/>
              <a:gd name="T38" fmla="*/ 1961 w 4224"/>
              <a:gd name="T39" fmla="*/ 824 h 1128"/>
              <a:gd name="T40" fmla="*/ 2061 w 4224"/>
              <a:gd name="T41" fmla="*/ 870 h 1128"/>
              <a:gd name="T42" fmla="*/ 2162 w 4224"/>
              <a:gd name="T43" fmla="*/ 926 h 1128"/>
              <a:gd name="T44" fmla="*/ 2263 w 4224"/>
              <a:gd name="T45" fmla="*/ 972 h 1128"/>
              <a:gd name="T46" fmla="*/ 2363 w 4224"/>
              <a:gd name="T47" fmla="*/ 1000 h 1128"/>
              <a:gd name="T48" fmla="*/ 2464 w 4224"/>
              <a:gd name="T49" fmla="*/ 1011 h 1128"/>
              <a:gd name="T50" fmla="*/ 2564 w 4224"/>
              <a:gd name="T51" fmla="*/ 1026 h 1128"/>
              <a:gd name="T52" fmla="*/ 2665 w 4224"/>
              <a:gd name="T53" fmla="*/ 1039 h 1128"/>
              <a:gd name="T54" fmla="*/ 2766 w 4224"/>
              <a:gd name="T55" fmla="*/ 1050 h 1128"/>
              <a:gd name="T56" fmla="*/ 2866 w 4224"/>
              <a:gd name="T57" fmla="*/ 1063 h 1128"/>
              <a:gd name="T58" fmla="*/ 2967 w 4224"/>
              <a:gd name="T59" fmla="*/ 1074 h 1128"/>
              <a:gd name="T60" fmla="*/ 3067 w 4224"/>
              <a:gd name="T61" fmla="*/ 1080 h 1128"/>
              <a:gd name="T62" fmla="*/ 3168 w 4224"/>
              <a:gd name="T63" fmla="*/ 1086 h 1128"/>
              <a:gd name="T64" fmla="*/ 3269 w 4224"/>
              <a:gd name="T65" fmla="*/ 1091 h 1128"/>
              <a:gd name="T66" fmla="*/ 3369 w 4224"/>
              <a:gd name="T67" fmla="*/ 1095 h 1128"/>
              <a:gd name="T68" fmla="*/ 3470 w 4224"/>
              <a:gd name="T69" fmla="*/ 1100 h 1128"/>
              <a:gd name="T70" fmla="*/ 3570 w 4224"/>
              <a:gd name="T71" fmla="*/ 1104 h 1128"/>
              <a:gd name="T72" fmla="*/ 3671 w 4224"/>
              <a:gd name="T73" fmla="*/ 1108 h 1128"/>
              <a:gd name="T74" fmla="*/ 3771 w 4224"/>
              <a:gd name="T75" fmla="*/ 1111 h 1128"/>
              <a:gd name="T76" fmla="*/ 3872 w 4224"/>
              <a:gd name="T77" fmla="*/ 1113 h 1128"/>
              <a:gd name="T78" fmla="*/ 3973 w 4224"/>
              <a:gd name="T79" fmla="*/ 1115 h 1128"/>
              <a:gd name="T80" fmla="*/ 4073 w 4224"/>
              <a:gd name="T81" fmla="*/ 1120 h 1128"/>
              <a:gd name="T82" fmla="*/ 4174 w 4224"/>
              <a:gd name="T83" fmla="*/ 1126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24" h="1128">
                <a:moveTo>
                  <a:pt x="0" y="1123"/>
                </a:moveTo>
                <a:lnTo>
                  <a:pt x="50" y="859"/>
                </a:lnTo>
                <a:lnTo>
                  <a:pt x="100" y="569"/>
                </a:lnTo>
                <a:lnTo>
                  <a:pt x="151" y="361"/>
                </a:lnTo>
                <a:lnTo>
                  <a:pt x="201" y="323"/>
                </a:lnTo>
                <a:lnTo>
                  <a:pt x="251" y="252"/>
                </a:lnTo>
                <a:lnTo>
                  <a:pt x="301" y="293"/>
                </a:lnTo>
                <a:lnTo>
                  <a:pt x="352" y="197"/>
                </a:lnTo>
                <a:lnTo>
                  <a:pt x="402" y="152"/>
                </a:lnTo>
                <a:lnTo>
                  <a:pt x="452" y="121"/>
                </a:lnTo>
                <a:lnTo>
                  <a:pt x="503" y="87"/>
                </a:lnTo>
                <a:lnTo>
                  <a:pt x="553" y="44"/>
                </a:lnTo>
                <a:lnTo>
                  <a:pt x="603" y="81"/>
                </a:lnTo>
                <a:lnTo>
                  <a:pt x="654" y="32"/>
                </a:lnTo>
                <a:lnTo>
                  <a:pt x="704" y="0"/>
                </a:lnTo>
                <a:lnTo>
                  <a:pt x="754" y="1"/>
                </a:lnTo>
                <a:lnTo>
                  <a:pt x="804" y="172"/>
                </a:lnTo>
                <a:lnTo>
                  <a:pt x="855" y="251"/>
                </a:lnTo>
                <a:lnTo>
                  <a:pt x="905" y="288"/>
                </a:lnTo>
                <a:lnTo>
                  <a:pt x="955" y="288"/>
                </a:lnTo>
                <a:lnTo>
                  <a:pt x="1006" y="291"/>
                </a:lnTo>
                <a:lnTo>
                  <a:pt x="1056" y="307"/>
                </a:lnTo>
                <a:lnTo>
                  <a:pt x="1106" y="365"/>
                </a:lnTo>
                <a:lnTo>
                  <a:pt x="1156" y="397"/>
                </a:lnTo>
                <a:lnTo>
                  <a:pt x="1207" y="452"/>
                </a:lnTo>
                <a:lnTo>
                  <a:pt x="1257" y="466"/>
                </a:lnTo>
                <a:lnTo>
                  <a:pt x="1307" y="490"/>
                </a:lnTo>
                <a:lnTo>
                  <a:pt x="1358" y="507"/>
                </a:lnTo>
                <a:lnTo>
                  <a:pt x="1408" y="534"/>
                </a:lnTo>
                <a:lnTo>
                  <a:pt x="1458" y="552"/>
                </a:lnTo>
                <a:lnTo>
                  <a:pt x="1508" y="548"/>
                </a:lnTo>
                <a:lnTo>
                  <a:pt x="1559" y="596"/>
                </a:lnTo>
                <a:lnTo>
                  <a:pt x="1609" y="543"/>
                </a:lnTo>
                <a:lnTo>
                  <a:pt x="1659" y="610"/>
                </a:lnTo>
                <a:lnTo>
                  <a:pt x="1709" y="658"/>
                </a:lnTo>
                <a:lnTo>
                  <a:pt x="1760" y="695"/>
                </a:lnTo>
                <a:lnTo>
                  <a:pt x="1810" y="729"/>
                </a:lnTo>
                <a:lnTo>
                  <a:pt x="1860" y="755"/>
                </a:lnTo>
                <a:lnTo>
                  <a:pt x="1911" y="791"/>
                </a:lnTo>
                <a:lnTo>
                  <a:pt x="1961" y="824"/>
                </a:lnTo>
                <a:lnTo>
                  <a:pt x="2011" y="847"/>
                </a:lnTo>
                <a:lnTo>
                  <a:pt x="2061" y="870"/>
                </a:lnTo>
                <a:lnTo>
                  <a:pt x="2112" y="900"/>
                </a:lnTo>
                <a:lnTo>
                  <a:pt x="2162" y="926"/>
                </a:lnTo>
                <a:lnTo>
                  <a:pt x="2212" y="950"/>
                </a:lnTo>
                <a:lnTo>
                  <a:pt x="2263" y="972"/>
                </a:lnTo>
                <a:lnTo>
                  <a:pt x="2313" y="988"/>
                </a:lnTo>
                <a:lnTo>
                  <a:pt x="2363" y="1000"/>
                </a:lnTo>
                <a:lnTo>
                  <a:pt x="2413" y="1007"/>
                </a:lnTo>
                <a:lnTo>
                  <a:pt x="2464" y="1011"/>
                </a:lnTo>
                <a:lnTo>
                  <a:pt x="2514" y="1017"/>
                </a:lnTo>
                <a:lnTo>
                  <a:pt x="2564" y="1026"/>
                </a:lnTo>
                <a:lnTo>
                  <a:pt x="2615" y="1034"/>
                </a:lnTo>
                <a:lnTo>
                  <a:pt x="2665" y="1039"/>
                </a:lnTo>
                <a:lnTo>
                  <a:pt x="2715" y="1045"/>
                </a:lnTo>
                <a:lnTo>
                  <a:pt x="2766" y="1050"/>
                </a:lnTo>
                <a:lnTo>
                  <a:pt x="2816" y="1058"/>
                </a:lnTo>
                <a:lnTo>
                  <a:pt x="2866" y="1063"/>
                </a:lnTo>
                <a:lnTo>
                  <a:pt x="2916" y="1068"/>
                </a:lnTo>
                <a:lnTo>
                  <a:pt x="2967" y="1074"/>
                </a:lnTo>
                <a:lnTo>
                  <a:pt x="3017" y="1077"/>
                </a:lnTo>
                <a:lnTo>
                  <a:pt x="3067" y="1080"/>
                </a:lnTo>
                <a:lnTo>
                  <a:pt x="3118" y="1084"/>
                </a:lnTo>
                <a:lnTo>
                  <a:pt x="3168" y="1086"/>
                </a:lnTo>
                <a:lnTo>
                  <a:pt x="3218" y="1088"/>
                </a:lnTo>
                <a:lnTo>
                  <a:pt x="3269" y="1091"/>
                </a:lnTo>
                <a:lnTo>
                  <a:pt x="3319" y="1093"/>
                </a:lnTo>
                <a:lnTo>
                  <a:pt x="3369" y="1095"/>
                </a:lnTo>
                <a:lnTo>
                  <a:pt x="3419" y="1098"/>
                </a:lnTo>
                <a:lnTo>
                  <a:pt x="3470" y="1100"/>
                </a:lnTo>
                <a:lnTo>
                  <a:pt x="3520" y="1102"/>
                </a:lnTo>
                <a:lnTo>
                  <a:pt x="3570" y="1104"/>
                </a:lnTo>
                <a:lnTo>
                  <a:pt x="3621" y="1106"/>
                </a:lnTo>
                <a:lnTo>
                  <a:pt x="3671" y="1108"/>
                </a:lnTo>
                <a:lnTo>
                  <a:pt x="3721" y="1109"/>
                </a:lnTo>
                <a:lnTo>
                  <a:pt x="3771" y="1111"/>
                </a:lnTo>
                <a:lnTo>
                  <a:pt x="3822" y="1112"/>
                </a:lnTo>
                <a:lnTo>
                  <a:pt x="3872" y="1113"/>
                </a:lnTo>
                <a:lnTo>
                  <a:pt x="3922" y="1113"/>
                </a:lnTo>
                <a:lnTo>
                  <a:pt x="3973" y="1115"/>
                </a:lnTo>
                <a:lnTo>
                  <a:pt x="4023" y="1115"/>
                </a:lnTo>
                <a:lnTo>
                  <a:pt x="4073" y="1120"/>
                </a:lnTo>
                <a:lnTo>
                  <a:pt x="4123" y="1124"/>
                </a:lnTo>
                <a:lnTo>
                  <a:pt x="4174" y="1126"/>
                </a:lnTo>
                <a:lnTo>
                  <a:pt x="4224" y="1128"/>
                </a:lnTo>
              </a:path>
            </a:pathLst>
          </a:custGeom>
          <a:noFill/>
          <a:ln w="17463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132">
            <a:extLst>
              <a:ext uri="{FF2B5EF4-FFF2-40B4-BE49-F238E27FC236}">
                <a16:creationId xmlns:a16="http://schemas.microsoft.com/office/drawing/2014/main" id="{8DA88D1C-D1F7-4743-A48E-CB61CC1F5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24" y="2766075"/>
            <a:ext cx="196184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Joined Actively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3">
            <a:extLst>
              <a:ext uri="{FF2B5EF4-FFF2-40B4-BE49-F238E27FC236}">
                <a16:creationId xmlns:a16="http://schemas.microsoft.com/office/drawing/2014/main" id="{B3909DD5-C2B1-45BA-A0FE-2D4D0491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965" y="3656725"/>
            <a:ext cx="1428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Joined Passively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4">
            <a:extLst>
              <a:ext uri="{FF2B5EF4-FFF2-40B4-BE49-F238E27FC236}">
                <a16:creationId xmlns:a16="http://schemas.microsoft.com/office/drawing/2014/main" id="{8D899B1E-0CD3-4016-89B1-D56BDAB78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106" y="940799"/>
            <a:ext cx="39301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Total Enrollment </a:t>
            </a:r>
            <a:r>
              <a:rPr kumimoji="0" lang="en-US" altLang="en-US" sz="190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(0-100% poverty)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35">
            <a:extLst>
              <a:ext uri="{FF2B5EF4-FFF2-40B4-BE49-F238E27FC236}">
                <a16:creationId xmlns:a16="http://schemas.microsoft.com/office/drawing/2014/main" id="{2EB11780-98B4-4E17-A416-4808F0B8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704" y="2035175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61.4k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6">
            <a:extLst>
              <a:ext uri="{FF2B5EF4-FFF2-40B4-BE49-F238E27FC236}">
                <a16:creationId xmlns:a16="http://schemas.microsoft.com/office/drawing/2014/main" id="{088FDE4C-5B9D-4591-8090-14077107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704" y="2879725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46.5k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37">
            <a:extLst>
              <a:ext uri="{FF2B5EF4-FFF2-40B4-BE49-F238E27FC236}">
                <a16:creationId xmlns:a16="http://schemas.microsoft.com/office/drawing/2014/main" id="{E316BE7A-12D8-4992-AF15-86DA515F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704" y="4625975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14.9k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Line 138">
            <a:extLst>
              <a:ext uri="{FF2B5EF4-FFF2-40B4-BE49-F238E27FC236}">
                <a16:creationId xmlns:a16="http://schemas.microsoft.com/office/drawing/2014/main" id="{07AF1246-9081-4DFC-AF2D-57873C9B3F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8113" y="1119188"/>
            <a:ext cx="0" cy="47609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139">
            <a:extLst>
              <a:ext uri="{FF2B5EF4-FFF2-40B4-BE49-F238E27FC236}">
                <a16:creationId xmlns:a16="http://schemas.microsoft.com/office/drawing/2014/main" id="{8A01B35F-4561-47F2-A90C-D6A0571711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7150" y="5753100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40">
            <a:extLst>
              <a:ext uri="{FF2B5EF4-FFF2-40B4-BE49-F238E27FC236}">
                <a16:creationId xmlns:a16="http://schemas.microsoft.com/office/drawing/2014/main" id="{2A9D3712-F9BE-4093-8FBE-C656DC3C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64038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Line 141">
            <a:extLst>
              <a:ext uri="{FF2B5EF4-FFF2-40B4-BE49-F238E27FC236}">
                <a16:creationId xmlns:a16="http://schemas.microsoft.com/office/drawing/2014/main" id="{B061AC04-9F21-4847-A9D5-BCE5096B69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7150" y="4625975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42">
            <a:extLst>
              <a:ext uri="{FF2B5EF4-FFF2-40B4-BE49-F238E27FC236}">
                <a16:creationId xmlns:a16="http://schemas.microsoft.com/office/drawing/2014/main" id="{5A84754F-1D9B-4EDE-BC72-087267CA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9" y="4513263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Line 143">
            <a:extLst>
              <a:ext uri="{FF2B5EF4-FFF2-40B4-BE49-F238E27FC236}">
                <a16:creationId xmlns:a16="http://schemas.microsoft.com/office/drawing/2014/main" id="{D26CF388-FF35-4790-A762-65C21E4E9D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7150" y="3500438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4">
            <a:extLst>
              <a:ext uri="{FF2B5EF4-FFF2-40B4-BE49-F238E27FC236}">
                <a16:creationId xmlns:a16="http://schemas.microsoft.com/office/drawing/2014/main" id="{0E939B15-D7E7-469B-851A-D185AC48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9" y="3386138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Line 145">
            <a:extLst>
              <a:ext uri="{FF2B5EF4-FFF2-40B4-BE49-F238E27FC236}">
                <a16:creationId xmlns:a16="http://schemas.microsoft.com/office/drawing/2014/main" id="{877A78FD-60B3-4058-A100-DED51AFCA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7150" y="2373313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6">
            <a:extLst>
              <a:ext uri="{FF2B5EF4-FFF2-40B4-BE49-F238E27FC236}">
                <a16:creationId xmlns:a16="http://schemas.microsoft.com/office/drawing/2014/main" id="{2826A921-C44B-4083-8C64-3ECD35B32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9" y="2260600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Line 147">
            <a:extLst>
              <a:ext uri="{FF2B5EF4-FFF2-40B4-BE49-F238E27FC236}">
                <a16:creationId xmlns:a16="http://schemas.microsoft.com/office/drawing/2014/main" id="{38E5775F-6272-42B9-AA4D-A67DF12147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7150" y="1247775"/>
            <a:ext cx="80963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48">
            <a:extLst>
              <a:ext uri="{FF2B5EF4-FFF2-40B4-BE49-F238E27FC236}">
                <a16:creationId xmlns:a16="http://schemas.microsoft.com/office/drawing/2014/main" id="{497CCBDA-C392-4C14-9C91-3CD22B154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9" y="1135063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Line 149">
            <a:extLst>
              <a:ext uri="{FF2B5EF4-FFF2-40B4-BE49-F238E27FC236}">
                <a16:creationId xmlns:a16="http://schemas.microsoft.com/office/drawing/2014/main" id="{6C93EEB1-CFB2-4147-A31A-151C8BF28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8113" y="5880100"/>
            <a:ext cx="69627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0">
            <a:extLst>
              <a:ext uri="{FF2B5EF4-FFF2-40B4-BE49-F238E27FC236}">
                <a16:creationId xmlns:a16="http://schemas.microsoft.com/office/drawing/2014/main" id="{9009A151-485C-4DD7-A20C-06A044E7C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4875" y="588010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1">
            <a:extLst>
              <a:ext uri="{FF2B5EF4-FFF2-40B4-BE49-F238E27FC236}">
                <a16:creationId xmlns:a16="http://schemas.microsoft.com/office/drawing/2014/main" id="{B9633DA7-5139-44C2-A9EA-F4A2AC4C0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600392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Line 152">
            <a:extLst>
              <a:ext uri="{FF2B5EF4-FFF2-40B4-BE49-F238E27FC236}">
                <a16:creationId xmlns:a16="http://schemas.microsoft.com/office/drawing/2014/main" id="{F966862E-F996-4A4B-9760-C03D54682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588010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153">
            <a:extLst>
              <a:ext uri="{FF2B5EF4-FFF2-40B4-BE49-F238E27FC236}">
                <a16:creationId xmlns:a16="http://schemas.microsoft.com/office/drawing/2014/main" id="{B2AEFDD7-BE2D-4586-8AEE-D9F08C003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600392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Line 154">
            <a:extLst>
              <a:ext uri="{FF2B5EF4-FFF2-40B4-BE49-F238E27FC236}">
                <a16:creationId xmlns:a16="http://schemas.microsoft.com/office/drawing/2014/main" id="{99231DA7-4572-4006-943D-A8204B71E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588010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155">
            <a:extLst>
              <a:ext uri="{FF2B5EF4-FFF2-40B4-BE49-F238E27FC236}">
                <a16:creationId xmlns:a16="http://schemas.microsoft.com/office/drawing/2014/main" id="{2D9AB742-46E1-43E7-A805-9109B6C59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600392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Line 156">
            <a:extLst>
              <a:ext uri="{FF2B5EF4-FFF2-40B4-BE49-F238E27FC236}">
                <a16:creationId xmlns:a16="http://schemas.microsoft.com/office/drawing/2014/main" id="{777D842C-CCFC-4872-BA98-92C0D2680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588010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157">
            <a:extLst>
              <a:ext uri="{FF2B5EF4-FFF2-40B4-BE49-F238E27FC236}">
                <a16:creationId xmlns:a16="http://schemas.microsoft.com/office/drawing/2014/main" id="{2CB02DBD-925F-4580-B3F6-262015D97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600392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Line 158">
            <a:extLst>
              <a:ext uri="{FF2B5EF4-FFF2-40B4-BE49-F238E27FC236}">
                <a16:creationId xmlns:a16="http://schemas.microsoft.com/office/drawing/2014/main" id="{0DE43A4F-4292-48BA-B82E-0993BBC83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7100" y="588010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159">
            <a:extLst>
              <a:ext uri="{FF2B5EF4-FFF2-40B4-BE49-F238E27FC236}">
                <a16:creationId xmlns:a16="http://schemas.microsoft.com/office/drawing/2014/main" id="{BB96A92B-FA87-40EA-8F46-7696D4AB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600392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Line 160">
            <a:extLst>
              <a:ext uri="{FF2B5EF4-FFF2-40B4-BE49-F238E27FC236}">
                <a16:creationId xmlns:a16="http://schemas.microsoft.com/office/drawing/2014/main" id="{5BC0F9F9-7A76-485E-8CD6-863A31BDD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588010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161">
            <a:extLst>
              <a:ext uri="{FF2B5EF4-FFF2-40B4-BE49-F238E27FC236}">
                <a16:creationId xmlns:a16="http://schemas.microsoft.com/office/drawing/2014/main" id="{84C28664-B858-4B58-A393-8DDE99CF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600392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Line 162">
            <a:extLst>
              <a:ext uri="{FF2B5EF4-FFF2-40B4-BE49-F238E27FC236}">
                <a16:creationId xmlns:a16="http://schemas.microsoft.com/office/drawing/2014/main" id="{899EE8F8-CA3D-4FF5-B9E0-2BAC8E7E6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3213" y="5880100"/>
            <a:ext cx="0" cy="809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Rectangle 163">
            <a:extLst>
              <a:ext uri="{FF2B5EF4-FFF2-40B4-BE49-F238E27FC236}">
                <a16:creationId xmlns:a16="http://schemas.microsoft.com/office/drawing/2014/main" id="{480D27BA-BC8C-404D-9B25-99D6D92EE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6003925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64">
            <a:extLst>
              <a:ext uri="{FF2B5EF4-FFF2-40B4-BE49-F238E27FC236}">
                <a16:creationId xmlns:a16="http://schemas.microsoft.com/office/drawing/2014/main" id="{E2DBFCE8-D0F1-4C4C-9B9B-0EBF34984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6218238"/>
            <a:ext cx="1382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34">
            <a:extLst>
              <a:ext uri="{FF2B5EF4-FFF2-40B4-BE49-F238E27FC236}">
                <a16:creationId xmlns:a16="http://schemas.microsoft.com/office/drawing/2014/main" id="{AF3240A3-1D0C-4C28-B52A-59D0F9435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40" y="1518157"/>
            <a:ext cx="265748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Steady State Calculation</a:t>
            </a:r>
            <a:endParaRPr kumimoji="0" lang="en-US" altLang="en-US" sz="1800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F575C030-1DB4-46E5-83D7-EAC618CAD9D6}"/>
              </a:ext>
            </a:extLst>
          </p:cNvPr>
          <p:cNvCxnSpPr>
            <a:cxnSpLocks/>
          </p:cNvCxnSpPr>
          <p:nvPr/>
        </p:nvCxnSpPr>
        <p:spPr>
          <a:xfrm>
            <a:off x="7172325" y="2373313"/>
            <a:ext cx="0" cy="679450"/>
          </a:xfrm>
          <a:prstGeom prst="straightConnector1">
            <a:avLst/>
          </a:prstGeom>
          <a:ln w="15875">
            <a:solidFill>
              <a:srgbClr val="90353B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37">
            <a:extLst>
              <a:ext uri="{FF2B5EF4-FFF2-40B4-BE49-F238E27FC236}">
                <a16:creationId xmlns:a16="http://schemas.microsoft.com/office/drawing/2014/main" id="{62B4C406-019A-4AD2-8AF6-DA7302A02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940" y="2455902"/>
            <a:ext cx="19263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Increase =  </a:t>
            </a:r>
            <a:r>
              <a:rPr lang="en-US" altLang="en-US" dirty="0">
                <a:solidFill>
                  <a:srgbClr val="90353B"/>
                </a:solidFill>
              </a:rPr>
              <a:t>+</a:t>
            </a:r>
            <a:r>
              <a:rPr kumimoji="0" lang="en-US" altLang="en-US" sz="1800" b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14.89k (+32%)</a:t>
            </a:r>
            <a:endParaRPr kumimoji="0" lang="en-US" alt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C202824E-3697-4021-A6A8-FAF5C36E6C0C}"/>
              </a:ext>
            </a:extLst>
          </p:cNvPr>
          <p:cNvCxnSpPr>
            <a:cxnSpLocks/>
          </p:cNvCxnSpPr>
          <p:nvPr/>
        </p:nvCxnSpPr>
        <p:spPr>
          <a:xfrm>
            <a:off x="7705725" y="3031312"/>
            <a:ext cx="274638" cy="625413"/>
          </a:xfrm>
          <a:prstGeom prst="straightConnector1">
            <a:avLst/>
          </a:prstGeom>
          <a:ln w="952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37">
            <a:extLst>
              <a:ext uri="{FF2B5EF4-FFF2-40B4-BE49-F238E27FC236}">
                <a16:creationId xmlns:a16="http://schemas.microsoft.com/office/drawing/2014/main" id="{C5E159ED-8C92-40A3-A739-8E1D3647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894" y="3686788"/>
            <a:ext cx="2471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24% of eligible </a:t>
            </a:r>
            <a:r>
              <a:rPr kumimoji="0" lang="en-US" altLang="en-US" sz="1600" b="0" i="1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uninsured 0-100% of poverty (ACS)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8DDC9A9-C389-4B21-8097-0BB75EF5CE44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 Go back</a:t>
            </a:r>
            <a:endParaRPr 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67" grpId="0"/>
      <p:bldP spid="172" grpId="0"/>
      <p:bldP spid="17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3714-0618-492F-993F-456F68AB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APCD Analysis: Low Rates of Coverage Duplication</a:t>
            </a:r>
          </a:p>
        </p:txBody>
      </p:sp>
      <p:grpSp>
        <p:nvGrpSpPr>
          <p:cNvPr id="113" name="Group 113">
            <a:extLst>
              <a:ext uri="{FF2B5EF4-FFF2-40B4-BE49-F238E27FC236}">
                <a16:creationId xmlns:a16="http://schemas.microsoft.com/office/drawing/2014/main" id="{90CEB76D-485E-485A-A173-5320E5CFE9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207934"/>
            <a:ext cx="8231188" cy="5492750"/>
            <a:chOff x="289" y="430"/>
            <a:chExt cx="5185" cy="3460"/>
          </a:xfrm>
        </p:grpSpPr>
        <p:sp>
          <p:nvSpPr>
            <p:cNvPr id="114" name="AutoShape 112">
              <a:extLst>
                <a:ext uri="{FF2B5EF4-FFF2-40B4-BE49-F238E27FC236}">
                  <a16:creationId xmlns:a16="http://schemas.microsoft.com/office/drawing/2014/main" id="{82E51B50-92FB-46C5-85D6-9041FF8C748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9" y="430"/>
              <a:ext cx="5182" cy="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398D1AB-81DA-42F0-8899-82AC00E28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430"/>
              <a:ext cx="5185" cy="3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CC4FB47-AFAF-4A65-95CC-70CC8A939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552"/>
              <a:ext cx="4604" cy="28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3E76691-692E-44B8-9469-43586470F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555"/>
              <a:ext cx="4597" cy="2822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7">
              <a:extLst>
                <a:ext uri="{FF2B5EF4-FFF2-40B4-BE49-F238E27FC236}">
                  <a16:creationId xmlns:a16="http://schemas.microsoft.com/office/drawing/2014/main" id="{52F84120-20FC-4B16-80ED-14CF78AFC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2871"/>
              <a:ext cx="460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D3588F28-711F-42D2-B7A4-6046FFEDD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2437"/>
              <a:ext cx="460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9">
              <a:extLst>
                <a:ext uri="{FF2B5EF4-FFF2-40B4-BE49-F238E27FC236}">
                  <a16:creationId xmlns:a16="http://schemas.microsoft.com/office/drawing/2014/main" id="{2E0F01F3-CB80-47B1-B7AF-64EC4DDAA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2003"/>
              <a:ext cx="460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20">
              <a:extLst>
                <a:ext uri="{FF2B5EF4-FFF2-40B4-BE49-F238E27FC236}">
                  <a16:creationId xmlns:a16="http://schemas.microsoft.com/office/drawing/2014/main" id="{9EEAB736-8C2D-4B52-8041-3E210B3C2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1570"/>
              <a:ext cx="460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21">
              <a:extLst>
                <a:ext uri="{FF2B5EF4-FFF2-40B4-BE49-F238E27FC236}">
                  <a16:creationId xmlns:a16="http://schemas.microsoft.com/office/drawing/2014/main" id="{EA80CA7F-EEB3-4A84-B5A1-E5D9F13A7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1136"/>
              <a:ext cx="460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22">
              <a:extLst>
                <a:ext uri="{FF2B5EF4-FFF2-40B4-BE49-F238E27FC236}">
                  <a16:creationId xmlns:a16="http://schemas.microsoft.com/office/drawing/2014/main" id="{B95A94E3-6253-445D-8517-C0CAF6E02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702"/>
              <a:ext cx="4604" cy="0"/>
            </a:xfrm>
            <a:prstGeom prst="line">
              <a:avLst/>
            </a:prstGeom>
            <a:noFill/>
            <a:ln w="15875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3">
              <a:extLst>
                <a:ext uri="{FF2B5EF4-FFF2-40B4-BE49-F238E27FC236}">
                  <a16:creationId xmlns:a16="http://schemas.microsoft.com/office/drawing/2014/main" id="{02BB330D-8471-4766-A9BD-434B7DA98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552"/>
              <a:ext cx="0" cy="2829"/>
            </a:xfrm>
            <a:prstGeom prst="line">
              <a:avLst/>
            </a:prstGeom>
            <a:noFill/>
            <a:ln w="15875" cap="flat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90E4D8D-9F31-430D-A518-A493B802F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628"/>
              <a:ext cx="3691" cy="1321"/>
            </a:xfrm>
            <a:custGeom>
              <a:avLst/>
              <a:gdLst>
                <a:gd name="T0" fmla="*/ 0 w 3691"/>
                <a:gd name="T1" fmla="*/ 1117 h 1321"/>
                <a:gd name="T2" fmla="*/ 108 w 3691"/>
                <a:gd name="T3" fmla="*/ 1269 h 1321"/>
                <a:gd name="T4" fmla="*/ 217 w 3691"/>
                <a:gd name="T5" fmla="*/ 1165 h 1321"/>
                <a:gd name="T6" fmla="*/ 325 w 3691"/>
                <a:gd name="T7" fmla="*/ 1144 h 1321"/>
                <a:gd name="T8" fmla="*/ 434 w 3691"/>
                <a:gd name="T9" fmla="*/ 1321 h 1321"/>
                <a:gd name="T10" fmla="*/ 542 w 3691"/>
                <a:gd name="T11" fmla="*/ 822 h 1321"/>
                <a:gd name="T12" fmla="*/ 651 w 3691"/>
                <a:gd name="T13" fmla="*/ 959 h 1321"/>
                <a:gd name="T14" fmla="*/ 759 w 3691"/>
                <a:gd name="T15" fmla="*/ 835 h 1321"/>
                <a:gd name="T16" fmla="*/ 868 w 3691"/>
                <a:gd name="T17" fmla="*/ 967 h 1321"/>
                <a:gd name="T18" fmla="*/ 977 w 3691"/>
                <a:gd name="T19" fmla="*/ 903 h 1321"/>
                <a:gd name="T20" fmla="*/ 1085 w 3691"/>
                <a:gd name="T21" fmla="*/ 955 h 1321"/>
                <a:gd name="T22" fmla="*/ 1194 w 3691"/>
                <a:gd name="T23" fmla="*/ 840 h 1321"/>
                <a:gd name="T24" fmla="*/ 1302 w 3691"/>
                <a:gd name="T25" fmla="*/ 1119 h 1321"/>
                <a:gd name="T26" fmla="*/ 1411 w 3691"/>
                <a:gd name="T27" fmla="*/ 833 h 1321"/>
                <a:gd name="T28" fmla="*/ 1519 w 3691"/>
                <a:gd name="T29" fmla="*/ 583 h 1321"/>
                <a:gd name="T30" fmla="*/ 1628 w 3691"/>
                <a:gd name="T31" fmla="*/ 991 h 1321"/>
                <a:gd name="T32" fmla="*/ 1737 w 3691"/>
                <a:gd name="T33" fmla="*/ 0 h 1321"/>
                <a:gd name="T34" fmla="*/ 1845 w 3691"/>
                <a:gd name="T35" fmla="*/ 676 h 1321"/>
                <a:gd name="T36" fmla="*/ 1954 w 3691"/>
                <a:gd name="T37" fmla="*/ 416 h 1321"/>
                <a:gd name="T38" fmla="*/ 2062 w 3691"/>
                <a:gd name="T39" fmla="*/ 649 h 1321"/>
                <a:gd name="T40" fmla="*/ 2171 w 3691"/>
                <a:gd name="T41" fmla="*/ 620 h 1321"/>
                <a:gd name="T42" fmla="*/ 2279 w 3691"/>
                <a:gd name="T43" fmla="*/ 804 h 1321"/>
                <a:gd name="T44" fmla="*/ 2388 w 3691"/>
                <a:gd name="T45" fmla="*/ 610 h 1321"/>
                <a:gd name="T46" fmla="*/ 2497 w 3691"/>
                <a:gd name="T47" fmla="*/ 796 h 1321"/>
                <a:gd name="T48" fmla="*/ 2605 w 3691"/>
                <a:gd name="T49" fmla="*/ 847 h 1321"/>
                <a:gd name="T50" fmla="*/ 2714 w 3691"/>
                <a:gd name="T51" fmla="*/ 976 h 1321"/>
                <a:gd name="T52" fmla="*/ 2822 w 3691"/>
                <a:gd name="T53" fmla="*/ 857 h 1321"/>
                <a:gd name="T54" fmla="*/ 2931 w 3691"/>
                <a:gd name="T55" fmla="*/ 976 h 1321"/>
                <a:gd name="T56" fmla="*/ 3039 w 3691"/>
                <a:gd name="T57" fmla="*/ 1018 h 1321"/>
                <a:gd name="T58" fmla="*/ 3148 w 3691"/>
                <a:gd name="T59" fmla="*/ 937 h 1321"/>
                <a:gd name="T60" fmla="*/ 3256 w 3691"/>
                <a:gd name="T61" fmla="*/ 721 h 1321"/>
                <a:gd name="T62" fmla="*/ 3365 w 3691"/>
                <a:gd name="T63" fmla="*/ 842 h 1321"/>
                <a:gd name="T64" fmla="*/ 3474 w 3691"/>
                <a:gd name="T65" fmla="*/ 1057 h 1321"/>
                <a:gd name="T66" fmla="*/ 3583 w 3691"/>
                <a:gd name="T67" fmla="*/ 1092 h 1321"/>
                <a:gd name="T68" fmla="*/ 3691 w 3691"/>
                <a:gd name="T69" fmla="*/ 1154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91" h="1321">
                  <a:moveTo>
                    <a:pt x="0" y="1117"/>
                  </a:moveTo>
                  <a:lnTo>
                    <a:pt x="108" y="1269"/>
                  </a:lnTo>
                  <a:lnTo>
                    <a:pt x="217" y="1165"/>
                  </a:lnTo>
                  <a:lnTo>
                    <a:pt x="325" y="1144"/>
                  </a:lnTo>
                  <a:lnTo>
                    <a:pt x="434" y="1321"/>
                  </a:lnTo>
                  <a:lnTo>
                    <a:pt x="542" y="822"/>
                  </a:lnTo>
                  <a:lnTo>
                    <a:pt x="651" y="959"/>
                  </a:lnTo>
                  <a:lnTo>
                    <a:pt x="759" y="835"/>
                  </a:lnTo>
                  <a:lnTo>
                    <a:pt x="868" y="967"/>
                  </a:lnTo>
                  <a:lnTo>
                    <a:pt x="977" y="903"/>
                  </a:lnTo>
                  <a:lnTo>
                    <a:pt x="1085" y="955"/>
                  </a:lnTo>
                  <a:lnTo>
                    <a:pt x="1194" y="840"/>
                  </a:lnTo>
                  <a:lnTo>
                    <a:pt x="1302" y="1119"/>
                  </a:lnTo>
                  <a:lnTo>
                    <a:pt x="1411" y="833"/>
                  </a:lnTo>
                  <a:lnTo>
                    <a:pt x="1519" y="583"/>
                  </a:lnTo>
                  <a:lnTo>
                    <a:pt x="1628" y="991"/>
                  </a:lnTo>
                  <a:lnTo>
                    <a:pt x="1737" y="0"/>
                  </a:lnTo>
                  <a:lnTo>
                    <a:pt x="1845" y="676"/>
                  </a:lnTo>
                  <a:lnTo>
                    <a:pt x="1954" y="416"/>
                  </a:lnTo>
                  <a:lnTo>
                    <a:pt x="2062" y="649"/>
                  </a:lnTo>
                  <a:lnTo>
                    <a:pt x="2171" y="620"/>
                  </a:lnTo>
                  <a:lnTo>
                    <a:pt x="2279" y="804"/>
                  </a:lnTo>
                  <a:lnTo>
                    <a:pt x="2388" y="610"/>
                  </a:lnTo>
                  <a:lnTo>
                    <a:pt x="2497" y="796"/>
                  </a:lnTo>
                  <a:lnTo>
                    <a:pt x="2605" y="847"/>
                  </a:lnTo>
                  <a:lnTo>
                    <a:pt x="2714" y="976"/>
                  </a:lnTo>
                  <a:lnTo>
                    <a:pt x="2822" y="857"/>
                  </a:lnTo>
                  <a:lnTo>
                    <a:pt x="2931" y="976"/>
                  </a:lnTo>
                  <a:lnTo>
                    <a:pt x="3039" y="1018"/>
                  </a:lnTo>
                  <a:lnTo>
                    <a:pt x="3148" y="937"/>
                  </a:lnTo>
                  <a:lnTo>
                    <a:pt x="3256" y="721"/>
                  </a:lnTo>
                  <a:lnTo>
                    <a:pt x="3365" y="842"/>
                  </a:lnTo>
                  <a:lnTo>
                    <a:pt x="3474" y="1057"/>
                  </a:lnTo>
                  <a:lnTo>
                    <a:pt x="3583" y="1092"/>
                  </a:lnTo>
                  <a:lnTo>
                    <a:pt x="3691" y="1154"/>
                  </a:lnTo>
                </a:path>
              </a:pathLst>
            </a:custGeom>
            <a:noFill/>
            <a:ln w="15875" cap="flat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D0B19A3-1E1B-4176-B462-772F1214D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1713"/>
              <a:ext cx="65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BEE68DE-1DC1-4F4C-9363-281954400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1718"/>
              <a:ext cx="53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59078CC-39B0-48DB-BF3C-48FE3BF6F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1865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F43820C-C98D-401E-B0B3-901BCE9AA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1870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8F00BBD-E519-404A-8F2F-D19869CF1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1761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188758C-9817-43DF-B4A6-9885533CB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766"/>
              <a:ext cx="53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F941A52-5721-4AF4-8995-733351BB1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1740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DFECBCB-44B5-44AD-871B-62108A763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745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8F2D0C1-E7D8-41CB-9D8C-A1A7A6B27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" y="1917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760C9E8-1202-4C92-8BB7-5F38FF349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922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E695DA2-5C90-47A5-AC99-993B02760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1418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2BD7336-699C-478A-B91E-EA9255871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1423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F25EB7D-EEB8-45DC-984C-D41B582AF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1555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BFDB7C7-4BA3-4287-B4E8-79F10448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1560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9352899-68FF-4EF5-8696-ECEFD661C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1431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5722EB8-4021-4262-8876-A56953028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1436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89FCE2C-A17F-43BE-B870-9AFCED0E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1563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38FB489-1CEE-4C53-8C4E-6D1896A06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1568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3C3C20CF-58BB-4147-BD14-3F8DE41C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1498"/>
              <a:ext cx="65" cy="65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525B281-287A-4EF6-ACD4-2B2C0D6A1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1504"/>
              <a:ext cx="53" cy="53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6F91FC9-A45F-4DA7-980B-251BA3EFD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1551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9E44D7B-09AB-45BA-8BD3-498E0069F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556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2B2AD64-4080-4570-A9BD-E37F1E17C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1436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B13D8C0-D9CD-49E1-9AF6-86614066E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1441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FD02796-92EC-4316-A060-D9E8C40EF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714"/>
              <a:ext cx="64" cy="65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D646210-AF4E-41A7-ADDE-E4F64FBA0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1720"/>
              <a:ext cx="53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F3F6382-5F9F-4029-9C7B-69992C2E5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429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A63A66D-5239-4FED-8D9F-B90C8AAA4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1434"/>
              <a:ext cx="54" cy="53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8BFB064-1290-4E69-8F20-9E4049D4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1179"/>
              <a:ext cx="65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AC831A5-C546-4F24-BCB0-48C6644AF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184"/>
              <a:ext cx="53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0741FCF-D107-458A-B125-52B2EA9D7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1587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840E632-F5D7-4C3A-A874-DD29F1E90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1592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86D449D-D3DC-40FB-A6A5-0AC76ABE7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595"/>
              <a:ext cx="64" cy="65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C1A2A1E-5C82-4503-8963-239D107F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601"/>
              <a:ext cx="53" cy="53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31E81E6-73F1-487A-BDAC-29BFD8000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1272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8A444BEF-FA71-4DF5-A0AB-C0DDF19BF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1277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A998225-FE83-4F01-999C-B1DC05C1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1012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7AB6424-BEFD-4B52-8C5F-EDE629EB6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1017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0E735070-AE41-4A69-A452-AA961FB8B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245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4B261DB-290C-4BAE-B476-321324E51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250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B6C1B18-2334-46C8-A7DF-F87468505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1216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97558BF-8C24-4687-ADB4-4620043C5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1221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5FAA354-FF7E-4117-89B4-79A9416EB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400"/>
              <a:ext cx="65" cy="65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B8DB59D6-04AC-4C47-9811-986E62F99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1405"/>
              <a:ext cx="53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921FE71A-B70A-469E-AB6A-AF6A09BD9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1206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564F541-445C-4771-A1C2-282F35CA9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1211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19315BC-8E50-4E33-8B69-D30030D98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1392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B38B077-6A83-49CF-A732-9B5396590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1397"/>
              <a:ext cx="53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859F088D-9514-4B61-8E4A-D61D7DBD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1443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2B696C8-9212-4710-A6B5-98F41518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448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5DC3831-839F-4590-9CE5-1C5C6DB93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1572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CF5DD8B-5848-4FE5-9BF8-62B732DBD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1577"/>
              <a:ext cx="54" cy="53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ECD748C-47A6-48A7-A2B4-4E18A461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453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FCE6891-C0C0-45CE-B3D3-E8158F599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" y="1458"/>
              <a:ext cx="54" cy="53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6D5C3EC2-3FDB-4FA9-89FD-F50FF5A02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1572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1912A4B-6CD2-4C03-9FBE-A3CDC6CA8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1577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BBAEF81-3FF1-4C78-8458-864639358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614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5CB077C-89C3-4DF5-8A30-89F68D8C7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1619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4B7F01B-0F07-4BE6-A10F-FD0180DD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533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1F6F606-6586-467F-96B4-1901636B7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1538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9D9975F-85A0-40C7-8874-D9BFD1DE4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318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F0879556-A555-49C8-9727-3785FA63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1323"/>
              <a:ext cx="53" cy="53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9AC14705-ED45-4DA9-ACCA-09F7808FF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1438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F5E7C93-FEE2-4B3D-8D15-1D6884E3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1443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A53932F-55EC-4D22-BE40-8A107CAC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8" y="1653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E572CC1-60FA-4CC2-8F4F-B5BC3999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" y="1658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298041C-1149-4134-B663-CC2DF977A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88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49376B3-0CDA-4B7A-BFDF-068382BA3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" y="1693"/>
              <a:ext cx="53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E15A148-FE37-4548-9175-34F1DA396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1750"/>
              <a:ext cx="64" cy="64"/>
            </a:xfrm>
            <a:prstGeom prst="ellipse">
              <a:avLst/>
            </a:prstGeom>
            <a:solidFill>
              <a:srgbClr val="1A476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4676CB54-72E0-4E57-9295-AC29E444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1755"/>
              <a:ext cx="54" cy="54"/>
            </a:xfrm>
            <a:prstGeom prst="ellipse">
              <a:avLst/>
            </a:prstGeom>
            <a:noFill/>
            <a:ln w="15875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195">
              <a:extLst>
                <a:ext uri="{FF2B5EF4-FFF2-40B4-BE49-F238E27FC236}">
                  <a16:creationId xmlns:a16="http://schemas.microsoft.com/office/drawing/2014/main" id="{34A808D4-95A2-42B8-8889-C7F25AAB6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9" y="552"/>
              <a:ext cx="0" cy="28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196">
              <a:extLst>
                <a:ext uri="{FF2B5EF4-FFF2-40B4-BE49-F238E27FC236}">
                  <a16:creationId xmlns:a16="http://schemas.microsoft.com/office/drawing/2014/main" id="{82A09D6D-1E51-43D8-B66A-21407079A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" y="3305"/>
              <a:ext cx="4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FC5FC51-2DF0-4698-8497-661E2414B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3238"/>
              <a:ext cx="13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Line 198">
              <a:extLst>
                <a:ext uri="{FF2B5EF4-FFF2-40B4-BE49-F238E27FC236}">
                  <a16:creationId xmlns:a16="http://schemas.microsoft.com/office/drawing/2014/main" id="{C8DBFD50-0C75-479E-A1E9-18104F00C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" y="2871"/>
              <a:ext cx="4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5CFC453-4483-4BB6-9D90-345F6D345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2804"/>
              <a:ext cx="25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Line 200">
              <a:extLst>
                <a:ext uri="{FF2B5EF4-FFF2-40B4-BE49-F238E27FC236}">
                  <a16:creationId xmlns:a16="http://schemas.microsoft.com/office/drawing/2014/main" id="{EB400A55-43E7-4D5F-A0C4-99E252922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" y="2437"/>
              <a:ext cx="4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12DEBF3-0076-4BFF-9023-185CBFAFE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2370"/>
              <a:ext cx="25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Line 202">
              <a:extLst>
                <a:ext uri="{FF2B5EF4-FFF2-40B4-BE49-F238E27FC236}">
                  <a16:creationId xmlns:a16="http://schemas.microsoft.com/office/drawing/2014/main" id="{6E54EADE-7599-4D7E-90E1-E0B41EB6D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" y="2003"/>
              <a:ext cx="4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5E2F6B6-BD43-4065-8FF1-6AA6D7B5C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936"/>
              <a:ext cx="25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Line 204">
              <a:extLst>
                <a:ext uri="{FF2B5EF4-FFF2-40B4-BE49-F238E27FC236}">
                  <a16:creationId xmlns:a16="http://schemas.microsoft.com/office/drawing/2014/main" id="{17F10B8E-4A31-43FB-BBB1-8CB9CFECF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" y="1570"/>
              <a:ext cx="4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9EBF515-A529-4786-86F1-E6363BBBD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502"/>
              <a:ext cx="25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Line 206">
              <a:extLst>
                <a:ext uri="{FF2B5EF4-FFF2-40B4-BE49-F238E27FC236}">
                  <a16:creationId xmlns:a16="http://schemas.microsoft.com/office/drawing/2014/main" id="{AF00E8A1-30CB-4518-A301-0931FE308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" y="1136"/>
              <a:ext cx="4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21F7756-9690-4BC0-9634-39DB48558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069"/>
              <a:ext cx="25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Line 208">
              <a:extLst>
                <a:ext uri="{FF2B5EF4-FFF2-40B4-BE49-F238E27FC236}">
                  <a16:creationId xmlns:a16="http://schemas.microsoft.com/office/drawing/2014/main" id="{029B3646-B8A3-4241-A735-238B340A2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" y="702"/>
              <a:ext cx="4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30129CF-6F6C-48DE-9A54-428053AC2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636"/>
              <a:ext cx="25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Line 210">
              <a:extLst>
                <a:ext uri="{FF2B5EF4-FFF2-40B4-BE49-F238E27FC236}">
                  <a16:creationId xmlns:a16="http://schemas.microsoft.com/office/drawing/2014/main" id="{02C559C6-0A57-4409-9F34-3B394665D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3381"/>
              <a:ext cx="4604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211">
              <a:extLst>
                <a:ext uri="{FF2B5EF4-FFF2-40B4-BE49-F238E27FC236}">
                  <a16:creationId xmlns:a16="http://schemas.microsoft.com/office/drawing/2014/main" id="{FE7B7D6B-B8FB-41AA-B224-0CA4BA2E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" y="3381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8D88BB5-7186-42F1-92BE-1564E9483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454"/>
              <a:ext cx="36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Line 213">
              <a:extLst>
                <a:ext uri="{FF2B5EF4-FFF2-40B4-BE49-F238E27FC236}">
                  <a16:creationId xmlns:a16="http://schemas.microsoft.com/office/drawing/2014/main" id="{A1EA95C5-FEDF-4A3E-83B8-07C420213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381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ABB7917-834F-48EF-92C5-DC30B1BD6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3454"/>
              <a:ext cx="36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Line 215">
              <a:extLst>
                <a:ext uri="{FF2B5EF4-FFF2-40B4-BE49-F238E27FC236}">
                  <a16:creationId xmlns:a16="http://schemas.microsoft.com/office/drawing/2014/main" id="{56569A16-77F2-444F-9E8C-5C2789606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1" y="3381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70CB2964-EC09-4CD5-BF63-E14F5528D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3454"/>
              <a:ext cx="36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Line 217">
              <a:extLst>
                <a:ext uri="{FF2B5EF4-FFF2-40B4-BE49-F238E27FC236}">
                  <a16:creationId xmlns:a16="http://schemas.microsoft.com/office/drawing/2014/main" id="{FD7B079C-B204-4D9F-820B-C130B25DE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4" y="3381"/>
              <a:ext cx="0" cy="4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D2950734-729D-4D6A-9802-BE30E81DF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3454"/>
              <a:ext cx="36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7B18D2D5-50D8-4AF0-8936-A7341B57E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3633"/>
              <a:ext cx="18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Date of Entering CommCare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46E8F74-C34B-4350-8B0C-D858337367F2}"/>
              </a:ext>
            </a:extLst>
          </p:cNvPr>
          <p:cNvSpPr/>
          <p:nvPr/>
        </p:nvSpPr>
        <p:spPr>
          <a:xfrm>
            <a:off x="4654232" y="1401609"/>
            <a:ext cx="429768" cy="4480560"/>
          </a:xfrm>
          <a:prstGeom prst="rect">
            <a:avLst/>
          </a:prstGeom>
          <a:solidFill>
            <a:schemeClr val="tx1">
              <a:lumMod val="65000"/>
              <a:lumOff val="3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81">
            <a:extLst>
              <a:ext uri="{FF2B5EF4-FFF2-40B4-BE49-F238E27FC236}">
                <a16:creationId xmlns:a16="http://schemas.microsoft.com/office/drawing/2014/main" id="{44C937B4-06AB-44E5-B4A4-6913E7E7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395" y="3917537"/>
            <a:ext cx="1497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Suspension of auto enrollment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81">
            <a:extLst>
              <a:ext uri="{FF2B5EF4-FFF2-40B4-BE49-F238E27FC236}">
                <a16:creationId xmlns:a16="http://schemas.microsoft.com/office/drawing/2014/main" id="{DF6C27D6-EEC9-408A-8F53-4AF87A38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314" y="3106584"/>
            <a:ext cx="1497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808080"/>
                </a:solidFill>
              </a:rPr>
              <a:t>Temporary Reinstatement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E5AED65B-DD90-41C2-8542-741C335F9BE1}"/>
              </a:ext>
            </a:extLst>
          </p:cNvPr>
          <p:cNvCxnSpPr>
            <a:cxnSpLocks/>
          </p:cNvCxnSpPr>
          <p:nvPr/>
        </p:nvCxnSpPr>
        <p:spPr>
          <a:xfrm flipH="1" flipV="1">
            <a:off x="4984178" y="2811309"/>
            <a:ext cx="615696" cy="32575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114">
            <a:extLst>
              <a:ext uri="{FF2B5EF4-FFF2-40B4-BE49-F238E27FC236}">
                <a16:creationId xmlns:a16="http://schemas.microsoft.com/office/drawing/2014/main" id="{9D91C1DA-E6B3-44B3-972B-CC775A7D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14400"/>
            <a:ext cx="8289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E2D53"/>
                </a:solidFill>
              </a:rPr>
              <a:t>Share of CommCare Enrollment Months with Duplicate Private Insurance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A4A0D09-2E32-42B6-9C4D-17C1751D59E4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 Go back</a:t>
            </a:r>
            <a:endParaRPr 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082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FFCE-2CA9-49C0-8342-2346010E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Robustness: Inferring Targeting from Policy Change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1C7FE028-02E1-42F2-959A-6493C4E947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1143000"/>
            <a:ext cx="75326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203B75-0F53-4CBE-A9E4-EDA2BFC5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7539038" cy="548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3FA067-8D5A-4E41-A97F-A59AAC3C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336675"/>
            <a:ext cx="6492875" cy="448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6D09366-E4E1-4B52-B0E4-DCDD79298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1341438"/>
            <a:ext cx="6480175" cy="4475163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1748C4A-7BBF-43BF-9FBA-330092FD9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702300"/>
            <a:ext cx="6492875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4DCB1377-5A66-40CC-9049-303399600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4286250"/>
            <a:ext cx="6492875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30F53E25-9E01-4A7A-9E70-CC3E6C138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2871788"/>
            <a:ext cx="6492875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1C2B01F-EB78-496F-ACB3-BE08EA598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1457325"/>
            <a:ext cx="6492875" cy="0"/>
          </a:xfrm>
          <a:prstGeom prst="line">
            <a:avLst/>
          </a:prstGeom>
          <a:noFill/>
          <a:ln w="15875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8010A0E6-98F6-4D99-B773-1B2573FA13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1336675"/>
            <a:ext cx="0" cy="4486275"/>
          </a:xfrm>
          <a:prstGeom prst="line">
            <a:avLst/>
          </a:prstGeom>
          <a:noFill/>
          <a:ln w="15875" cap="flat">
            <a:solidFill>
              <a:srgbClr val="505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F62BCDC-11C8-4E5B-9B8C-391717E9E24B}"/>
              </a:ext>
            </a:extLst>
          </p:cNvPr>
          <p:cNvSpPr>
            <a:spLocks/>
          </p:cNvSpPr>
          <p:nvPr/>
        </p:nvSpPr>
        <p:spPr bwMode="auto">
          <a:xfrm>
            <a:off x="1582738" y="3086100"/>
            <a:ext cx="3379788" cy="666750"/>
          </a:xfrm>
          <a:custGeom>
            <a:avLst/>
            <a:gdLst>
              <a:gd name="T0" fmla="*/ 0 w 2129"/>
              <a:gd name="T1" fmla="*/ 333 h 420"/>
              <a:gd name="T2" fmla="*/ 213 w 2129"/>
              <a:gd name="T3" fmla="*/ 420 h 420"/>
              <a:gd name="T4" fmla="*/ 532 w 2129"/>
              <a:gd name="T5" fmla="*/ 139 h 420"/>
              <a:gd name="T6" fmla="*/ 852 w 2129"/>
              <a:gd name="T7" fmla="*/ 305 h 420"/>
              <a:gd name="T8" fmla="*/ 1171 w 2129"/>
              <a:gd name="T9" fmla="*/ 373 h 420"/>
              <a:gd name="T10" fmla="*/ 1490 w 2129"/>
              <a:gd name="T11" fmla="*/ 29 h 420"/>
              <a:gd name="T12" fmla="*/ 1809 w 2129"/>
              <a:gd name="T13" fmla="*/ 64 h 420"/>
              <a:gd name="T14" fmla="*/ 2129 w 2129"/>
              <a:gd name="T15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29" h="420">
                <a:moveTo>
                  <a:pt x="0" y="333"/>
                </a:moveTo>
                <a:lnTo>
                  <a:pt x="213" y="420"/>
                </a:lnTo>
                <a:lnTo>
                  <a:pt x="532" y="139"/>
                </a:lnTo>
                <a:lnTo>
                  <a:pt x="852" y="305"/>
                </a:lnTo>
                <a:lnTo>
                  <a:pt x="1171" y="373"/>
                </a:lnTo>
                <a:lnTo>
                  <a:pt x="1490" y="29"/>
                </a:lnTo>
                <a:lnTo>
                  <a:pt x="1809" y="64"/>
                </a:lnTo>
                <a:lnTo>
                  <a:pt x="2129" y="0"/>
                </a:lnTo>
              </a:path>
            </a:pathLst>
          </a:custGeom>
          <a:noFill/>
          <a:ln w="15875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FB5CDF43-9A9F-4644-AF3B-9392C9155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3576638"/>
            <a:ext cx="77788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A4FACB54-B197-4684-A665-588831912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3584575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079E7387-0983-47D0-ABAC-743BC6CAE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714750"/>
            <a:ext cx="77788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128BF49B-E276-4BBB-ADAF-9C56492A8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372268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1910419E-A1C2-4844-A1C7-A9470CBB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3268663"/>
            <a:ext cx="77788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59BEAB97-8176-4A05-86BD-EA755251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276600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E829596A-DCBC-485D-B91F-97A5E147F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3532188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DDC82670-4919-4199-ACE7-5314A247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3540125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32AF87FB-177E-4DBE-96AC-87B0527E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3640138"/>
            <a:ext cx="76200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97B3CB09-7EA9-4A3F-BF60-12821A25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3649663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A87D99BB-7899-42E2-9445-E5D25B5E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3094038"/>
            <a:ext cx="77788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14F0E221-CFE0-46F1-9D03-6C3E0816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101975"/>
            <a:ext cx="61913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B2772ED8-1B8D-47FA-A3AD-F9EE9973F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3149600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74A9F700-35BB-4116-9420-4562F100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315753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1AFFF12B-0948-478F-873D-4979DD6C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3048000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5C94B27A-379E-411C-9726-F8C6AA2BF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05593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0">
            <a:extLst>
              <a:ext uri="{FF2B5EF4-FFF2-40B4-BE49-F238E27FC236}">
                <a16:creationId xmlns:a16="http://schemas.microsoft.com/office/drawing/2014/main" id="{99074F45-6DA5-40D7-8144-A31764E88F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2525" y="3059113"/>
            <a:ext cx="106363" cy="26988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>
            <a:extLst>
              <a:ext uri="{FF2B5EF4-FFF2-40B4-BE49-F238E27FC236}">
                <a16:creationId xmlns:a16="http://schemas.microsoft.com/office/drawing/2014/main" id="{CC436C02-7A5A-4FEE-9F56-7D5658C3B1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1275" y="3021013"/>
            <a:ext cx="106363" cy="25400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AFB57B20-20A8-4AFC-8FB3-AF545A4021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1613" y="2982913"/>
            <a:ext cx="106363" cy="25400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2E49A1BA-CC76-4AA8-8110-3FB11D711C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1950" y="2944813"/>
            <a:ext cx="106363" cy="25400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4">
            <a:extLst>
              <a:ext uri="{FF2B5EF4-FFF2-40B4-BE49-F238E27FC236}">
                <a16:creationId xmlns:a16="http://schemas.microsoft.com/office/drawing/2014/main" id="{10958EA5-2544-4C1B-9776-A223A7EED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0700" y="2905125"/>
            <a:ext cx="107950" cy="26988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40369A79-79D1-4383-AEEC-70640C8789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1038" y="2881313"/>
            <a:ext cx="46038" cy="11113"/>
          </a:xfrm>
          <a:prstGeom prst="lin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BEFE48A7-B6F6-4F92-B385-B5FEE967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3048000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2915091E-7F28-4751-8F3C-F74B70EA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05593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826BBA99-26C6-4BA6-B16C-9569DBEF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2843213"/>
            <a:ext cx="76200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id="{2380AE9B-E727-444B-8A35-5F7091BC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85273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F9E67D49-C592-4644-ABA0-61E600597F67}"/>
              </a:ext>
            </a:extLst>
          </p:cNvPr>
          <p:cNvSpPr>
            <a:spLocks/>
          </p:cNvSpPr>
          <p:nvPr/>
        </p:nvSpPr>
        <p:spPr bwMode="auto">
          <a:xfrm>
            <a:off x="5807075" y="2360613"/>
            <a:ext cx="1520825" cy="520700"/>
          </a:xfrm>
          <a:custGeom>
            <a:avLst/>
            <a:gdLst>
              <a:gd name="T0" fmla="*/ 0 w 958"/>
              <a:gd name="T1" fmla="*/ 328 h 328"/>
              <a:gd name="T2" fmla="*/ 319 w 958"/>
              <a:gd name="T3" fmla="*/ 0 h 328"/>
              <a:gd name="T4" fmla="*/ 638 w 958"/>
              <a:gd name="T5" fmla="*/ 157 h 328"/>
              <a:gd name="T6" fmla="*/ 958 w 958"/>
              <a:gd name="T7" fmla="*/ 149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8" h="328">
                <a:moveTo>
                  <a:pt x="0" y="328"/>
                </a:moveTo>
                <a:lnTo>
                  <a:pt x="319" y="0"/>
                </a:lnTo>
                <a:lnTo>
                  <a:pt x="638" y="157"/>
                </a:lnTo>
                <a:lnTo>
                  <a:pt x="958" y="149"/>
                </a:lnTo>
              </a:path>
            </a:pathLst>
          </a:custGeom>
          <a:noFill/>
          <a:ln w="15875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478399D9-7783-42B5-956F-A10CD092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2843213"/>
            <a:ext cx="76200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FB8D1BC1-A56D-4940-BE8B-9E325E63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85273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3">
            <a:extLst>
              <a:ext uri="{FF2B5EF4-FFF2-40B4-BE49-F238E27FC236}">
                <a16:creationId xmlns:a16="http://schemas.microsoft.com/office/drawing/2014/main" id="{783242F9-2BAF-429C-9834-A477478E8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388" y="2322513"/>
            <a:ext cx="77788" cy="77788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63465D1B-7961-4817-B958-D570476F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2332038"/>
            <a:ext cx="61913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5">
            <a:extLst>
              <a:ext uri="{FF2B5EF4-FFF2-40B4-BE49-F238E27FC236}">
                <a16:creationId xmlns:a16="http://schemas.microsoft.com/office/drawing/2014/main" id="{BF39FF3E-50A7-4DB2-A600-8D1A4ADC7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573338"/>
            <a:ext cx="77788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6C3F7C6C-622C-46B6-A84E-2AEBAF0CE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2581275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509C4E8C-F60A-4E1F-B13A-60A90E45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2559050"/>
            <a:ext cx="76200" cy="76200"/>
          </a:xfrm>
          <a:prstGeom prst="ellipse">
            <a:avLst/>
          </a:prstGeom>
          <a:solidFill>
            <a:srgbClr val="90353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87BA926E-E512-4B71-8030-309D916F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2566988"/>
            <a:ext cx="60325" cy="60325"/>
          </a:xfrm>
          <a:prstGeom prst="ellipse">
            <a:avLst/>
          </a:prstGeom>
          <a:noFill/>
          <a:ln w="158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515BFAEE-BB13-4CD0-92FA-FA1F337AD841}"/>
              </a:ext>
            </a:extLst>
          </p:cNvPr>
          <p:cNvSpPr>
            <a:spLocks/>
          </p:cNvSpPr>
          <p:nvPr/>
        </p:nvSpPr>
        <p:spPr bwMode="auto">
          <a:xfrm>
            <a:off x="1582738" y="2344738"/>
            <a:ext cx="3379788" cy="633413"/>
          </a:xfrm>
          <a:custGeom>
            <a:avLst/>
            <a:gdLst>
              <a:gd name="T0" fmla="*/ 0 w 2129"/>
              <a:gd name="T1" fmla="*/ 335 h 399"/>
              <a:gd name="T2" fmla="*/ 213 w 2129"/>
              <a:gd name="T3" fmla="*/ 68 h 399"/>
              <a:gd name="T4" fmla="*/ 532 w 2129"/>
              <a:gd name="T5" fmla="*/ 0 h 399"/>
              <a:gd name="T6" fmla="*/ 852 w 2129"/>
              <a:gd name="T7" fmla="*/ 211 h 399"/>
              <a:gd name="T8" fmla="*/ 1171 w 2129"/>
              <a:gd name="T9" fmla="*/ 259 h 399"/>
              <a:gd name="T10" fmla="*/ 1490 w 2129"/>
              <a:gd name="T11" fmla="*/ 124 h 399"/>
              <a:gd name="T12" fmla="*/ 1809 w 2129"/>
              <a:gd name="T13" fmla="*/ 331 h 399"/>
              <a:gd name="T14" fmla="*/ 2129 w 2129"/>
              <a:gd name="T15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29" h="399">
                <a:moveTo>
                  <a:pt x="0" y="335"/>
                </a:moveTo>
                <a:lnTo>
                  <a:pt x="213" y="68"/>
                </a:lnTo>
                <a:lnTo>
                  <a:pt x="532" y="0"/>
                </a:lnTo>
                <a:lnTo>
                  <a:pt x="852" y="211"/>
                </a:lnTo>
                <a:lnTo>
                  <a:pt x="1171" y="259"/>
                </a:lnTo>
                <a:lnTo>
                  <a:pt x="1490" y="124"/>
                </a:lnTo>
                <a:lnTo>
                  <a:pt x="1809" y="331"/>
                </a:lnTo>
                <a:lnTo>
                  <a:pt x="2129" y="399"/>
                </a:lnTo>
              </a:path>
            </a:pathLst>
          </a:custGeom>
          <a:noFill/>
          <a:ln w="15875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5318547F-7ED4-41E2-BD39-B8B8DC432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838450"/>
            <a:ext cx="77788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F6C571AE-0852-4706-AC73-FBD499019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847975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9A7C2D7D-012E-46D8-88BA-E4010132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2414588"/>
            <a:ext cx="77788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3">
            <a:extLst>
              <a:ext uri="{FF2B5EF4-FFF2-40B4-BE49-F238E27FC236}">
                <a16:creationId xmlns:a16="http://schemas.microsoft.com/office/drawing/2014/main" id="{8D89DBB5-F3D6-46BC-A651-4FA1FFA6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422525"/>
            <a:ext cx="60325" cy="61913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>
            <a:extLst>
              <a:ext uri="{FF2B5EF4-FFF2-40B4-BE49-F238E27FC236}">
                <a16:creationId xmlns:a16="http://schemas.microsoft.com/office/drawing/2014/main" id="{B252D516-76A6-4622-B52E-850D0B7F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2308225"/>
            <a:ext cx="77788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5">
            <a:extLst>
              <a:ext uri="{FF2B5EF4-FFF2-40B4-BE49-F238E27FC236}">
                <a16:creationId xmlns:a16="http://schemas.microsoft.com/office/drawing/2014/main" id="{20601F8E-E844-4EF9-92EF-3159E21A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2316163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6">
            <a:extLst>
              <a:ext uri="{FF2B5EF4-FFF2-40B4-BE49-F238E27FC236}">
                <a16:creationId xmlns:a16="http://schemas.microsoft.com/office/drawing/2014/main" id="{09CD771E-C890-45CB-AAAC-8226021F2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641600"/>
            <a:ext cx="76200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3ADC84CF-1502-4435-B3C4-7A8EDFA1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2651125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8">
            <a:extLst>
              <a:ext uri="{FF2B5EF4-FFF2-40B4-BE49-F238E27FC236}">
                <a16:creationId xmlns:a16="http://schemas.microsoft.com/office/drawing/2014/main" id="{10CCB563-DE06-4232-91ED-82C5DD5BD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2717800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A1906203-6C30-448D-922D-415CB449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2725738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F59BB2F3-FC09-40C2-8489-A3891920B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503488"/>
            <a:ext cx="77788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1D29E31E-ABE0-4D02-940F-249FE492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2511425"/>
            <a:ext cx="61913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2">
            <a:extLst>
              <a:ext uri="{FF2B5EF4-FFF2-40B4-BE49-F238E27FC236}">
                <a16:creationId xmlns:a16="http://schemas.microsoft.com/office/drawing/2014/main" id="{2F574597-DE71-499C-ABF8-86F96B005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2832100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3">
            <a:extLst>
              <a:ext uri="{FF2B5EF4-FFF2-40B4-BE49-F238E27FC236}">
                <a16:creationId xmlns:a16="http://schemas.microsoft.com/office/drawing/2014/main" id="{5A96B40F-EE22-4998-B073-155FC90C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840038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4">
            <a:extLst>
              <a:ext uri="{FF2B5EF4-FFF2-40B4-BE49-F238E27FC236}">
                <a16:creationId xmlns:a16="http://schemas.microsoft.com/office/drawing/2014/main" id="{C6E43976-45F3-40D1-A1D2-54D6D5F7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2941638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5">
            <a:extLst>
              <a:ext uri="{FF2B5EF4-FFF2-40B4-BE49-F238E27FC236}">
                <a16:creationId xmlns:a16="http://schemas.microsoft.com/office/drawing/2014/main" id="{0B7737CF-1D98-4473-9861-E05D53A3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949575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6">
            <a:extLst>
              <a:ext uri="{FF2B5EF4-FFF2-40B4-BE49-F238E27FC236}">
                <a16:creationId xmlns:a16="http://schemas.microsoft.com/office/drawing/2014/main" id="{2AC5C948-CA7D-4084-A154-AFCCF3D1E6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2525" y="2965450"/>
            <a:ext cx="107950" cy="12700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7">
            <a:extLst>
              <a:ext uri="{FF2B5EF4-FFF2-40B4-BE49-F238E27FC236}">
                <a16:creationId xmlns:a16="http://schemas.microsoft.com/office/drawing/2014/main" id="{710E5A1C-D27A-485A-AAB6-689B79DD36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4450" y="2947988"/>
            <a:ext cx="109538" cy="12700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8">
            <a:extLst>
              <a:ext uri="{FF2B5EF4-FFF2-40B4-BE49-F238E27FC236}">
                <a16:creationId xmlns:a16="http://schemas.microsoft.com/office/drawing/2014/main" id="{BC18A72D-4125-4DDA-9E9A-7395EB5B1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7963" y="2928938"/>
            <a:ext cx="109538" cy="11113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9">
            <a:extLst>
              <a:ext uri="{FF2B5EF4-FFF2-40B4-BE49-F238E27FC236}">
                <a16:creationId xmlns:a16="http://schemas.microsoft.com/office/drawing/2014/main" id="{4A58B5DF-AA99-4D6B-B65A-04289386CD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1475" y="2909888"/>
            <a:ext cx="109538" cy="12700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70">
            <a:extLst>
              <a:ext uri="{FF2B5EF4-FFF2-40B4-BE49-F238E27FC236}">
                <a16:creationId xmlns:a16="http://schemas.microsoft.com/office/drawing/2014/main" id="{90F6FCBE-3EDC-4501-AB6F-028F45B02C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4988" y="2890838"/>
            <a:ext cx="109538" cy="12700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71">
            <a:extLst>
              <a:ext uri="{FF2B5EF4-FFF2-40B4-BE49-F238E27FC236}">
                <a16:creationId xmlns:a16="http://schemas.microsoft.com/office/drawing/2014/main" id="{FC81D3C2-9510-42D0-8904-5F0A65F79B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8500" y="2881313"/>
            <a:ext cx="28575" cy="3175"/>
          </a:xfrm>
          <a:prstGeom prst="line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72">
            <a:extLst>
              <a:ext uri="{FF2B5EF4-FFF2-40B4-BE49-F238E27FC236}">
                <a16:creationId xmlns:a16="http://schemas.microsoft.com/office/drawing/2014/main" id="{F0486F96-BF9C-4F7F-B656-57A0CBFF3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2941638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3">
            <a:extLst>
              <a:ext uri="{FF2B5EF4-FFF2-40B4-BE49-F238E27FC236}">
                <a16:creationId xmlns:a16="http://schemas.microsoft.com/office/drawing/2014/main" id="{C409B2FE-3493-4A10-A03B-43996865E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949575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4">
            <a:extLst>
              <a:ext uri="{FF2B5EF4-FFF2-40B4-BE49-F238E27FC236}">
                <a16:creationId xmlns:a16="http://schemas.microsoft.com/office/drawing/2014/main" id="{C1D4903C-577A-493D-AB91-AFB6D82B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2843213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5">
            <a:extLst>
              <a:ext uri="{FF2B5EF4-FFF2-40B4-BE49-F238E27FC236}">
                <a16:creationId xmlns:a16="http://schemas.microsoft.com/office/drawing/2014/main" id="{C4D10EAA-84D6-4928-A2CD-4AB42481B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851150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D8092364-1DAF-494F-8CAF-0B1772F1DFA4}"/>
              </a:ext>
            </a:extLst>
          </p:cNvPr>
          <p:cNvSpPr>
            <a:spLocks/>
          </p:cNvSpPr>
          <p:nvPr/>
        </p:nvSpPr>
        <p:spPr bwMode="auto">
          <a:xfrm>
            <a:off x="5807075" y="2289175"/>
            <a:ext cx="1520825" cy="592138"/>
          </a:xfrm>
          <a:custGeom>
            <a:avLst/>
            <a:gdLst>
              <a:gd name="T0" fmla="*/ 0 w 958"/>
              <a:gd name="T1" fmla="*/ 373 h 373"/>
              <a:gd name="T2" fmla="*/ 319 w 958"/>
              <a:gd name="T3" fmla="*/ 336 h 373"/>
              <a:gd name="T4" fmla="*/ 638 w 958"/>
              <a:gd name="T5" fmla="*/ 0 h 373"/>
              <a:gd name="T6" fmla="*/ 958 w 958"/>
              <a:gd name="T7" fmla="*/ 14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8" h="373">
                <a:moveTo>
                  <a:pt x="0" y="373"/>
                </a:moveTo>
                <a:lnTo>
                  <a:pt x="319" y="336"/>
                </a:lnTo>
                <a:lnTo>
                  <a:pt x="638" y="0"/>
                </a:lnTo>
                <a:lnTo>
                  <a:pt x="958" y="141"/>
                </a:lnTo>
              </a:path>
            </a:pathLst>
          </a:custGeom>
          <a:noFill/>
          <a:ln w="15875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7">
            <a:extLst>
              <a:ext uri="{FF2B5EF4-FFF2-40B4-BE49-F238E27FC236}">
                <a16:creationId xmlns:a16="http://schemas.microsoft.com/office/drawing/2014/main" id="{0E6577CA-5ED1-4974-B83A-A7B3C43A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2843213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8">
            <a:extLst>
              <a:ext uri="{FF2B5EF4-FFF2-40B4-BE49-F238E27FC236}">
                <a16:creationId xmlns:a16="http://schemas.microsoft.com/office/drawing/2014/main" id="{4D17B4AC-B404-469F-ABC6-F6B59635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851150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9">
            <a:extLst>
              <a:ext uri="{FF2B5EF4-FFF2-40B4-BE49-F238E27FC236}">
                <a16:creationId xmlns:a16="http://schemas.microsoft.com/office/drawing/2014/main" id="{0E64AE29-EB2D-464B-8750-A126E2601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388" y="2784475"/>
            <a:ext cx="77788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80">
            <a:extLst>
              <a:ext uri="{FF2B5EF4-FFF2-40B4-BE49-F238E27FC236}">
                <a16:creationId xmlns:a16="http://schemas.microsoft.com/office/drawing/2014/main" id="{0B105257-938C-4408-96D8-85F967919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2794000"/>
            <a:ext cx="61913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1">
            <a:extLst>
              <a:ext uri="{FF2B5EF4-FFF2-40B4-BE49-F238E27FC236}">
                <a16:creationId xmlns:a16="http://schemas.microsoft.com/office/drawing/2014/main" id="{734C20ED-529C-4AA7-B4A2-61765E1A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075"/>
            <a:ext cx="77788" cy="77788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2">
            <a:extLst>
              <a:ext uri="{FF2B5EF4-FFF2-40B4-BE49-F238E27FC236}">
                <a16:creationId xmlns:a16="http://schemas.microsoft.com/office/drawing/2014/main" id="{C2A7A800-5FF4-4A25-BB2B-259AAFCFB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2259013"/>
            <a:ext cx="60325" cy="61913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3">
            <a:extLst>
              <a:ext uri="{FF2B5EF4-FFF2-40B4-BE49-F238E27FC236}">
                <a16:creationId xmlns:a16="http://schemas.microsoft.com/office/drawing/2014/main" id="{68E3C544-CD13-4613-BAB9-6B7729D51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2476500"/>
            <a:ext cx="76200" cy="76200"/>
          </a:xfrm>
          <a:prstGeom prst="rect">
            <a:avLst/>
          </a:prstGeom>
          <a:solidFill>
            <a:srgbClr val="557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4">
            <a:extLst>
              <a:ext uri="{FF2B5EF4-FFF2-40B4-BE49-F238E27FC236}">
                <a16:creationId xmlns:a16="http://schemas.microsoft.com/office/drawing/2014/main" id="{88D7186D-8DC2-4AFF-9435-7ED6AB7F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2484438"/>
            <a:ext cx="60325" cy="60325"/>
          </a:xfrm>
          <a:prstGeom prst="rect">
            <a:avLst/>
          </a:prstGeom>
          <a:noFill/>
          <a:ln w="15875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5">
            <a:extLst>
              <a:ext uri="{FF2B5EF4-FFF2-40B4-BE49-F238E27FC236}">
                <a16:creationId xmlns:a16="http://schemas.microsoft.com/office/drawing/2014/main" id="{D72D59DB-9072-470A-B3F7-31BF156A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3101975"/>
            <a:ext cx="244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100-200% FPL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 (control)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6">
            <a:extLst>
              <a:ext uri="{FF2B5EF4-FFF2-40B4-BE49-F238E27FC236}">
                <a16:creationId xmlns:a16="http://schemas.microsoft.com/office/drawing/2014/main" id="{4A2C5705-0F6E-4F5B-8530-04205764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1908175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&lt;100% FPL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 (treatment)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7">
            <a:extLst>
              <a:ext uri="{FF2B5EF4-FFF2-40B4-BE49-F238E27FC236}">
                <a16:creationId xmlns:a16="http://schemas.microsoft.com/office/drawing/2014/main" id="{F0DAD036-12CD-4051-9512-BB62B9DB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4028768"/>
            <a:ext cx="1417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</a:rPr>
              <a:t>DD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0.146 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8">
            <a:extLst>
              <a:ext uri="{FF2B5EF4-FFF2-40B4-BE49-F238E27FC236}">
                <a16:creationId xmlns:a16="http://schemas.microsoft.com/office/drawing/2014/main" id="{680438CC-4893-4CD6-9079-56798A75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4257368"/>
            <a:ext cx="130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(0.019)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89">
            <a:extLst>
              <a:ext uri="{FF2B5EF4-FFF2-40B4-BE49-F238E27FC236}">
                <a16:creationId xmlns:a16="http://schemas.microsoft.com/office/drawing/2014/main" id="{DDD4164E-C628-4D3F-AA49-54F33F771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2088" y="1336675"/>
            <a:ext cx="0" cy="44862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90">
            <a:extLst>
              <a:ext uri="{FF2B5EF4-FFF2-40B4-BE49-F238E27FC236}">
                <a16:creationId xmlns:a16="http://schemas.microsoft.com/office/drawing/2014/main" id="{FF6D6D0A-D4A7-4F14-A220-BC9FB63E11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5888" y="5702300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91">
            <a:extLst>
              <a:ext uri="{FF2B5EF4-FFF2-40B4-BE49-F238E27FC236}">
                <a16:creationId xmlns:a16="http://schemas.microsoft.com/office/drawing/2014/main" id="{E350DD00-BC44-4A12-8976-48FC306B8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5595938"/>
            <a:ext cx="276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Line 92">
            <a:extLst>
              <a:ext uri="{FF2B5EF4-FFF2-40B4-BE49-F238E27FC236}">
                <a16:creationId xmlns:a16="http://schemas.microsoft.com/office/drawing/2014/main" id="{2A030A5B-DC45-44C3-A8FC-397301F61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5888" y="4286250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93">
            <a:extLst>
              <a:ext uri="{FF2B5EF4-FFF2-40B4-BE49-F238E27FC236}">
                <a16:creationId xmlns:a16="http://schemas.microsoft.com/office/drawing/2014/main" id="{B7ACF9BB-83A1-490C-ABEC-EE745F16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179888"/>
            <a:ext cx="3968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Line 94">
            <a:extLst>
              <a:ext uri="{FF2B5EF4-FFF2-40B4-BE49-F238E27FC236}">
                <a16:creationId xmlns:a16="http://schemas.microsoft.com/office/drawing/2014/main" id="{5CF86B3F-9D57-4142-B59A-8822CBEB02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5888" y="2871788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95">
            <a:extLst>
              <a:ext uri="{FF2B5EF4-FFF2-40B4-BE49-F238E27FC236}">
                <a16:creationId xmlns:a16="http://schemas.microsoft.com/office/drawing/2014/main" id="{A44DC09E-9D96-41CE-B4FB-1623876A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2763838"/>
            <a:ext cx="217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Line 96">
            <a:extLst>
              <a:ext uri="{FF2B5EF4-FFF2-40B4-BE49-F238E27FC236}">
                <a16:creationId xmlns:a16="http://schemas.microsoft.com/office/drawing/2014/main" id="{942E5BAF-C263-4C77-8397-AF32092930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5888" y="1457325"/>
            <a:ext cx="762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97">
            <a:extLst>
              <a:ext uri="{FF2B5EF4-FFF2-40B4-BE49-F238E27FC236}">
                <a16:creationId xmlns:a16="http://schemas.microsoft.com/office/drawing/2014/main" id="{BBC24E57-C97C-42F0-99D2-CBEE44B3E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1350963"/>
            <a:ext cx="5191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Line 98">
            <a:extLst>
              <a:ext uri="{FF2B5EF4-FFF2-40B4-BE49-F238E27FC236}">
                <a16:creationId xmlns:a16="http://schemas.microsoft.com/office/drawing/2014/main" id="{01487C93-D18F-4A70-84B9-A982A01F9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822950"/>
            <a:ext cx="649287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99">
            <a:extLst>
              <a:ext uri="{FF2B5EF4-FFF2-40B4-BE49-F238E27FC236}">
                <a16:creationId xmlns:a16="http://schemas.microsoft.com/office/drawing/2014/main" id="{E5FA9075-C79C-4637-9F0C-E5F862391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822950"/>
            <a:ext cx="0" cy="7620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00">
            <a:extLst>
              <a:ext uri="{FF2B5EF4-FFF2-40B4-BE49-F238E27FC236}">
                <a16:creationId xmlns:a16="http://schemas.microsoft.com/office/drawing/2014/main" id="{74398B9A-91C4-4AAC-9A61-C0BAA272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5938838"/>
            <a:ext cx="577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Line 101">
            <a:extLst>
              <a:ext uri="{FF2B5EF4-FFF2-40B4-BE49-F238E27FC236}">
                <a16:creationId xmlns:a16="http://schemas.microsoft.com/office/drawing/2014/main" id="{9D070A6A-BAF8-40D6-B1A7-48EC862BD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5822950"/>
            <a:ext cx="0" cy="7620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02">
            <a:extLst>
              <a:ext uri="{FF2B5EF4-FFF2-40B4-BE49-F238E27FC236}">
                <a16:creationId xmlns:a16="http://schemas.microsoft.com/office/drawing/2014/main" id="{CEE94E3B-9BAF-4A84-8B7C-026597D72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5938838"/>
            <a:ext cx="577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Line 103">
            <a:extLst>
              <a:ext uri="{FF2B5EF4-FFF2-40B4-BE49-F238E27FC236}">
                <a16:creationId xmlns:a16="http://schemas.microsoft.com/office/drawing/2014/main" id="{BA3F0F53-EBB6-4700-86F1-D7D33442C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5822950"/>
            <a:ext cx="0" cy="7620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4">
            <a:extLst>
              <a:ext uri="{FF2B5EF4-FFF2-40B4-BE49-F238E27FC236}">
                <a16:creationId xmlns:a16="http://schemas.microsoft.com/office/drawing/2014/main" id="{306F4607-A4A4-43FE-B657-147A3C993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938838"/>
            <a:ext cx="577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Line 105">
            <a:extLst>
              <a:ext uri="{FF2B5EF4-FFF2-40B4-BE49-F238E27FC236}">
                <a16:creationId xmlns:a16="http://schemas.microsoft.com/office/drawing/2014/main" id="{4497C299-331F-4A85-B74B-96DFF6CA6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5822950"/>
            <a:ext cx="0" cy="7620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6">
            <a:extLst>
              <a:ext uri="{FF2B5EF4-FFF2-40B4-BE49-F238E27FC236}">
                <a16:creationId xmlns:a16="http://schemas.microsoft.com/office/drawing/2014/main" id="{13742A90-2009-40D8-B9F4-36F466571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5938838"/>
            <a:ext cx="577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7">
            <a:extLst>
              <a:ext uri="{FF2B5EF4-FFF2-40B4-BE49-F238E27FC236}">
                <a16:creationId xmlns:a16="http://schemas.microsoft.com/office/drawing/2014/main" id="{1901A1B0-F109-481A-9B63-59A4CAAAB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6140450"/>
            <a:ext cx="12398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81">
            <a:extLst>
              <a:ext uri="{FF2B5EF4-FFF2-40B4-BE49-F238E27FC236}">
                <a16:creationId xmlns:a16="http://schemas.microsoft.com/office/drawing/2014/main" id="{D9DF05C6-5433-46F9-9C5B-DECFB09C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802" y="4048114"/>
            <a:ext cx="14970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Suspension of auto enrollment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FA902E5-0657-4B2B-AC31-34F9F4E12334}"/>
              </a:ext>
            </a:extLst>
          </p:cNvPr>
          <p:cNvSpPr txBox="1"/>
          <p:nvPr/>
        </p:nvSpPr>
        <p:spPr>
          <a:xfrm>
            <a:off x="3871913" y="5073036"/>
            <a:ext cx="505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Marginal enrollees have 0.45 lower medical risk scores than inframarginal enrollees.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14">
            <a:extLst>
              <a:ext uri="{FF2B5EF4-FFF2-40B4-BE49-F238E27FC236}">
                <a16:creationId xmlns:a16="http://schemas.microsoft.com/office/drawing/2014/main" id="{5AF2AFDB-DAA3-4E03-952D-F9244F6AD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97" y="950673"/>
            <a:ext cx="8289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000" dirty="0">
                <a:solidFill>
                  <a:srgbClr val="1E2D53"/>
                </a:solidFill>
              </a:rPr>
              <a:t>Average Medical Risk Score of New Enrollees</a:t>
            </a:r>
            <a:endParaRPr lang="en-US" altLang="en-US" sz="1600" i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4DA40BB-3067-4ADA-B10F-598C1E296CE8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 Go back</a:t>
            </a:r>
            <a:endParaRPr 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67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247">
            <a:extLst>
              <a:ext uri="{FF2B5EF4-FFF2-40B4-BE49-F238E27FC236}">
                <a16:creationId xmlns:a16="http://schemas.microsoft.com/office/drawing/2014/main" id="{0D48F6C3-1ABC-4544-BDDA-5D60E5BE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Cost Differences</a:t>
            </a:r>
          </a:p>
        </p:txBody>
      </p:sp>
      <p:pic>
        <p:nvPicPr>
          <p:cNvPr id="856" name="Picture 855">
            <a:extLst>
              <a:ext uri="{FF2B5EF4-FFF2-40B4-BE49-F238E27FC236}">
                <a16:creationId xmlns:a16="http://schemas.microsoft.com/office/drawing/2014/main" id="{F6163A0E-B985-4A49-9842-44F7B41F6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307" y="838200"/>
            <a:ext cx="7800893" cy="5673377"/>
          </a:xfrm>
          <a:prstGeom prst="rect">
            <a:avLst/>
          </a:prstGeom>
        </p:spPr>
      </p:pic>
      <p:sp>
        <p:nvSpPr>
          <p:cNvPr id="857" name="TextBox 856">
            <a:extLst>
              <a:ext uri="{FF2B5EF4-FFF2-40B4-BE49-F238E27FC236}">
                <a16:creationId xmlns:a16="http://schemas.microsoft.com/office/drawing/2014/main" id="{5D772216-7EEF-4D96-9506-58279C4A9BF4}"/>
              </a:ext>
            </a:extLst>
          </p:cNvPr>
          <p:cNvSpPr txBox="1"/>
          <p:nvPr/>
        </p:nvSpPr>
        <p:spPr>
          <a:xfrm>
            <a:off x="1714502" y="3230079"/>
            <a:ext cx="16001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lower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(first month)</a:t>
            </a:r>
          </a:p>
        </p:txBody>
      </p:sp>
      <p:cxnSp>
        <p:nvCxnSpPr>
          <p:cNvPr id="858" name="Straight Arrow Connector 857">
            <a:extLst>
              <a:ext uri="{FF2B5EF4-FFF2-40B4-BE49-F238E27FC236}">
                <a16:creationId xmlns:a16="http://schemas.microsoft.com/office/drawing/2014/main" id="{74D589AA-2502-47EB-A334-8691455B15C9}"/>
              </a:ext>
            </a:extLst>
          </p:cNvPr>
          <p:cNvCxnSpPr>
            <a:cxnSpLocks/>
          </p:cNvCxnSpPr>
          <p:nvPr/>
        </p:nvCxnSpPr>
        <p:spPr>
          <a:xfrm>
            <a:off x="1692075" y="2849079"/>
            <a:ext cx="0" cy="2133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9" name="TextBox 858">
            <a:extLst>
              <a:ext uri="{FF2B5EF4-FFF2-40B4-BE49-F238E27FC236}">
                <a16:creationId xmlns:a16="http://schemas.microsoft.com/office/drawing/2014/main" id="{8285CD46-43B9-45E8-AE92-C925E18546B8}"/>
              </a:ext>
            </a:extLst>
          </p:cNvPr>
          <p:cNvSpPr txBox="1"/>
          <p:nvPr/>
        </p:nvSpPr>
        <p:spPr>
          <a:xfrm>
            <a:off x="5740890" y="2659948"/>
            <a:ext cx="16001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~33% lower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(months 12-24)</a:t>
            </a:r>
          </a:p>
        </p:txBody>
      </p:sp>
      <p:cxnSp>
        <p:nvCxnSpPr>
          <p:cNvPr id="860" name="Straight Arrow Connector 859">
            <a:extLst>
              <a:ext uri="{FF2B5EF4-FFF2-40B4-BE49-F238E27FC236}">
                <a16:creationId xmlns:a16="http://schemas.microsoft.com/office/drawing/2014/main" id="{9B8D7AE3-B168-4F12-BF61-0EF04B86D3BF}"/>
              </a:ext>
            </a:extLst>
          </p:cNvPr>
          <p:cNvCxnSpPr>
            <a:cxnSpLocks/>
          </p:cNvCxnSpPr>
          <p:nvPr/>
        </p:nvCxnSpPr>
        <p:spPr>
          <a:xfrm>
            <a:off x="5715000" y="2544279"/>
            <a:ext cx="0" cy="133213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ABF332C-99D6-4973-94AA-36FA51873ECC}"/>
              </a:ext>
            </a:extLst>
          </p:cNvPr>
          <p:cNvSpPr txBox="1"/>
          <p:nvPr/>
        </p:nvSpPr>
        <p:spPr>
          <a:xfrm>
            <a:off x="266705" y="6443832"/>
            <a:ext cx="8610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Note: Plots show estimates from regression with individual fixed effects to control for attrition. </a:t>
            </a:r>
          </a:p>
        </p:txBody>
      </p:sp>
    </p:spTree>
    <p:extLst>
      <p:ext uri="{BB962C8B-B14F-4D97-AF65-F5344CB8AC3E}">
        <p14:creationId xmlns:p14="http://schemas.microsoft.com/office/powerpoint/2010/main" val="15652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" grpId="0" animBg="1"/>
      <p:bldP spid="85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A29-F7B1-439D-8C3E-6AE73F08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Differential Use of Charity Care Sources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BD72C0-503A-4393-8F04-71DF58933838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884325"/>
          <a:ext cx="4648200" cy="546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008E0F-F934-4401-89E9-429632B12696}"/>
              </a:ext>
            </a:extLst>
          </p:cNvPr>
          <p:cNvSpPr txBox="1"/>
          <p:nvPr/>
        </p:nvSpPr>
        <p:spPr>
          <a:xfrm>
            <a:off x="4743450" y="58113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Share of Costs: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Hospital Emergency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9269B-B6CD-45F0-9FBA-36F49917B372}"/>
              </a:ext>
            </a:extLst>
          </p:cNvPr>
          <p:cNvSpPr txBox="1"/>
          <p:nvPr/>
        </p:nvSpPr>
        <p:spPr>
          <a:xfrm>
            <a:off x="6864350" y="581045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Hospital Use: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Share at Safety Net Hospitals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E43EC-B2DB-4820-9100-D62C31069749}"/>
              </a:ext>
            </a:extLst>
          </p:cNvPr>
          <p:cNvSpPr txBox="1"/>
          <p:nvPr/>
        </p:nvSpPr>
        <p:spPr>
          <a:xfrm>
            <a:off x="609600" y="90758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Physician/ER Visits per month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7B106-991B-49D9-A173-DBDB47844BF9}"/>
              </a:ext>
            </a:extLst>
          </p:cNvPr>
          <p:cNvSpPr txBox="1"/>
          <p:nvPr/>
        </p:nvSpPr>
        <p:spPr>
          <a:xfrm>
            <a:off x="4743450" y="907585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 of Costs and Hospitals Used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3AF2D4-DFF7-4F16-AFB9-72D29CE0F02A}"/>
              </a:ext>
            </a:extLst>
          </p:cNvPr>
          <p:cNvGraphicFramePr>
            <a:graphicFrameLocks noGrp="1"/>
          </p:cNvGraphicFramePr>
          <p:nvPr/>
        </p:nvGraphicFramePr>
        <p:xfrm>
          <a:off x="146050" y="845814"/>
          <a:ext cx="4435475" cy="554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8311D9-1DB5-4306-8B4E-C232B8D4ED09}"/>
              </a:ext>
            </a:extLst>
          </p:cNvPr>
          <p:cNvSpPr txBox="1"/>
          <p:nvPr/>
        </p:nvSpPr>
        <p:spPr>
          <a:xfrm>
            <a:off x="1143000" y="220306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ratio = 0.51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4438E-A10C-45CA-95F7-1FCA27F0CF1A}"/>
              </a:ext>
            </a:extLst>
          </p:cNvPr>
          <p:cNvSpPr txBox="1"/>
          <p:nvPr/>
        </p:nvSpPr>
        <p:spPr>
          <a:xfrm>
            <a:off x="2962175" y="425917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ratio = 0.90</a:t>
            </a:r>
          </a:p>
        </p:txBody>
      </p:sp>
    </p:spTree>
    <p:extLst>
      <p:ext uri="{BB962C8B-B14F-4D97-AF65-F5344CB8AC3E}">
        <p14:creationId xmlns:p14="http://schemas.microsoft.com/office/powerpoint/2010/main" val="38337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8" grpId="0"/>
      <p:bldP spid="12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9CAD-5769-4EEC-9148-2A264039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Signs of Real Benefits from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2A6D2-C665-4999-9F3E-014ABCCC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791200"/>
          </a:xfrm>
        </p:spPr>
        <p:txBody>
          <a:bodyPr/>
          <a:lstStyle/>
          <a:p>
            <a:r>
              <a:rPr lang="en-US" dirty="0"/>
              <a:t>Do passive enrollees </a:t>
            </a:r>
            <a:r>
              <a:rPr lang="en-US" u="sng" dirty="0"/>
              <a:t>benefit</a:t>
            </a:r>
            <a:r>
              <a:rPr lang="en-US" dirty="0"/>
              <a:t> from having health insurance?</a:t>
            </a:r>
          </a:p>
          <a:p>
            <a:pPr lvl="2"/>
            <a:endParaRPr lang="en-US" dirty="0"/>
          </a:p>
          <a:p>
            <a:r>
              <a:rPr lang="en-US" b="1" dirty="0"/>
              <a:t>Metric #1:</a:t>
            </a:r>
            <a:r>
              <a:rPr lang="en-US" dirty="0"/>
              <a:t> </a:t>
            </a:r>
            <a:r>
              <a:rPr lang="en-US" b="1" dirty="0">
                <a:solidFill>
                  <a:srgbClr val="003366"/>
                </a:solidFill>
              </a:rPr>
              <a:t>Risk Protection</a:t>
            </a:r>
          </a:p>
          <a:p>
            <a:pPr lvl="1"/>
            <a:r>
              <a:rPr lang="en-US" dirty="0"/>
              <a:t>Passives are </a:t>
            </a:r>
            <a:r>
              <a:rPr lang="en-US" u="sng" dirty="0"/>
              <a:t>less likely</a:t>
            </a:r>
            <a:r>
              <a:rPr lang="en-US" dirty="0"/>
              <a:t> than actives to experience medical shocks </a:t>
            </a:r>
          </a:p>
          <a:p>
            <a:pPr lvl="1"/>
            <a:r>
              <a:rPr lang="en-US" dirty="0"/>
              <a:t>But the difference is one of degree – </a:t>
            </a:r>
            <a:r>
              <a:rPr lang="en-US" u="sng" dirty="0"/>
              <a:t>they do face real risks</a:t>
            </a:r>
          </a:p>
          <a:p>
            <a:pPr lvl="2"/>
            <a:r>
              <a:rPr lang="en-US" dirty="0"/>
              <a:t>60% as likely to have a high-cost month (&gt;$500, &gt;$1k, or &gt;$2k)</a:t>
            </a:r>
          </a:p>
          <a:p>
            <a:pPr lvl="2"/>
            <a:r>
              <a:rPr lang="en-US" dirty="0"/>
              <a:t>75% as likely to have an emergency hospitalization          </a:t>
            </a:r>
            <a:r>
              <a:rPr lang="en-US" sz="1600" i="1" dirty="0"/>
              <a:t>(</a:t>
            </a:r>
            <a:r>
              <a:rPr lang="en-US" sz="1600" i="1" dirty="0">
                <a:solidFill>
                  <a:schemeClr val="accent2"/>
                </a:solidFill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Graphs</a:t>
            </a:r>
            <a:r>
              <a:rPr lang="en-US" sz="1600" i="1" dirty="0">
                <a:sym typeface="Wingdings" panose="05000000000000000000" pitchFamily="2" charset="2"/>
              </a:rPr>
              <a:t>)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b="1" dirty="0"/>
              <a:t>Metric #2: </a:t>
            </a:r>
            <a:r>
              <a:rPr lang="en-US" b="1" dirty="0">
                <a:solidFill>
                  <a:srgbClr val="003366"/>
                </a:solidFill>
              </a:rPr>
              <a:t>Coverage of Predictable Expenses</a:t>
            </a:r>
          </a:p>
          <a:p>
            <a:pPr lvl="1"/>
            <a:r>
              <a:rPr lang="en-US" dirty="0"/>
              <a:t>About ¼ of passives regularly use a chronic med </a:t>
            </a:r>
            <a:r>
              <a:rPr lang="en-US" i="1" dirty="0"/>
              <a:t>(vs. ½ of active)</a:t>
            </a:r>
          </a:p>
          <a:p>
            <a:pPr lvl="2"/>
            <a:r>
              <a:rPr lang="en-US" dirty="0"/>
              <a:t>Mean cost = $45 per month </a:t>
            </a:r>
            <a:r>
              <a:rPr lang="en-US" dirty="0">
                <a:sym typeface="Wingdings" panose="05000000000000000000" pitchFamily="2" charset="2"/>
              </a:rPr>
              <a:t>( $450 over 10-month spell)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Unlikely to be covered by charity care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Summary:</a:t>
            </a:r>
            <a:r>
              <a:rPr lang="en-US" dirty="0"/>
              <a:t> Signs of meaningful benefits from having insurance (despite failure to actively take up)</a:t>
            </a:r>
          </a:p>
        </p:txBody>
      </p:sp>
    </p:spTree>
    <p:extLst>
      <p:ext uri="{BB962C8B-B14F-4D97-AF65-F5344CB8AC3E}">
        <p14:creationId xmlns:p14="http://schemas.microsoft.com/office/powerpoint/2010/main" val="18811943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0A5A9-7C01-43A4-A52E-0E240D1E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347662"/>
            <a:ext cx="8620125" cy="6162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16E11-7E9E-4DE2-9C83-7DDB34BE8CF3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3" action="ppaction://hlinksldjump"/>
              </a:rPr>
              <a:t>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2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B82-C029-44AB-A5BF-5577B214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Literature and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BD5A6-3189-4112-A6D3-9705DA49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15000"/>
          </a:xfrm>
        </p:spPr>
        <p:txBody>
          <a:bodyPr>
            <a:normAutofit lnSpcReduction="10000"/>
          </a:bodyPr>
          <a:lstStyle/>
          <a:p>
            <a:r>
              <a:rPr lang="en-US" sz="1900" b="1" dirty="0"/>
              <a:t>Health insurance coverage and take-up</a:t>
            </a:r>
          </a:p>
          <a:p>
            <a:pPr lvl="1"/>
            <a:r>
              <a:rPr lang="en-US" sz="1600" dirty="0"/>
              <a:t>Medicaid eligibility &amp; subsidies/penalties matter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[e.g.,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Frean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Gruber, Sommers 2017; Chandra, Gruber, McKnight 2011; Sacks, Lurie, Heim 2020; Tebaldi 2020]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dirty="0"/>
              <a:t>Modest premiums reduce take-up among the poor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[Finkelstein, Hendren, Shepard 2019;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Dague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2014]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rgbClr val="003366"/>
                </a:solidFill>
              </a:rPr>
              <a:t>Contribution</a:t>
            </a:r>
            <a:r>
              <a:rPr lang="en-US" sz="1600" b="1" dirty="0">
                <a:solidFill>
                  <a:srgbClr val="003366"/>
                </a:solidFill>
              </a:rPr>
              <a:t>: Hassles are also a major barrier </a:t>
            </a:r>
            <a:r>
              <a:rPr lang="en-US" sz="1600" b="1" dirty="0">
                <a:solidFill>
                  <a:srgbClr val="003366"/>
                </a:solidFill>
                <a:sym typeface="Wingdings" panose="05000000000000000000" pitchFamily="2" charset="2"/>
              </a:rPr>
              <a:t> role for</a:t>
            </a:r>
            <a:r>
              <a:rPr lang="en-US" sz="1600" b="1" dirty="0">
                <a:solidFill>
                  <a:srgbClr val="003366"/>
                </a:solidFill>
              </a:rPr>
              <a:t> auto-enrollment</a:t>
            </a:r>
          </a:p>
          <a:p>
            <a:endParaRPr lang="en-US" dirty="0"/>
          </a:p>
          <a:p>
            <a:r>
              <a:rPr lang="en-US" sz="1900" b="1" dirty="0"/>
              <a:t>Take-up “nudges” for welfare programs</a:t>
            </a:r>
          </a:p>
          <a:p>
            <a:pPr lvl="1"/>
            <a:r>
              <a:rPr lang="en-US" sz="1600" dirty="0"/>
              <a:t>Non-health programs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[e.g., Bhargava &amp;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Manoli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2016; Finkelstein &amp;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Notowidigdo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2019]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dirty="0"/>
              <a:t>Recent health insurance experiments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Domurat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2019; Ericson et al. 2020]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rgbClr val="003366"/>
                </a:solidFill>
              </a:rPr>
              <a:t>Contribution</a:t>
            </a:r>
            <a:r>
              <a:rPr lang="en-US" sz="1600" b="1" dirty="0">
                <a:solidFill>
                  <a:srgbClr val="003366"/>
                </a:solidFill>
              </a:rPr>
              <a:t>: </a:t>
            </a:r>
            <a:r>
              <a:rPr lang="en-US" sz="1600" dirty="0">
                <a:solidFill>
                  <a:srgbClr val="003366"/>
                </a:solidFill>
              </a:rPr>
              <a:t>Much larger impact of auto enrollment </a:t>
            </a:r>
            <a:r>
              <a:rPr lang="en-US" sz="1600" i="1" dirty="0">
                <a:solidFill>
                  <a:srgbClr val="003366"/>
                </a:solidFill>
              </a:rPr>
              <a:t>(+30-50% pts)</a:t>
            </a:r>
            <a:r>
              <a:rPr lang="en-US" sz="1600" dirty="0">
                <a:solidFill>
                  <a:srgbClr val="003366"/>
                </a:solidFill>
              </a:rPr>
              <a:t> versus simplified enrollment </a:t>
            </a:r>
            <a:r>
              <a:rPr lang="en-US" sz="1600" i="1" dirty="0">
                <a:solidFill>
                  <a:srgbClr val="003366"/>
                </a:solidFill>
              </a:rPr>
              <a:t>(+1-3% pts)</a:t>
            </a:r>
            <a:r>
              <a:rPr lang="en-US" sz="1600" dirty="0">
                <a:solidFill>
                  <a:srgbClr val="003366"/>
                </a:solidFill>
              </a:rPr>
              <a:t> – suggests </a:t>
            </a:r>
            <a:r>
              <a:rPr lang="en-US" sz="1600" u="sng" dirty="0">
                <a:solidFill>
                  <a:srgbClr val="003366"/>
                </a:solidFill>
              </a:rPr>
              <a:t>fully automatic</a:t>
            </a:r>
            <a:r>
              <a:rPr lang="en-US" sz="1600" dirty="0">
                <a:solidFill>
                  <a:srgbClr val="003366"/>
                </a:solidFill>
              </a:rPr>
              <a:t> is key</a:t>
            </a:r>
          </a:p>
          <a:p>
            <a:endParaRPr lang="en-US" sz="1600" dirty="0">
              <a:solidFill>
                <a:srgbClr val="003366"/>
              </a:solidFill>
            </a:endParaRPr>
          </a:p>
          <a:p>
            <a:r>
              <a:rPr lang="en-US" sz="1800" b="1" dirty="0"/>
              <a:t>Economics of ordeals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Active debate about whether ordeals lead to “self-screening” on value or not.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rgbClr val="003366"/>
                </a:solidFill>
              </a:rPr>
              <a:t>Contribution:</a:t>
            </a:r>
            <a:r>
              <a:rPr lang="en-US" sz="1600" dirty="0">
                <a:solidFill>
                  <a:srgbClr val="003366"/>
                </a:solidFill>
              </a:rPr>
              <a:t> Analyze ordeals for selection markets, showing how classic logic breaks down (even without behavioral frictions)</a:t>
            </a:r>
          </a:p>
        </p:txBody>
      </p:sp>
    </p:spTree>
    <p:extLst>
      <p:ext uri="{BB962C8B-B14F-4D97-AF65-F5344CB8AC3E}">
        <p14:creationId xmlns:p14="http://schemas.microsoft.com/office/powerpoint/2010/main" val="32907081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9CAD-5769-4EEC-9148-2A264039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Probability of Medical Shocks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D5975AE-F67C-4DF5-AECD-9958B8B7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1103313"/>
            <a:ext cx="7475538" cy="4545012"/>
          </a:xfrm>
          <a:prstGeom prst="rect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354DE9CD-DC86-4127-9F1E-DAA3343FF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8" y="5522913"/>
            <a:ext cx="7488238" cy="0"/>
          </a:xfrm>
          <a:prstGeom prst="line">
            <a:avLst/>
          </a:prstGeom>
          <a:noFill/>
          <a:ln w="19050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CBB6C8A8-358B-4DCA-83C0-51674D7CE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8" y="4664075"/>
            <a:ext cx="7488238" cy="0"/>
          </a:xfrm>
          <a:prstGeom prst="line">
            <a:avLst/>
          </a:prstGeom>
          <a:noFill/>
          <a:ln w="19050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00E6BA6D-BEDD-4AF0-9FF4-707150177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8" y="3805238"/>
            <a:ext cx="7488238" cy="0"/>
          </a:xfrm>
          <a:prstGeom prst="line">
            <a:avLst/>
          </a:prstGeom>
          <a:noFill/>
          <a:ln w="19050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67412999-77C4-4997-AAF8-A550285CB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8" y="2946400"/>
            <a:ext cx="7488238" cy="0"/>
          </a:xfrm>
          <a:prstGeom prst="line">
            <a:avLst/>
          </a:prstGeom>
          <a:noFill/>
          <a:ln w="19050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6CE39153-0BD6-49E2-BEA3-E6C5CB243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8" y="2087563"/>
            <a:ext cx="7488238" cy="0"/>
          </a:xfrm>
          <a:prstGeom prst="line">
            <a:avLst/>
          </a:prstGeom>
          <a:noFill/>
          <a:ln w="19050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F48411DF-ADE7-4C05-AF31-1533D3AF1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8" y="1230313"/>
            <a:ext cx="7488238" cy="0"/>
          </a:xfrm>
          <a:prstGeom prst="line">
            <a:avLst/>
          </a:prstGeom>
          <a:noFill/>
          <a:ln w="19050" cap="flat">
            <a:solidFill>
              <a:srgbClr val="EAF2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0327B14A-562C-462D-9887-11DB5542B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1668463"/>
            <a:ext cx="515938" cy="3854450"/>
          </a:xfrm>
          <a:prstGeom prst="rect">
            <a:avLst/>
          </a:prstGeom>
          <a:solidFill>
            <a:srgbClr val="486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6C61398-575A-4076-8587-57B6CA74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1674813"/>
            <a:ext cx="503238" cy="3841750"/>
          </a:xfrm>
          <a:prstGeom prst="rect">
            <a:avLst/>
          </a:prstGeom>
          <a:noFill/>
          <a:ln w="12700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05C18D6F-AF2D-43BD-95FD-95BB83E9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019425"/>
            <a:ext cx="515938" cy="2503487"/>
          </a:xfrm>
          <a:prstGeom prst="rect">
            <a:avLst/>
          </a:prstGeom>
          <a:solidFill>
            <a:srgbClr val="486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0481D48-B708-4844-8283-C120D4384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3025775"/>
            <a:ext cx="503238" cy="2490787"/>
          </a:xfrm>
          <a:prstGeom prst="rect">
            <a:avLst/>
          </a:prstGeom>
          <a:noFill/>
          <a:ln w="12700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D7EB37CE-E721-436E-8DE6-FD4790CEE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3960813"/>
            <a:ext cx="515938" cy="1562100"/>
          </a:xfrm>
          <a:prstGeom prst="rect">
            <a:avLst/>
          </a:prstGeom>
          <a:solidFill>
            <a:srgbClr val="486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B5A0C34-1A53-472E-8CFB-F28833EC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3967163"/>
            <a:ext cx="504825" cy="1549400"/>
          </a:xfrm>
          <a:prstGeom prst="rect">
            <a:avLst/>
          </a:prstGeom>
          <a:noFill/>
          <a:ln w="12700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67A74884-18A0-459D-BDE6-7EB4F61A1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4711700"/>
            <a:ext cx="515938" cy="811212"/>
          </a:xfrm>
          <a:prstGeom prst="rect">
            <a:avLst/>
          </a:prstGeom>
          <a:solidFill>
            <a:srgbClr val="486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F1B4512-8662-4DD8-8BF5-5B73E39C3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38" y="4716463"/>
            <a:ext cx="504825" cy="800100"/>
          </a:xfrm>
          <a:prstGeom prst="rect">
            <a:avLst/>
          </a:prstGeom>
          <a:noFill/>
          <a:ln w="12700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5A718B3-C90C-4315-BBA5-A91887D26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365750"/>
            <a:ext cx="515938" cy="157162"/>
          </a:xfrm>
          <a:prstGeom prst="rect">
            <a:avLst/>
          </a:prstGeom>
          <a:solidFill>
            <a:srgbClr val="486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864634EF-3C05-42E3-8E4E-25FE496A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650" y="5372100"/>
            <a:ext cx="503238" cy="144462"/>
          </a:xfrm>
          <a:prstGeom prst="rect">
            <a:avLst/>
          </a:prstGeom>
          <a:noFill/>
          <a:ln w="12700" cap="flat">
            <a:solidFill>
              <a:srgbClr val="1A47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74784999-1C92-4D86-86E5-60D8C44E1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2601913"/>
            <a:ext cx="515938" cy="2921000"/>
          </a:xfrm>
          <a:prstGeom prst="rect">
            <a:avLst/>
          </a:prstGeom>
          <a:solidFill>
            <a:srgbClr val="A6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001B923-8E41-4BA1-ADDA-164C6098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2608263"/>
            <a:ext cx="503238" cy="2908300"/>
          </a:xfrm>
          <a:prstGeom prst="rect">
            <a:avLst/>
          </a:prstGeom>
          <a:noFill/>
          <a:ln w="12700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4224153F-9946-421D-9698-721E9BC0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3967163"/>
            <a:ext cx="515938" cy="1555750"/>
          </a:xfrm>
          <a:prstGeom prst="rect">
            <a:avLst/>
          </a:prstGeom>
          <a:solidFill>
            <a:srgbClr val="A6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41640124-94A7-437B-B3F1-5EA74031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973513"/>
            <a:ext cx="503238" cy="1543050"/>
          </a:xfrm>
          <a:prstGeom prst="rect">
            <a:avLst/>
          </a:prstGeom>
          <a:noFill/>
          <a:ln w="12700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5F5C8B96-8842-4D94-9FB3-6C372D4DC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4622800"/>
            <a:ext cx="514350" cy="900112"/>
          </a:xfrm>
          <a:prstGeom prst="rect">
            <a:avLst/>
          </a:prstGeom>
          <a:solidFill>
            <a:srgbClr val="A6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AA49992B-8D5E-4C6A-9CB2-A1FCFC935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4627563"/>
            <a:ext cx="504825" cy="889000"/>
          </a:xfrm>
          <a:prstGeom prst="rect">
            <a:avLst/>
          </a:prstGeom>
          <a:noFill/>
          <a:ln w="12700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95A99927-18B2-4FF6-9277-9A65F292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5053013"/>
            <a:ext cx="515938" cy="469900"/>
          </a:xfrm>
          <a:prstGeom prst="rect">
            <a:avLst/>
          </a:prstGeom>
          <a:solidFill>
            <a:srgbClr val="A6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1822EFFD-E11C-43FD-B943-2CBD7BC0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5059363"/>
            <a:ext cx="503238" cy="457200"/>
          </a:xfrm>
          <a:prstGeom prst="rect">
            <a:avLst/>
          </a:prstGeom>
          <a:noFill/>
          <a:ln w="12700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985F0FF2-9B1E-4BA3-B1DA-A77C9CDA7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5405438"/>
            <a:ext cx="515938" cy="117475"/>
          </a:xfrm>
          <a:prstGeom prst="rect">
            <a:avLst/>
          </a:prstGeom>
          <a:solidFill>
            <a:srgbClr val="A6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C73A497F-BB50-437B-83CF-71ECBFB8B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5411788"/>
            <a:ext cx="503238" cy="104775"/>
          </a:xfrm>
          <a:prstGeom prst="rect">
            <a:avLst/>
          </a:prstGeom>
          <a:noFill/>
          <a:ln w="12700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2B9626C5-8C93-4DFA-A9BE-EB3163D5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031" y="14335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90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EA043E38-7F67-4092-8612-0461ED5D2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56" y="2370138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68%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7395B91B-390C-4369-A394-F73E0211E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681" y="1083634"/>
            <a:ext cx="11477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ratio = 0.76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A2074DB0-EE4B-4810-BCF4-1D90F6DB1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88" y="278606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58%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FDEBA4AC-4C6D-4411-9596-91B75CB53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625" y="3735388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C2D33064-748A-4668-8B4A-B28AEAD1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964" y="2418884"/>
            <a:ext cx="11477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ratio = 0.62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70ACD5F3-3C64-4817-83E5-1AB48F9F1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500" y="3727450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5CCABADC-693F-4A81-A00E-1BB6FA60E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850" y="4387850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829DDD7C-9594-4917-86E3-454F6B4DC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103" y="3338840"/>
            <a:ext cx="11477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ratio = 0.58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8733FDD9-A367-439E-AE11-E9E0C588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313" y="4478338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C3AB22CD-0C26-4598-A964-AFA2CF091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250" y="4821238"/>
            <a:ext cx="3951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9DC5C4A0-0480-4B5C-A91E-CDEE4AAC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785" y="4080573"/>
            <a:ext cx="11477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ratio = 0.58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FBE72255-7DCB-440E-A497-88625E6BF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5135563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3.6%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id="{1B5C8F35-4C1A-4279-97E4-D14F29A8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5" y="5173663"/>
            <a:ext cx="5257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2.7%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09406FC1-7C89-4DCD-93A6-AE2164605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500" y="4718662"/>
            <a:ext cx="11477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700" b="1" i="1" dirty="0">
                <a:solidFill>
                  <a:srgbClr val="000000"/>
                </a:solidFill>
              </a:rPr>
              <a:t>ratio</a:t>
            </a:r>
            <a:r>
              <a:rPr kumimoji="0" lang="en-US" altLang="en-US" sz="1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0.75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Line 49">
            <a:extLst>
              <a:ext uri="{FF2B5EF4-FFF2-40B4-BE49-F238E27FC236}">
                <a16:creationId xmlns:a16="http://schemas.microsoft.com/office/drawing/2014/main" id="{2A401A19-837D-470F-A7ED-CD6E34A75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288" y="1096963"/>
            <a:ext cx="0" cy="45577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0">
            <a:extLst>
              <a:ext uri="{FF2B5EF4-FFF2-40B4-BE49-F238E27FC236}">
                <a16:creationId xmlns:a16="http://schemas.microsoft.com/office/drawing/2014/main" id="{D5664593-B928-4041-936E-C1D2CDE08A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150" y="5522913"/>
            <a:ext cx="841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BE8F261A-314A-4C78-AC9E-B8ECBE5469B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3263" y="5327650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FDAE1691-D1AE-4739-9A11-89A1690D62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150" y="4664075"/>
            <a:ext cx="841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id="{616BF90E-976B-4202-913F-AC1E9991F6C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3425" y="4530725"/>
            <a:ext cx="155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4">
            <a:extLst>
              <a:ext uri="{FF2B5EF4-FFF2-40B4-BE49-F238E27FC236}">
                <a16:creationId xmlns:a16="http://schemas.microsoft.com/office/drawing/2014/main" id="{80B3229A-83DC-4663-9D1F-8CFD95D1242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3263" y="4441825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Line 55">
            <a:extLst>
              <a:ext uri="{FF2B5EF4-FFF2-40B4-BE49-F238E27FC236}">
                <a16:creationId xmlns:a16="http://schemas.microsoft.com/office/drawing/2014/main" id="{FF4C3840-8993-42EB-BF86-CFA41AAAC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150" y="3805238"/>
            <a:ext cx="841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6B1012F1-B555-451D-ADB1-4935A5C1860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3425" y="3671888"/>
            <a:ext cx="155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E0492142-C4A7-4BE1-BFE4-86C5D7792B4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3263" y="3582988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Line 58">
            <a:extLst>
              <a:ext uri="{FF2B5EF4-FFF2-40B4-BE49-F238E27FC236}">
                <a16:creationId xmlns:a16="http://schemas.microsoft.com/office/drawing/2014/main" id="{72895753-5BA5-4D96-8326-162CE72586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150" y="2946400"/>
            <a:ext cx="841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A8B4DA51-8240-4A8C-B6DE-7005344BBB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3425" y="2813050"/>
            <a:ext cx="155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97C17B56-0E74-4505-89F5-AEEF5175AEA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3263" y="2724150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Line 61">
            <a:extLst>
              <a:ext uri="{FF2B5EF4-FFF2-40B4-BE49-F238E27FC236}">
                <a16:creationId xmlns:a16="http://schemas.microsoft.com/office/drawing/2014/main" id="{279849A0-9022-464A-83CA-65E683DE87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150" y="2087563"/>
            <a:ext cx="841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2">
            <a:extLst>
              <a:ext uri="{FF2B5EF4-FFF2-40B4-BE49-F238E27FC236}">
                <a16:creationId xmlns:a16="http://schemas.microsoft.com/office/drawing/2014/main" id="{51F7D51B-47D1-4EF9-B719-DC35434657C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3425" y="1954213"/>
            <a:ext cx="155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EF7E7A0B-6A96-44CB-81D0-6ADD60EEFA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3263" y="1865313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Line 64">
            <a:extLst>
              <a:ext uri="{FF2B5EF4-FFF2-40B4-BE49-F238E27FC236}">
                <a16:creationId xmlns:a16="http://schemas.microsoft.com/office/drawing/2014/main" id="{85C5DF79-05C8-46AD-AFB6-4A09FB71D8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150" y="1230313"/>
            <a:ext cx="841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5">
            <a:extLst>
              <a:ext uri="{FF2B5EF4-FFF2-40B4-BE49-F238E27FC236}">
                <a16:creationId xmlns:a16="http://schemas.microsoft.com/office/drawing/2014/main" id="{350791A3-CC8D-4518-996F-751164DFCFD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3263" y="1035050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66">
            <a:extLst>
              <a:ext uri="{FF2B5EF4-FFF2-40B4-BE49-F238E27FC236}">
                <a16:creationId xmlns:a16="http://schemas.microsoft.com/office/drawing/2014/main" id="{D9941F27-AA56-49D0-AF93-3BA3766B0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8" y="5654675"/>
            <a:ext cx="74882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E39990B5-4949-4C79-9D37-005263762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699125"/>
            <a:ext cx="9667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 &gt;$0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C00FEF00-3643-4384-92D5-06D6878B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5699125"/>
            <a:ext cx="1209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 &gt;$500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63710655-EFA4-4376-BC1B-0CC6DE6B5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38" y="5699125"/>
            <a:ext cx="10747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 &gt;$1k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0">
            <a:extLst>
              <a:ext uri="{FF2B5EF4-FFF2-40B4-BE49-F238E27FC236}">
                <a16:creationId xmlns:a16="http://schemas.microsoft.com/office/drawing/2014/main" id="{78B5D775-DA00-4BD4-95EB-177ECFBC1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5699125"/>
            <a:ext cx="10747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 &gt;$2k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1">
            <a:extLst>
              <a:ext uri="{FF2B5EF4-FFF2-40B4-BE49-F238E27FC236}">
                <a16:creationId xmlns:a16="http://schemas.microsoft.com/office/drawing/2014/main" id="{EDEB00F9-CCE3-49A1-856D-3C383B49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5699125"/>
            <a:ext cx="1450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IP Emergency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2">
            <a:extLst>
              <a:ext uri="{FF2B5EF4-FFF2-40B4-BE49-F238E27FC236}">
                <a16:creationId xmlns:a16="http://schemas.microsoft.com/office/drawing/2014/main" id="{3F6160DA-31D8-4616-A01A-07C8BB696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6021219"/>
            <a:ext cx="7440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Share with High-Cost Month/Event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(first year enrolled)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5A8B288-77E9-4143-BB9E-2A9955034B44}"/>
              </a:ext>
            </a:extLst>
          </p:cNvPr>
          <p:cNvGrpSpPr/>
          <p:nvPr/>
        </p:nvGrpSpPr>
        <p:grpSpPr>
          <a:xfrm>
            <a:off x="2971800" y="6353475"/>
            <a:ext cx="3660775" cy="379412"/>
            <a:chOff x="3121025" y="6257925"/>
            <a:chExt cx="3660775" cy="379412"/>
          </a:xfrm>
        </p:grpSpPr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3E9E7655-1407-4551-B3A8-32662134C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025" y="6257925"/>
              <a:ext cx="3660775" cy="379412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35B05636-2B44-42E1-B504-9BF701C53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6342063"/>
              <a:ext cx="785813" cy="209550"/>
            </a:xfrm>
            <a:prstGeom prst="rect">
              <a:avLst/>
            </a:prstGeom>
            <a:solidFill>
              <a:srgbClr val="486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B998DEFC-4CDE-44EC-B6AB-E591568A0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6348413"/>
              <a:ext cx="773113" cy="198437"/>
            </a:xfrm>
            <a:prstGeom prst="rect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C68D2683-435B-4FE8-A766-F3A67DB6F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6342063"/>
              <a:ext cx="785813" cy="209550"/>
            </a:xfrm>
            <a:prstGeom prst="rect">
              <a:avLst/>
            </a:prstGeom>
            <a:solidFill>
              <a:srgbClr val="A6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0DE7B4E1-77EB-4DA0-AA7E-72010DC4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450" y="6348413"/>
              <a:ext cx="773113" cy="198437"/>
            </a:xfrm>
            <a:prstGeom prst="rect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>
              <a:extLst>
                <a:ext uri="{FF2B5EF4-FFF2-40B4-BE49-F238E27FC236}">
                  <a16:creationId xmlns:a16="http://schemas.microsoft.com/office/drawing/2014/main" id="{03AAE1A9-7389-43A7-A2FB-84953162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388" y="6343650"/>
              <a:ext cx="6858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Active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0">
              <a:extLst>
                <a:ext uri="{FF2B5EF4-FFF2-40B4-BE49-F238E27FC236}">
                  <a16:creationId xmlns:a16="http://schemas.microsoft.com/office/drawing/2014/main" id="{F39B9074-C9B2-4761-A9D0-BF7506F6A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2325" y="6343650"/>
              <a:ext cx="76463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Passive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4" name="Rectangle 22">
            <a:extLst>
              <a:ext uri="{FF2B5EF4-FFF2-40B4-BE49-F238E27FC236}">
                <a16:creationId xmlns:a16="http://schemas.microsoft.com/office/drawing/2014/main" id="{1BDA1022-F3F2-4A65-B4CC-2248A779A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1" y="1333343"/>
            <a:ext cx="5091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1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Key point</a:t>
            </a:r>
            <a:r>
              <a:rPr kumimoji="0" lang="en-US" altLang="en-US" b="1" i="1" u="none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:</a:t>
            </a:r>
            <a:r>
              <a:rPr kumimoji="0" lang="en-US" altLang="en-US" i="1" u="none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 Passives are </a:t>
            </a:r>
            <a:r>
              <a:rPr kumimoji="0" lang="en-US" altLang="en-US" i="1" u="sng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lower-risk</a:t>
            </a:r>
            <a:r>
              <a:rPr kumimoji="0" lang="en-US" altLang="en-US" i="1" u="none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, but still </a:t>
            </a:r>
            <a:br>
              <a:rPr kumimoji="0" lang="en-US" altLang="en-US" i="1" u="none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</a:br>
            <a:r>
              <a:rPr lang="en-US" altLang="en-US" i="1" u="sng" dirty="0">
                <a:solidFill>
                  <a:srgbClr val="003366"/>
                </a:solidFill>
              </a:rPr>
              <a:t>reasonably</a:t>
            </a:r>
            <a:r>
              <a:rPr kumimoji="0" lang="en-US" altLang="en-US" i="1" u="sng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 likely</a:t>
            </a:r>
            <a:r>
              <a:rPr kumimoji="0" lang="en-US" altLang="en-US" i="1" u="none" strike="noStrike" cap="none" normalizeH="0" dirty="0">
                <a:ln>
                  <a:noFill/>
                </a:ln>
                <a:solidFill>
                  <a:srgbClr val="003366"/>
                </a:solidFill>
                <a:effectLst/>
              </a:rPr>
              <a:t> to have a medical need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B1799F-6F68-4A83-96A0-9FC5E2AF5D0C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3" action="ppaction://hlinksldjump"/>
              </a:rPr>
              <a:t>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07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083A-9056-43A7-AF2E-09BEBE12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Evidence of Choice Overload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815678-1EF4-4B3B-ACE4-82725E57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relationship between choice set size and passive enrollment rate, either cross-sectionally or using plan entry/exit (DD)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4106C-BE46-4B7F-BFE3-6EAB9DEA4E8A}"/>
              </a:ext>
            </a:extLst>
          </p:cNvPr>
          <p:cNvSpPr txBox="1"/>
          <p:nvPr/>
        </p:nvSpPr>
        <p:spPr>
          <a:xfrm>
            <a:off x="304800" y="6400800"/>
            <a:ext cx="1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  <a:hlinkClick r:id="rId2" action="ppaction://hlinksldjump"/>
              </a:rPr>
              <a:t> Go back</a:t>
            </a: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62C58D7E-FADD-4F4E-9558-8D79676846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3000" y="2286000"/>
            <a:ext cx="6659563" cy="2514600"/>
            <a:chOff x="720" y="1296"/>
            <a:chExt cx="4195" cy="158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BDB9861-CF4C-46D7-8D16-E62A0DF1BB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0" y="1296"/>
              <a:ext cx="418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15A30E63-A934-4D66-B905-1F3565AB5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500"/>
              <a:ext cx="6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# of Plans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AD95561-0E02-4F90-8C8E-98554E0B9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1685"/>
              <a:ext cx="62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Available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957E257-F733-43E0-8C04-369674929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1500"/>
              <a:ext cx="5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Passive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572F683F-C745-4E7E-86F3-9788171C8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" y="1685"/>
              <a:ext cx="32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F4FB9A9-950C-441A-8E58-8D73C502B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00"/>
              <a:ext cx="82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Sample Size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C0B8C11-73CC-4678-82E8-DEC122174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685"/>
              <a:ext cx="97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(new enrollees)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FBA7E224-CEF2-4321-A2A9-7E740F2CF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898"/>
              <a:ext cx="12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586CB66-487E-4E4B-949F-879B445B4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1898"/>
              <a:ext cx="43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33.9%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D9F32B09-3208-4EFB-B1AA-273C8048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1898"/>
              <a:ext cx="3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6,696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8D9BF030-439E-4C5D-A590-8364D5DA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1898"/>
              <a:ext cx="6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7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#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Plans*Post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A3F5D3AB-194F-4070-89A0-E1DBAF5EB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1898"/>
              <a:ext cx="43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-0.014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EAC8D87C-9950-4B0D-8057-97FC26E47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2083"/>
              <a:ext cx="12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9694960B-3646-41D6-A4E5-5B06469C2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2083"/>
              <a:ext cx="43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34.5%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6B10E738-2FAB-414C-9D66-A2084326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2083"/>
              <a:ext cx="3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5,009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121E030D-A029-4DD3-8418-5392E4FAA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083"/>
              <a:ext cx="4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(0.011)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01ADA85A-330C-49E0-8964-885A96214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2269"/>
              <a:ext cx="12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7AD8FB79-6DBA-4185-817E-078F703F7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2269"/>
              <a:ext cx="43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35.2%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D35D1A12-5A9A-432C-BDEB-6D55A0465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269"/>
              <a:ext cx="46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50,886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B861F9C-9701-40D5-AA10-402D26A1F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269"/>
              <a:ext cx="66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Num Obs.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437096AD-715D-45E3-9E01-C48CE5243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2454"/>
              <a:ext cx="12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1882860D-67ED-4F8D-80DF-0720F8DF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2454"/>
              <a:ext cx="43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32.9%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F7174EE4-5748-40EE-A317-845C4F64E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454"/>
              <a:ext cx="46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46,103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53EBC2C-92EB-4B08-94ED-3CFD3761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454"/>
              <a:ext cx="8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(area-months)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4AC6EFA3-5A4D-4773-8C89-889C4B60C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2454"/>
              <a:ext cx="2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874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0FB2F3D-8082-445D-8BFA-25D8F7CA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" y="2639"/>
              <a:ext cx="2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Avg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832E0EE6-B047-4363-91BE-02D925933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" y="2639"/>
              <a:ext cx="43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34.1%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0238C845-48F7-485B-973D-C2A231FB2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639"/>
              <a:ext cx="5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108,694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1B18AB00-1A10-4347-BBC0-D0A0C45A2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315"/>
              <a:ext cx="134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Panel B: Diff-in-Diff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C412C04F-2034-4A17-BDB6-26EC01EAE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315"/>
              <a:ext cx="220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Panel A: Cross-Area Relationship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FE780D05-E6F4-4BE9-A549-9B289C762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1602"/>
              <a:ext cx="143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Outcome: Passive Rate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E56E5059-C3D8-4C14-9681-3CCEE7C89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481"/>
              <a:ext cx="23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3F721621-DD6E-4407-A3BA-0254C1B53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481"/>
              <a:ext cx="23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B168CB7D-EEA6-4ACB-8B1F-638D19D4F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52"/>
              <a:ext cx="23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2E8E0E8C-341A-4A13-8BEB-B4BB84D64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852"/>
              <a:ext cx="233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B52E2410-19AA-4FA1-9A50-19548B126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70"/>
              <a:ext cx="23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3DB710DA-5DBD-4E27-BA57-A4ABA1D26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870"/>
              <a:ext cx="23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2D2CE448-5C35-414E-914A-71F2ECE1A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296"/>
              <a:ext cx="41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007189B0-9382-4793-BD6B-529BE0C77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296"/>
              <a:ext cx="418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F7BA716B-5741-43D3-B48F-C4BB83B97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1481"/>
              <a:ext cx="1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0E2A9B65-FF47-4877-B7DB-51D8AE6F3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1481"/>
              <a:ext cx="158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0D3518D3-4BA7-4A9B-8671-559767F53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1852"/>
              <a:ext cx="1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1E413AB1-CABC-4375-95CF-A7CBA683B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1852"/>
              <a:ext cx="1580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F4612BB3-2413-4523-A195-B5566AAD7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1870"/>
              <a:ext cx="1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9F4CA8CE-B71F-4242-BF5F-01C67797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1870"/>
              <a:ext cx="158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90E876B5-A200-4FF3-B4B7-BB41C8B9B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611"/>
              <a:ext cx="23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EED73155-F863-4303-A4AF-7BB5CF624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11"/>
              <a:ext cx="23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E3392C9E-6CF8-4D16-813E-36B080336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871"/>
              <a:ext cx="41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48D23E6C-134E-4D90-8275-6C5FBD118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871"/>
              <a:ext cx="418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95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5FF1-6F1C-43BF-AAB0-221AD163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737F-801B-432B-A698-EF93C575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90000"/>
              <a:buFont typeface="+mj-lt"/>
              <a:buAutoNum type="arabicPeriod"/>
            </a:pPr>
            <a:endParaRPr lang="en-US" b="1" dirty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b="1" dirty="0"/>
              <a:t>Model: </a:t>
            </a:r>
            <a:r>
              <a:rPr lang="en-US" dirty="0"/>
              <a:t>When Do Ordeals Target Well? </a:t>
            </a:r>
          </a:p>
          <a:p>
            <a:pPr marL="457200" indent="-457200">
              <a:buSzPct val="90000"/>
              <a:buFont typeface="+mj-lt"/>
              <a:buAutoNum type="arabicPeriod"/>
            </a:pPr>
            <a:endParaRPr lang="en-US" b="1" dirty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b="1" dirty="0"/>
              <a:t>Setting and Policy Variation</a:t>
            </a:r>
          </a:p>
          <a:p>
            <a:pPr marL="457200" indent="-457200">
              <a:buSzPct val="9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b="1" dirty="0"/>
              <a:t>Descriptive Results: </a:t>
            </a:r>
            <a:r>
              <a:rPr lang="en-US" dirty="0"/>
              <a:t>Enrollment and Targeting Impacts</a:t>
            </a:r>
            <a:endParaRPr lang="en-US" b="1" dirty="0"/>
          </a:p>
          <a:p>
            <a:pPr marL="457200" indent="-457200">
              <a:buSzPct val="9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b="1" dirty="0"/>
              <a:t>Empirical Model: </a:t>
            </a:r>
            <a:r>
              <a:rPr lang="en-US" dirty="0"/>
              <a:t>Welfare Analysis of Health Insurance Ordeal</a:t>
            </a:r>
          </a:p>
          <a:p>
            <a:pPr marL="457200" indent="-457200">
              <a:buSzPct val="9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1715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Model: When Do Ordeals Target Well?</a:t>
            </a:r>
          </a:p>
        </p:txBody>
      </p:sp>
    </p:spTree>
    <p:extLst>
      <p:ext uri="{BB962C8B-B14F-4D97-AF65-F5344CB8AC3E}">
        <p14:creationId xmlns:p14="http://schemas.microsoft.com/office/powerpoint/2010/main" val="3266689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A201@DCDFKGOFUVW0Y5J4" val="5302"/>
  <p:tag name="FIRSTRA203@UQHJGUNFUVW0Y5HA" val="53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68121</TotalTime>
  <Words>5323</Words>
  <Application>Microsoft Office PowerPoint</Application>
  <PresentationFormat>On-screen Show (4:3)</PresentationFormat>
  <Paragraphs>1135</Paragraphs>
  <Slides>71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7" baseType="lpstr">
      <vt:lpstr>ＭＳ Ｐゴシック</vt:lpstr>
      <vt:lpstr>Arial</vt:lpstr>
      <vt:lpstr>Calibri</vt:lpstr>
      <vt:lpstr>Cambria Math</vt:lpstr>
      <vt:lpstr>cmss10</vt:lpstr>
      <vt:lpstr>Symbol</vt:lpstr>
      <vt:lpstr>Times New Roman</vt:lpstr>
      <vt:lpstr>Wingdings</vt:lpstr>
      <vt:lpstr>Office Theme</vt:lpstr>
      <vt:lpstr>Beamer Template</vt:lpstr>
      <vt:lpstr>1_Beamer Template</vt:lpstr>
      <vt:lpstr>8_Beamer Slides - Title and Outlines</vt:lpstr>
      <vt:lpstr>2_Beamer Template</vt:lpstr>
      <vt:lpstr>3_Beamer Template</vt:lpstr>
      <vt:lpstr>4_Beamer Template</vt:lpstr>
      <vt:lpstr>Equation</vt:lpstr>
      <vt:lpstr>PowerPoint Presentation</vt:lpstr>
      <vt:lpstr>Motivation #1: Persistent Uninsurance</vt:lpstr>
      <vt:lpstr>Two Approaches to Expand Take-Up</vt:lpstr>
      <vt:lpstr>Motivation #2: Economics of Ordeals</vt:lpstr>
      <vt:lpstr>Overview of Paper</vt:lpstr>
      <vt:lpstr>Summary of Results</vt:lpstr>
      <vt:lpstr>Related Literature and Contributions</vt:lpstr>
      <vt:lpstr>Outline</vt:lpstr>
      <vt:lpstr>Model: When Do Ordeals Target Well?</vt:lpstr>
      <vt:lpstr>Model Setup</vt:lpstr>
      <vt:lpstr>When is an Ordeal Optimal?</vt:lpstr>
      <vt:lpstr>Graphical Model of Targeting Gains</vt:lpstr>
      <vt:lpstr>Graphical Model: Sorting on Value</vt:lpstr>
      <vt:lpstr>Alternate Case: Unfavorable Sorting on Value</vt:lpstr>
      <vt:lpstr>From Value Sorting to Welfare</vt:lpstr>
      <vt:lpstr>Cost Sorting: Non-Selection Market</vt:lpstr>
      <vt:lpstr>Cost Sorting: Adverse Selection (modest)</vt:lpstr>
      <vt:lpstr>Targeting Efficacy and Adverse Selection Tax</vt:lpstr>
      <vt:lpstr>Strong Selection  Backward Sorting</vt:lpstr>
      <vt:lpstr>Setting and Policy Variation</vt:lpstr>
      <vt:lpstr>Context: Fragmented U.S. Health Insurance</vt:lpstr>
      <vt:lpstr>Setting: Massachusetts Pre-ACA Exchange </vt:lpstr>
      <vt:lpstr>Enrollment Process and Default Policy</vt:lpstr>
      <vt:lpstr>Enrollment Process and Default Policy</vt:lpstr>
      <vt:lpstr>Auto Enrollment Policy Variation</vt:lpstr>
      <vt:lpstr>Data and Key Variables </vt:lpstr>
      <vt:lpstr>Results #1: Impact on Enrollment</vt:lpstr>
      <vt:lpstr>PowerPoint Presentation</vt:lpstr>
      <vt:lpstr>DD Estimates: Large Decline in New Enrollment</vt:lpstr>
      <vt:lpstr>DD Estimates: No Change in Active Enrollment</vt:lpstr>
      <vt:lpstr>Summary: Causal Effect on Enrollment</vt:lpstr>
      <vt:lpstr>Mechanisms: Why Don’t People Actively Enroll?</vt:lpstr>
      <vt:lpstr>Results #2: Targeting Implications</vt:lpstr>
      <vt:lpstr>Targeting: Active vs. Passive Enrollees</vt:lpstr>
      <vt:lpstr>Passive Rate: Higher for Young and Males</vt:lpstr>
      <vt:lpstr>Passive Rate: Higher for Healthy (low-risk)</vt:lpstr>
      <vt:lpstr>Robustness: Inferring Targeting from Policy Change</vt:lpstr>
      <vt:lpstr>Differential Use of Charity Care Sources</vt:lpstr>
      <vt:lpstr>Summary of Targeting Findings</vt:lpstr>
      <vt:lpstr>Empirical Welfare Model</vt:lpstr>
      <vt:lpstr>Estimating the Model</vt:lpstr>
      <vt:lpstr>Model Estimates: Selection on Value</vt:lpstr>
      <vt:lpstr>Model Estimates: Value-Cost Correlation</vt:lpstr>
      <vt:lpstr>Targeting Impact of Auto-Enrollment</vt:lpstr>
      <vt:lpstr>Robustness Checks</vt:lpstr>
      <vt:lpstr>Conclusion</vt:lpstr>
      <vt:lpstr>Conclusion</vt:lpstr>
      <vt:lpstr>Thank You!</vt:lpstr>
      <vt:lpstr>Appendix Slides</vt:lpstr>
      <vt:lpstr>Cost Effectiveness: Auto Enrollment vs. Subsidies</vt:lpstr>
      <vt:lpstr>Step 1: Eligibility Application Form</vt:lpstr>
      <vt:lpstr>Step 1: Eligibility Application Form (2)</vt:lpstr>
      <vt:lpstr>Step 1: Eligibility Application Form (3)</vt:lpstr>
      <vt:lpstr>Step 2: Plan Choice Form</vt:lpstr>
      <vt:lpstr>Context on Auto Enrollment Policy</vt:lpstr>
      <vt:lpstr>Summary Statistics</vt:lpstr>
      <vt:lpstr>Summary Statistics (2)</vt:lpstr>
      <vt:lpstr>PowerPoint Presentation</vt:lpstr>
      <vt:lpstr>PowerPoint Presentation</vt:lpstr>
      <vt:lpstr>Evidence: No Change in Average Attributes</vt:lpstr>
      <vt:lpstr>Evidence: No Change in Average Attributes</vt:lpstr>
      <vt:lpstr>Evidence: No Change in Average Attributes</vt:lpstr>
      <vt:lpstr>Effect on Steady State Enrollment</vt:lpstr>
      <vt:lpstr>APCD Analysis: Low Rates of Coverage Duplication</vt:lpstr>
      <vt:lpstr>Robustness: Inferring Targeting from Policy Change</vt:lpstr>
      <vt:lpstr>Timing of Cost Differences</vt:lpstr>
      <vt:lpstr>Differential Use of Charity Care Sources</vt:lpstr>
      <vt:lpstr>Signs of Real Benefits from Insurance</vt:lpstr>
      <vt:lpstr>PowerPoint Presentation</vt:lpstr>
      <vt:lpstr>Probability of Medical Shocks</vt:lpstr>
      <vt:lpstr>No Evidence of Choice Overload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Brown</dc:creator>
  <cp:lastModifiedBy>Shepard, Mark</cp:lastModifiedBy>
  <cp:revision>6044</cp:revision>
  <cp:lastPrinted>2021-10-28T21:31:17Z</cp:lastPrinted>
  <dcterms:created xsi:type="dcterms:W3CDTF">2013-04-11T00:11:29Z</dcterms:created>
  <dcterms:modified xsi:type="dcterms:W3CDTF">2024-03-12T15:54:51Z</dcterms:modified>
</cp:coreProperties>
</file>